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419" r:id="rId2"/>
    <p:sldId id="348" r:id="rId3"/>
    <p:sldId id="395" r:id="rId4"/>
    <p:sldId id="357" r:id="rId5"/>
    <p:sldId id="401" r:id="rId6"/>
    <p:sldId id="402" r:id="rId7"/>
    <p:sldId id="382" r:id="rId8"/>
    <p:sldId id="370" r:id="rId9"/>
    <p:sldId id="355" r:id="rId10"/>
    <p:sldId id="384" r:id="rId11"/>
    <p:sldId id="420" r:id="rId12"/>
    <p:sldId id="389" r:id="rId13"/>
    <p:sldId id="368" r:id="rId14"/>
    <p:sldId id="364" r:id="rId15"/>
    <p:sldId id="383" r:id="rId16"/>
    <p:sldId id="403" r:id="rId17"/>
    <p:sldId id="373" r:id="rId18"/>
    <p:sldId id="354" r:id="rId19"/>
    <p:sldId id="381" r:id="rId20"/>
    <p:sldId id="390" r:id="rId21"/>
    <p:sldId id="369" r:id="rId22"/>
    <p:sldId id="356" r:id="rId23"/>
    <p:sldId id="388" r:id="rId24"/>
    <p:sldId id="380" r:id="rId25"/>
    <p:sldId id="409" r:id="rId26"/>
    <p:sldId id="376" r:id="rId27"/>
    <p:sldId id="371" r:id="rId28"/>
    <p:sldId id="367" r:id="rId29"/>
    <p:sldId id="396" r:id="rId30"/>
    <p:sldId id="408" r:id="rId31"/>
    <p:sldId id="410" r:id="rId32"/>
    <p:sldId id="418" r:id="rId33"/>
    <p:sldId id="358" r:id="rId34"/>
    <p:sldId id="407"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370"/>
    <a:srgbClr val="2F6370"/>
    <a:srgbClr val="275467"/>
    <a:srgbClr val="397793"/>
    <a:srgbClr val="A4A5A3"/>
    <a:srgbClr val="878885"/>
    <a:srgbClr val="333630"/>
    <a:srgbClr val="595C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0" autoAdjust="0"/>
    <p:restoredTop sz="93145" autoAdjust="0"/>
  </p:normalViewPr>
  <p:slideViewPr>
    <p:cSldViewPr snapToGrid="0" snapToObjects="1">
      <p:cViewPr>
        <p:scale>
          <a:sx n="112" d="100"/>
          <a:sy n="112" d="100"/>
        </p:scale>
        <p:origin x="-1592" y="-80"/>
      </p:cViewPr>
      <p:guideLst>
        <p:guide orient="horz" pos="1620"/>
        <p:guide pos="2880"/>
      </p:guideLst>
    </p:cSldViewPr>
  </p:slideViewPr>
  <p:notesTextViewPr>
    <p:cViewPr>
      <p:scale>
        <a:sx n="140" d="100"/>
        <a:sy n="140" d="100"/>
      </p:scale>
      <p:origin x="0" y="0"/>
    </p:cViewPr>
  </p:notesTextViewPr>
  <p:sorterViewPr>
    <p:cViewPr>
      <p:scale>
        <a:sx n="85" d="100"/>
        <a:sy n="85" d="100"/>
      </p:scale>
      <p:origin x="0" y="0"/>
    </p:cViewPr>
  </p:sorterViewPr>
  <p:notesViewPr>
    <p:cSldViewPr snapToGrid="0" snapToObjects="1">
      <p:cViewPr varScale="1">
        <p:scale>
          <a:sx n="67" d="100"/>
          <a:sy n="67" d="100"/>
        </p:scale>
        <p:origin x="-39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FAB8C-7D2B-004E-B9B5-1F094DBBEB3E}" type="datetime1">
              <a:rPr lang="en-US" smtClean="0"/>
              <a:t>11/9/16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85AB5B-9B06-F54E-95BE-B1F34D1B2617}" type="slidenum">
              <a:rPr lang="en-US" smtClean="0"/>
              <a:t>‹#›</a:t>
            </a:fld>
            <a:endParaRPr lang="en-US"/>
          </a:p>
        </p:txBody>
      </p:sp>
    </p:spTree>
    <p:extLst>
      <p:ext uri="{BB962C8B-B14F-4D97-AF65-F5344CB8AC3E}">
        <p14:creationId xmlns:p14="http://schemas.microsoft.com/office/powerpoint/2010/main" val="31421481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67F194-2F7A-EE43-9780-1306EAF37F14}" type="datetime1">
              <a:rPr lang="en-US" smtClean="0"/>
              <a:t>11/9/16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7799FA-B31C-5C45-BACE-9AF8692B6053}" type="slidenum">
              <a:rPr lang="en-US" smtClean="0"/>
              <a:t>‹#›</a:t>
            </a:fld>
            <a:endParaRPr lang="en-US"/>
          </a:p>
        </p:txBody>
      </p:sp>
    </p:spTree>
    <p:extLst>
      <p:ext uri="{BB962C8B-B14F-4D97-AF65-F5344CB8AC3E}">
        <p14:creationId xmlns:p14="http://schemas.microsoft.com/office/powerpoint/2010/main" val="9306246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been my pleasure for many years now to help </a:t>
            </a:r>
            <a:r>
              <a:rPr lang="en-US" dirty="0" err="1" smtClean="0"/>
              <a:t>ppl</a:t>
            </a:r>
            <a:r>
              <a:rPr lang="en-US" dirty="0" smtClean="0"/>
              <a:t> make their work visible. </a:t>
            </a:r>
            <a:r>
              <a:rPr lang="en-US" baseline="0" dirty="0" smtClean="0"/>
              <a:t>   </a:t>
            </a:r>
            <a:r>
              <a:rPr lang="en-US" dirty="0" smtClean="0"/>
              <a:t>I teach teams how to see and to measure the problems that prevent them from getting things delivered.</a:t>
            </a:r>
            <a:r>
              <a:rPr lang="en-US" baseline="0" dirty="0" smtClean="0"/>
              <a:t>   </a:t>
            </a:r>
            <a:r>
              <a:rPr lang="en-US" dirty="0" smtClean="0"/>
              <a:t>It doesn’t matter if 50 person… or 150k, everywhere</a:t>
            </a:r>
            <a:r>
              <a:rPr lang="en-US" baseline="0" dirty="0" smtClean="0"/>
              <a:t> suffers from time theft.   </a:t>
            </a:r>
            <a:r>
              <a:rPr lang="en-US" dirty="0" smtClean="0"/>
              <a:t>Provide you with some countermeasures to deal w/ 5</a:t>
            </a:r>
            <a:r>
              <a:rPr lang="en-US" baseline="0" dirty="0" smtClean="0"/>
              <a:t> thieves</a:t>
            </a:r>
            <a:r>
              <a:rPr lang="en-US" dirty="0" smtClean="0"/>
              <a:t> that rob us of our</a:t>
            </a:r>
            <a:r>
              <a:rPr lang="en-US" baseline="0" dirty="0" smtClean="0"/>
              <a:t> time</a:t>
            </a:r>
            <a:r>
              <a:rPr lang="en-US" dirty="0" smtClean="0"/>
              <a:t>.</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a:t>
            </a:fld>
            <a:endParaRPr lang="en-US"/>
          </a:p>
        </p:txBody>
      </p:sp>
    </p:spTree>
    <p:extLst>
      <p:ext uri="{BB962C8B-B14F-4D97-AF65-F5344CB8AC3E}">
        <p14:creationId xmlns:p14="http://schemas.microsoft.com/office/powerpoint/2010/main" val="721377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Imagine you go out to dinner with 4 </a:t>
            </a:r>
            <a:r>
              <a:rPr lang="en-US" sz="1200" baseline="0" dirty="0" err="1" smtClean="0"/>
              <a:t>ppl</a:t>
            </a:r>
            <a:r>
              <a:rPr lang="en-US" sz="1200" baseline="0" dirty="0" smtClean="0"/>
              <a:t> at a fine dining restaurant – there are 16 possible outcomes. If chart out, that’s a 1 in 16 chance to to be seated on time. Dependencies asymmetrical in their impact. W/ 4 dependencies, it’s not a 25% probability you won’t be seated. It’s 93% prob. b/c greater chance of 15/16 outcomes happening.</a:t>
            </a:r>
          </a:p>
        </p:txBody>
      </p:sp>
      <p:sp>
        <p:nvSpPr>
          <p:cNvPr id="4" name="Slide Number Placeholder 3"/>
          <p:cNvSpPr>
            <a:spLocks noGrp="1"/>
          </p:cNvSpPr>
          <p:nvPr>
            <p:ph type="sldNum" sz="quarter" idx="10"/>
          </p:nvPr>
        </p:nvSpPr>
        <p:spPr/>
        <p:txBody>
          <a:bodyPr/>
          <a:lstStyle/>
          <a:p>
            <a:fld id="{DA7799FA-B31C-5C45-BACE-9AF8692B6053}" type="slidenum">
              <a:rPr lang="en-US" smtClean="0"/>
              <a:t>10</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Here’s chart to visualize that. This 1 is for 3 dependencies where probability is 12.5% of being seated on time. When you add 1 more dependency, it’s 1 in 16 – or .06% probability. </a:t>
            </a:r>
            <a:r>
              <a:rPr lang="en-US" sz="1400" dirty="0" smtClean="0"/>
              <a:t>Unless, they work in </a:t>
            </a:r>
            <a:r>
              <a:rPr lang="en-US" sz="1400" baseline="0" dirty="0" smtClean="0"/>
              <a:t>Ops – then they’ll never leave work in time to get their on time.</a:t>
            </a:r>
            <a:endParaRPr lang="en-US" sz="1400" dirty="0"/>
          </a:p>
        </p:txBody>
      </p:sp>
      <p:sp>
        <p:nvSpPr>
          <p:cNvPr id="4" name="Slide Number Placeholder 3"/>
          <p:cNvSpPr>
            <a:spLocks noGrp="1"/>
          </p:cNvSpPr>
          <p:nvPr>
            <p:ph type="sldNum" sz="quarter" idx="10"/>
          </p:nvPr>
        </p:nvSpPr>
        <p:spPr/>
        <p:txBody>
          <a:bodyPr/>
          <a:lstStyle/>
          <a:p>
            <a:fld id="{6E43E7E9-5319-8A4D-88A3-755F48525DD4}" type="slidenum">
              <a:rPr lang="en-US" smtClean="0"/>
              <a:t>11</a:t>
            </a:fld>
            <a:endParaRPr lang="en-US"/>
          </a:p>
        </p:txBody>
      </p:sp>
    </p:spTree>
    <p:extLst>
      <p:ext uri="{BB962C8B-B14F-4D97-AF65-F5344CB8AC3E}">
        <p14:creationId xmlns:p14="http://schemas.microsoft.com/office/powerpoint/2010/main" val="422712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local pizza company delivers &gt;</a:t>
            </a:r>
            <a:r>
              <a:rPr lang="en-US" baseline="0" dirty="0" smtClean="0"/>
              <a:t> 2 pizzas to the same meeting room.   If three 2-pizza teams need to have a joint mtg to discuss their dependencies on each other, then you got high coordination </a:t>
            </a:r>
            <a:r>
              <a:rPr lang="en-US" baseline="0" dirty="0" smtClean="0"/>
              <a:t>costs.   </a:t>
            </a:r>
            <a:r>
              <a:rPr lang="en-US" dirty="0" smtClean="0"/>
              <a:t>Or </a:t>
            </a:r>
            <a:r>
              <a:rPr lang="en-US" dirty="0" smtClean="0"/>
              <a:t>when a </a:t>
            </a:r>
            <a:r>
              <a:rPr lang="en-US" dirty="0" err="1" smtClean="0"/>
              <a:t>chg</a:t>
            </a:r>
            <a:r>
              <a:rPr lang="en-US" dirty="0" smtClean="0"/>
              <a:t> to your tool bar changes your filter functionality.</a:t>
            </a:r>
            <a:r>
              <a:rPr lang="en-US" baseline="0" dirty="0" smtClean="0"/>
              <a:t>  </a:t>
            </a:r>
            <a:r>
              <a:rPr lang="en-US" dirty="0" smtClean="0"/>
              <a:t>In</a:t>
            </a:r>
            <a:r>
              <a:rPr lang="en-US" baseline="0" dirty="0" smtClean="0"/>
              <a:t> general – when </a:t>
            </a:r>
            <a:r>
              <a:rPr lang="en-US" baseline="0" dirty="0" err="1" smtClean="0"/>
              <a:t>ppl</a:t>
            </a:r>
            <a:r>
              <a:rPr lang="en-US" baseline="0" dirty="0" smtClean="0"/>
              <a:t> are not avail when you need them.</a:t>
            </a:r>
          </a:p>
          <a:p>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12</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mn-lt"/>
                <a:cs typeface="Colon Mono Italic"/>
              </a:rPr>
              <a:t>Show of hands – how </a:t>
            </a:r>
            <a:r>
              <a:rPr lang="en-US" sz="1200" dirty="0" smtClean="0">
                <a:latin typeface="+mn-lt"/>
                <a:cs typeface="Colon Mono Italic"/>
              </a:rPr>
              <a:t>many </a:t>
            </a:r>
            <a:r>
              <a:rPr lang="en-US" sz="1200" dirty="0" smtClean="0">
                <a:latin typeface="+mn-lt"/>
                <a:cs typeface="Colon Mono Italic"/>
              </a:rPr>
              <a:t>have a dependency </a:t>
            </a:r>
            <a:r>
              <a:rPr lang="en-US" sz="1200" dirty="0" smtClean="0">
                <a:latin typeface="+mn-lt"/>
                <a:cs typeface="Colon Mono Italic"/>
              </a:rPr>
              <a:t>matrix?</a:t>
            </a:r>
            <a:r>
              <a:rPr lang="en-US" sz="1200" baseline="0" dirty="0" smtClean="0">
                <a:latin typeface="+mn-lt"/>
                <a:cs typeface="Colon Mono Italic"/>
              </a:rPr>
              <a:t> </a:t>
            </a:r>
            <a:r>
              <a:rPr lang="en-US" sz="1200" dirty="0" smtClean="0">
                <a:latin typeface="+mn-lt"/>
                <a:cs typeface="Colon Mono Italic"/>
              </a:rPr>
              <a:t>Keep up if involves string.</a:t>
            </a:r>
            <a:r>
              <a:rPr lang="en-US" sz="1200" baseline="0" dirty="0" smtClean="0">
                <a:latin typeface="+mn-lt"/>
                <a:cs typeface="Colon Mono Italic"/>
              </a:rPr>
              <a:t> </a:t>
            </a:r>
            <a:r>
              <a:rPr lang="en-US" sz="1200" dirty="0" smtClean="0">
                <a:latin typeface="+mn-lt"/>
                <a:cs typeface="Colon Mono Italic"/>
              </a:rPr>
              <a:t>Keep up if still</a:t>
            </a:r>
            <a:r>
              <a:rPr lang="en-US" sz="1200" baseline="0" dirty="0" smtClean="0">
                <a:latin typeface="+mn-lt"/>
                <a:cs typeface="Colon Mono Italic"/>
              </a:rPr>
              <a:t> accurate. </a:t>
            </a:r>
            <a:r>
              <a:rPr lang="en-US" sz="1200" baseline="0" dirty="0" smtClean="0">
                <a:latin typeface="+mn-lt"/>
                <a:cs typeface="Colon Mono Italic"/>
              </a:rPr>
              <a:t> </a:t>
            </a:r>
            <a:r>
              <a:rPr lang="en-US" sz="1200" dirty="0" smtClean="0">
                <a:latin typeface="+mn-lt"/>
                <a:cs typeface="Colon Mono Italic"/>
              </a:rPr>
              <a:t>The hardest thing we do is communicate across teams </a:t>
            </a:r>
            <a:r>
              <a:rPr lang="en-US" sz="1200" dirty="0" smtClean="0">
                <a:latin typeface="+mn-lt"/>
                <a:cs typeface="Colon Mono Italic"/>
              </a:rPr>
              <a:t>&amp;</a:t>
            </a:r>
            <a:r>
              <a:rPr lang="en-US" sz="1200" baseline="0" dirty="0" smtClean="0">
                <a:latin typeface="+mn-lt"/>
                <a:cs typeface="Colon Mono Italic"/>
              </a:rPr>
              <a:t> </a:t>
            </a:r>
            <a:r>
              <a:rPr lang="en-US" sz="1200" dirty="0" smtClean="0">
                <a:latin typeface="+mn-lt"/>
                <a:cs typeface="Colon Mono Italic"/>
              </a:rPr>
              <a:t>when bunch </a:t>
            </a:r>
            <a:r>
              <a:rPr lang="en-US" sz="1200" dirty="0" smtClean="0">
                <a:latin typeface="+mn-lt"/>
                <a:cs typeface="Colon Mono Italic"/>
              </a:rPr>
              <a:t>of 2-pizza teams w/ lots of dependencies</a:t>
            </a:r>
            <a:r>
              <a:rPr lang="en-US" sz="1200" baseline="0" dirty="0" smtClean="0">
                <a:latin typeface="+mn-lt"/>
                <a:cs typeface="Colon Mono Italic"/>
              </a:rPr>
              <a:t> between them, how much time spent coordinating? </a:t>
            </a:r>
            <a:r>
              <a:rPr lang="en-US" sz="1200" dirty="0" smtClean="0">
                <a:latin typeface="+mn-lt"/>
                <a:cs typeface="Colon Mono Italic"/>
              </a:rPr>
              <a:t>We like small teams b/c they can move fast – it’s true.</a:t>
            </a:r>
            <a:r>
              <a:rPr lang="en-US" sz="1200" baseline="0" dirty="0" smtClean="0">
                <a:latin typeface="+mn-lt"/>
                <a:cs typeface="Colon Mono Italic"/>
              </a:rPr>
              <a:t> </a:t>
            </a:r>
            <a:r>
              <a:rPr lang="en-US" sz="1200" dirty="0" smtClean="0">
                <a:latin typeface="+mn-lt"/>
                <a:cs typeface="Colon Mono Italic"/>
              </a:rPr>
              <a:t>Just realize that by moving fast as an individual team, you’re paying a price of</a:t>
            </a:r>
            <a:r>
              <a:rPr lang="en-US" sz="1200" baseline="0" dirty="0" smtClean="0">
                <a:latin typeface="+mn-lt"/>
                <a:cs typeface="Colon Mono Italic"/>
              </a:rPr>
              <a:t> not moving very fast as a whole organization.</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13</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Sometimes unplanned work come in the form of strategic </a:t>
            </a:r>
            <a:r>
              <a:rPr lang="en-US" sz="1400" dirty="0" err="1" smtClean="0"/>
              <a:t>chg</a:t>
            </a:r>
            <a:r>
              <a:rPr lang="en-US" sz="1400" dirty="0" smtClean="0"/>
              <a:t> in direction “stop marketing</a:t>
            </a:r>
            <a:r>
              <a:rPr lang="en-US" sz="1400" baseline="0" dirty="0" smtClean="0"/>
              <a:t> to everyone, just focus on </a:t>
            </a:r>
            <a:r>
              <a:rPr lang="en-US" sz="1400" baseline="0" dirty="0" err="1" smtClean="0"/>
              <a:t>lg</a:t>
            </a:r>
            <a:r>
              <a:rPr lang="en-US" sz="1400" baseline="0" dirty="0" smtClean="0"/>
              <a:t> enterprises.”   But often comes in the form of expedites, fires that stem from some failure – call that failure demand.   </a:t>
            </a:r>
            <a:r>
              <a:rPr lang="en-US" sz="1400" dirty="0" smtClean="0"/>
              <a:t>It </a:t>
            </a:r>
            <a:r>
              <a:rPr lang="en-US" sz="1400" baseline="0" dirty="0" smtClean="0"/>
              <a:t>seems to come out of nowhere – where where you when </a:t>
            </a:r>
            <a:r>
              <a:rPr lang="en-US" sz="1400" dirty="0" smtClean="0"/>
              <a:t>DYN got </a:t>
            </a:r>
            <a:r>
              <a:rPr lang="en-US" sz="1400" dirty="0" err="1" smtClean="0"/>
              <a:t>DDos’d</a:t>
            </a:r>
            <a:r>
              <a:rPr lang="en-US" sz="1400" dirty="0" smtClean="0"/>
              <a:t>?</a:t>
            </a:r>
          </a:p>
        </p:txBody>
      </p:sp>
      <p:sp>
        <p:nvSpPr>
          <p:cNvPr id="4" name="Slide Number Placeholder 3"/>
          <p:cNvSpPr>
            <a:spLocks noGrp="1"/>
          </p:cNvSpPr>
          <p:nvPr>
            <p:ph type="sldNum" sz="quarter" idx="10"/>
          </p:nvPr>
        </p:nvSpPr>
        <p:spPr/>
        <p:txBody>
          <a:bodyPr/>
          <a:lstStyle/>
          <a:p>
            <a:fld id="{DA7799FA-B31C-5C45-BACE-9AF8692B6053}" type="slidenum">
              <a:rPr lang="en-US" smtClean="0"/>
              <a:t>14</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olon Mono Alt Regular"/>
              </a:rPr>
              <a:t>Unplanned</a:t>
            </a:r>
            <a:r>
              <a:rPr lang="en-US" sz="1200" baseline="0" dirty="0" smtClean="0">
                <a:latin typeface="+mn-lt"/>
                <a:cs typeface="Colon Mono Alt Regular"/>
              </a:rPr>
              <a:t> and expedited work</a:t>
            </a:r>
            <a:r>
              <a:rPr lang="en-US" sz="1200" dirty="0" smtClean="0">
                <a:latin typeface="+mn-lt"/>
                <a:cs typeface="Colon Mono Alt Regular"/>
              </a:rPr>
              <a:t> steals time away from work that’s creating value.</a:t>
            </a:r>
            <a:r>
              <a:rPr lang="en-US" sz="1200" baseline="0" dirty="0" smtClean="0">
                <a:latin typeface="+mn-lt"/>
                <a:cs typeface="Colon Mono Alt Regular"/>
              </a:rPr>
              <a:t> </a:t>
            </a:r>
            <a:r>
              <a:rPr lang="en-US" sz="1200" dirty="0" smtClean="0">
                <a:latin typeface="+mn-lt"/>
                <a:cs typeface="Colon Mono Alt Regular"/>
              </a:rPr>
              <a:t>State of DevOps 2016 </a:t>
            </a:r>
            <a:r>
              <a:rPr lang="en-US" sz="1200" dirty="0" err="1" smtClean="0">
                <a:latin typeface="+mn-lt"/>
                <a:cs typeface="Colon Mono Alt Regular"/>
              </a:rPr>
              <a:t>rpt</a:t>
            </a:r>
            <a:r>
              <a:rPr lang="en-US" sz="1200" dirty="0" smtClean="0">
                <a:latin typeface="+mn-lt"/>
                <a:cs typeface="Colon Mono Alt Regular"/>
              </a:rPr>
              <a:t> (on left) survey data here shows that high performers spend 11% more time working on planned work vs. unplanned work</a:t>
            </a:r>
            <a:r>
              <a:rPr lang="en-US" sz="1200" baseline="0" dirty="0" smtClean="0">
                <a:latin typeface="+mn-lt"/>
                <a:cs typeface="Colon Mono Alt Regular"/>
              </a:rPr>
              <a:t> and </a:t>
            </a:r>
            <a:r>
              <a:rPr lang="en-US" sz="1200" dirty="0" smtClean="0">
                <a:latin typeface="+mn-lt"/>
                <a:cs typeface="Colon Mono Alt Regular"/>
              </a:rPr>
              <a:t>considers the amount of unplanned work a measure of quality</a:t>
            </a:r>
            <a:r>
              <a:rPr lang="en-US" sz="1200" baseline="0" dirty="0" smtClean="0">
                <a:latin typeface="+mn-lt"/>
                <a:cs typeface="Colon Mono Alt Regular"/>
              </a:rPr>
              <a:t> -  b/c the more unplanned work, the less time for creating value work.   All hands on deck incidents tend to reduce </a:t>
            </a:r>
            <a:r>
              <a:rPr lang="en-US" sz="1200" dirty="0" smtClean="0">
                <a:latin typeface="+mn-lt"/>
                <a:cs typeface="Colon Mono Alt Regular"/>
              </a:rPr>
              <a:t>performance.</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15</a:t>
            </a:fld>
            <a:endParaRPr lang="en-US"/>
          </a:p>
        </p:txBody>
      </p:sp>
    </p:spTree>
    <p:extLst>
      <p:ext uri="{BB962C8B-B14F-4D97-AF65-F5344CB8AC3E}">
        <p14:creationId xmlns:p14="http://schemas.microsoft.com/office/powerpoint/2010/main" val="61637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like this critical</a:t>
            </a:r>
            <a:r>
              <a:rPr lang="en-US" baseline="0" dirty="0" smtClean="0"/>
              <a:t> issue where no one can log in,</a:t>
            </a:r>
            <a:r>
              <a:rPr lang="en-US" dirty="0" smtClean="0"/>
              <a:t> add variability into our everyday work. B/c</a:t>
            </a:r>
            <a:r>
              <a:rPr lang="en-US" baseline="0" dirty="0" smtClean="0"/>
              <a:t> of this interruption, something else is going to take longer than expected. If the work is frequently late, chances are, thief unplanned work (failure demand) is stealing not only your time, but your predictability away.</a:t>
            </a:r>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16</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board brings </a:t>
            </a:r>
            <a:r>
              <a:rPr lang="en-US" sz="1200" dirty="0" err="1" smtClean="0"/>
              <a:t>vis</a:t>
            </a:r>
            <a:r>
              <a:rPr lang="en-US" sz="1200" dirty="0" smtClean="0"/>
              <a:t> </a:t>
            </a:r>
            <a:r>
              <a:rPr lang="en-US" sz="1200" dirty="0" smtClean="0"/>
              <a:t>to </a:t>
            </a:r>
            <a:r>
              <a:rPr lang="en-US" sz="1200" dirty="0" smtClean="0"/>
              <a:t>UNPLND wk.</a:t>
            </a:r>
            <a:r>
              <a:rPr lang="en-US" sz="1200" baseline="0" dirty="0" smtClean="0"/>
              <a:t> </a:t>
            </a:r>
            <a:r>
              <a:rPr lang="en-US" sz="1200" baseline="0" dirty="0" smtClean="0"/>
              <a:t>A</a:t>
            </a:r>
            <a:r>
              <a:rPr lang="en-US" sz="1200" dirty="0" smtClean="0"/>
              <a:t> way to visualize</a:t>
            </a:r>
            <a:r>
              <a:rPr lang="en-US" sz="1200" baseline="0" dirty="0" smtClean="0"/>
              <a:t> things that interrupt your day – take you away from delivering important value b/c you are putting out fires. There’s usually resistance to this – comes </a:t>
            </a:r>
            <a:r>
              <a:rPr lang="en-US" sz="1200" baseline="0" dirty="0" smtClean="0"/>
              <a:t>in </a:t>
            </a:r>
            <a:r>
              <a:rPr lang="en-US" sz="1200" baseline="0" dirty="0" smtClean="0"/>
              <a:t>form of </a:t>
            </a:r>
            <a:r>
              <a:rPr lang="en-US" sz="1200" baseline="0" dirty="0" smtClean="0"/>
              <a:t>PLTFRM </a:t>
            </a:r>
            <a:r>
              <a:rPr lang="en-US" sz="1200" baseline="0" dirty="0" smtClean="0"/>
              <a:t>Ops </a:t>
            </a:r>
            <a:r>
              <a:rPr lang="en-US" sz="1200" baseline="0" dirty="0" err="1" smtClean="0"/>
              <a:t>Mgr</a:t>
            </a:r>
            <a:r>
              <a:rPr lang="en-US" sz="1200" baseline="0" dirty="0" smtClean="0"/>
              <a:t> </a:t>
            </a:r>
            <a:r>
              <a:rPr lang="en-US" sz="1200" baseline="0" dirty="0" smtClean="0"/>
              <a:t>Erik saying, “I don’t have time to log a ticket every time I get </a:t>
            </a:r>
            <a:r>
              <a:rPr lang="en-US" sz="1200" baseline="0" dirty="0" smtClean="0"/>
              <a:t>INTRPTD!</a:t>
            </a:r>
            <a:r>
              <a:rPr lang="en-US" sz="1200" baseline="0" dirty="0" smtClean="0"/>
              <a:t>” But after weeks </a:t>
            </a:r>
            <a:r>
              <a:rPr lang="en-US" sz="1200" baseline="0" dirty="0" smtClean="0"/>
              <a:t>of </a:t>
            </a:r>
            <a:r>
              <a:rPr lang="en-US" sz="1200" baseline="0" dirty="0" smtClean="0"/>
              <a:t>interruptions, the CIO wants to know why Azure isn’t up &amp; running in </a:t>
            </a:r>
            <a:r>
              <a:rPr lang="en-US" sz="1200" baseline="0" dirty="0" smtClean="0"/>
              <a:t>production, &amp; </a:t>
            </a:r>
            <a:r>
              <a:rPr lang="en-US" sz="1200" baseline="0" dirty="0" smtClean="0"/>
              <a:t>what does Erik say</a:t>
            </a:r>
            <a:r>
              <a:rPr lang="en-US" sz="1200" baseline="0" dirty="0" smtClean="0"/>
              <a:t>? Been </a:t>
            </a:r>
            <a:r>
              <a:rPr lang="en-US" sz="1200" baseline="0" dirty="0" smtClean="0"/>
              <a:t>busy. If not tracked, there’s no evidence. </a:t>
            </a:r>
            <a:r>
              <a:rPr lang="en-US" sz="1200" baseline="0" dirty="0" smtClean="0"/>
              <a:t> It’s </a:t>
            </a:r>
            <a:r>
              <a:rPr lang="en-US" sz="1200" baseline="0" dirty="0" smtClean="0"/>
              <a:t>a perfect crime.  </a:t>
            </a:r>
            <a:r>
              <a:rPr lang="en-US" sz="1200" dirty="0" smtClean="0"/>
              <a:t>When unplanned work is made visual, other </a:t>
            </a:r>
            <a:r>
              <a:rPr lang="en-US" sz="1200" dirty="0" err="1" smtClean="0"/>
              <a:t>ppl</a:t>
            </a:r>
            <a:r>
              <a:rPr lang="en-US" sz="1200" dirty="0" smtClean="0"/>
              <a:t> </a:t>
            </a:r>
            <a:r>
              <a:rPr lang="en-US" sz="1200" dirty="0" smtClean="0"/>
              <a:t>can see</a:t>
            </a:r>
            <a:r>
              <a:rPr lang="en-US" sz="1200" baseline="0" dirty="0" smtClean="0"/>
              <a:t> </a:t>
            </a:r>
            <a:r>
              <a:rPr lang="en-US" sz="1200" baseline="0" dirty="0" smtClean="0"/>
              <a:t>&amp; </a:t>
            </a:r>
            <a:r>
              <a:rPr lang="en-US" sz="1200" baseline="0" dirty="0" smtClean="0"/>
              <a:t>understand why </a:t>
            </a:r>
            <a:r>
              <a:rPr lang="en-US" sz="1200" baseline="0" dirty="0" smtClean="0"/>
              <a:t>work </a:t>
            </a:r>
            <a:r>
              <a:rPr lang="en-US" sz="1200" baseline="0" dirty="0" smtClean="0"/>
              <a:t>didn’t get done.</a:t>
            </a:r>
          </a:p>
        </p:txBody>
      </p:sp>
      <p:sp>
        <p:nvSpPr>
          <p:cNvPr id="4" name="Slide Number Placeholder 3"/>
          <p:cNvSpPr>
            <a:spLocks noGrp="1"/>
          </p:cNvSpPr>
          <p:nvPr>
            <p:ph type="sldNum" sz="quarter" idx="10"/>
          </p:nvPr>
        </p:nvSpPr>
        <p:spPr/>
        <p:txBody>
          <a:bodyPr/>
          <a:lstStyle/>
          <a:p>
            <a:fld id="{DA7799FA-B31C-5C45-BACE-9AF8692B6053}" type="slidenum">
              <a:rPr lang="en-US" smtClean="0"/>
              <a:t>17</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rPr>
              <a:t>Working w/</a:t>
            </a:r>
            <a:r>
              <a:rPr lang="en-US" baseline="0" dirty="0" smtClean="0">
                <a:solidFill>
                  <a:srgbClr val="000000"/>
                </a:solidFill>
              </a:rPr>
              <a:t> </a:t>
            </a:r>
            <a:r>
              <a:rPr lang="en-US" dirty="0" smtClean="0">
                <a:solidFill>
                  <a:srgbClr val="000000"/>
                </a:solidFill>
              </a:rPr>
              <a:t>MKTG team.</a:t>
            </a:r>
            <a:r>
              <a:rPr lang="en-US" baseline="0" dirty="0" smtClean="0">
                <a:solidFill>
                  <a:srgbClr val="000000"/>
                </a:solidFill>
              </a:rPr>
              <a:t> </a:t>
            </a:r>
            <a:r>
              <a:rPr lang="en-US" dirty="0" smtClean="0">
                <a:solidFill>
                  <a:srgbClr val="000000"/>
                </a:solidFill>
              </a:rPr>
              <a:t>DevOps in starting to </a:t>
            </a:r>
            <a:r>
              <a:rPr lang="en-US" baseline="0" dirty="0" smtClean="0">
                <a:solidFill>
                  <a:srgbClr val="000000"/>
                </a:solidFill>
              </a:rPr>
              <a:t>spread to biz teams in companies. W</a:t>
            </a:r>
            <a:r>
              <a:rPr lang="en-US" dirty="0" smtClean="0">
                <a:solidFill>
                  <a:srgbClr val="000000"/>
                </a:solidFill>
              </a:rPr>
              <a:t>orking on a</a:t>
            </a:r>
            <a:r>
              <a:rPr lang="en-US" baseline="0" dirty="0" smtClean="0">
                <a:solidFill>
                  <a:srgbClr val="000000"/>
                </a:solidFill>
              </a:rPr>
              <a:t> </a:t>
            </a:r>
            <a:r>
              <a:rPr lang="en-US" baseline="0" dirty="0" err="1" smtClean="0">
                <a:solidFill>
                  <a:srgbClr val="000000"/>
                </a:solidFill>
              </a:rPr>
              <a:t>rpt</a:t>
            </a:r>
            <a:r>
              <a:rPr lang="en-US" dirty="0" smtClean="0">
                <a:solidFill>
                  <a:srgbClr val="000000"/>
                </a:solidFill>
              </a:rPr>
              <a:t> – was taking</a:t>
            </a:r>
            <a:r>
              <a:rPr lang="en-US" baseline="0" dirty="0" smtClean="0">
                <a:solidFill>
                  <a:srgbClr val="000000"/>
                </a:solidFill>
              </a:rPr>
              <a:t> ages – delivered 6 months later than leadership wanted. </a:t>
            </a:r>
            <a:r>
              <a:rPr lang="en-US" dirty="0" smtClean="0"/>
              <a:t>So</a:t>
            </a:r>
            <a:r>
              <a:rPr lang="en-US" baseline="0" dirty="0" smtClean="0"/>
              <a:t>, we looked at all their demand. Turns out they had 13 initiatives, which was more </a:t>
            </a:r>
            <a:r>
              <a:rPr lang="en-US" baseline="0" dirty="0" err="1" smtClean="0"/>
              <a:t>ppl</a:t>
            </a:r>
            <a:r>
              <a:rPr lang="en-US" baseline="0" dirty="0" smtClean="0"/>
              <a:t> than they had on the whole team. And, their priority meetings were long an hour – every week. Reduced initiatives to 7 and now they got better focus and </a:t>
            </a:r>
            <a:r>
              <a:rPr lang="en-US" baseline="0" dirty="0" err="1" smtClean="0"/>
              <a:t>pri</a:t>
            </a:r>
            <a:r>
              <a:rPr lang="en-US" baseline="0" dirty="0" smtClean="0"/>
              <a:t> </a:t>
            </a:r>
            <a:r>
              <a:rPr lang="en-US" baseline="0" dirty="0" err="1" smtClean="0"/>
              <a:t>mtgs</a:t>
            </a:r>
            <a:r>
              <a:rPr lang="en-US" baseline="0" dirty="0" smtClean="0"/>
              <a:t> are shorter. One cause of too much WIP is failure to prioritize properly.</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18</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olon Mono Alt Regular"/>
              </a:rPr>
              <a:t>If everything is a priority 1, then nothing is a priority 1 -  and everything takes too </a:t>
            </a:r>
            <a:r>
              <a:rPr lang="en-US" sz="1200" dirty="0" smtClean="0">
                <a:latin typeface="+mn-lt"/>
                <a:cs typeface="Colon Mono Alt Regular"/>
              </a:rPr>
              <a:t>long.</a:t>
            </a:r>
            <a:r>
              <a:rPr lang="en-US" sz="1200" baseline="0" dirty="0" smtClean="0">
                <a:latin typeface="+mn-lt"/>
                <a:cs typeface="Colon Mono Alt Regular"/>
              </a:rPr>
              <a:t>   </a:t>
            </a:r>
            <a:r>
              <a:rPr lang="en-US" dirty="0" smtClean="0">
                <a:latin typeface="+mn-lt"/>
              </a:rPr>
              <a:t>It </a:t>
            </a:r>
            <a:r>
              <a:rPr lang="en-US" dirty="0" smtClean="0">
                <a:latin typeface="+mn-lt"/>
              </a:rPr>
              <a:t>could be that the greatest value for the business today would be for me to go help Julia finish this A3 training she’s working on instead of me starting a new training workshop.</a:t>
            </a:r>
            <a:r>
              <a:rPr lang="en-US" baseline="0" dirty="0" smtClean="0">
                <a:latin typeface="+mn-lt"/>
              </a:rPr>
              <a:t> When</a:t>
            </a:r>
            <a:r>
              <a:rPr lang="en-US" dirty="0" smtClean="0">
                <a:latin typeface="+mn-lt"/>
              </a:rPr>
              <a:t> </a:t>
            </a:r>
            <a:r>
              <a:rPr lang="en-US" dirty="0" err="1" smtClean="0">
                <a:latin typeface="+mn-lt"/>
              </a:rPr>
              <a:t>ppl</a:t>
            </a:r>
            <a:r>
              <a:rPr lang="en-US" dirty="0" smtClean="0">
                <a:latin typeface="+mn-lt"/>
              </a:rPr>
              <a:t> can’t prioritize effectively, we try to do too much at once</a:t>
            </a:r>
            <a:r>
              <a:rPr lang="en-US" baseline="0" dirty="0" smtClean="0">
                <a:latin typeface="+mn-lt"/>
              </a:rPr>
              <a:t> and this causes too much WIP which causes </a:t>
            </a:r>
            <a:r>
              <a:rPr lang="en-US" dirty="0" smtClean="0">
                <a:latin typeface="+mn-lt"/>
              </a:rPr>
              <a:t>longer CT.</a:t>
            </a:r>
          </a:p>
          <a:p>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19</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reason</a:t>
            </a:r>
            <a:r>
              <a:rPr lang="en-US" baseline="0" dirty="0" smtClean="0"/>
              <a:t> our offices are plastered w/ whiteboards.    </a:t>
            </a:r>
            <a:r>
              <a:rPr lang="en-US" dirty="0" smtClean="0"/>
              <a:t>We are visual learners.</a:t>
            </a:r>
            <a:r>
              <a:rPr lang="en-US" baseline="0" dirty="0" smtClean="0"/>
              <a:t>   </a:t>
            </a:r>
            <a:r>
              <a:rPr lang="en-US" dirty="0" smtClean="0"/>
              <a:t>When we bring our visual sense to</a:t>
            </a:r>
            <a:r>
              <a:rPr lang="en-US" baseline="0" dirty="0" smtClean="0"/>
              <a:t> solving problems, we get clarity and</a:t>
            </a:r>
            <a:endParaRPr lang="en-US" dirty="0" smtClean="0"/>
          </a:p>
          <a:p>
            <a:r>
              <a:rPr lang="en-US" baseline="0" dirty="0" smtClean="0"/>
              <a:t>it’s easier to make decisions. So – let’s have a look at how to make these thieves visible so we can do something about it</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2</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spend countless hours in meetings discussing priorities. When you keep adding more new work to your work queue</a:t>
            </a:r>
            <a:r>
              <a:rPr lang="en-US" baseline="0" dirty="0" smtClean="0"/>
              <a:t> before finishing old work.  When  </a:t>
            </a:r>
            <a:r>
              <a:rPr lang="en-US" baseline="0" dirty="0" err="1" smtClean="0"/>
              <a:t>Ppl</a:t>
            </a:r>
            <a:r>
              <a:rPr lang="en-US" baseline="0" dirty="0" smtClean="0"/>
              <a:t> ask “when will my thing be done?”   Thief #4 is a close cousin of unplanned work.</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20</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way to see </a:t>
            </a:r>
            <a:r>
              <a:rPr lang="en-US" dirty="0" smtClean="0"/>
              <a:t>the</a:t>
            </a:r>
            <a:r>
              <a:rPr lang="en-US" baseline="0" dirty="0" smtClean="0"/>
              <a:t> </a:t>
            </a:r>
            <a:r>
              <a:rPr lang="en-US" dirty="0" smtClean="0"/>
              <a:t>things </a:t>
            </a:r>
            <a:r>
              <a:rPr lang="en-US" dirty="0" smtClean="0"/>
              <a:t>that are conflicting with </a:t>
            </a:r>
            <a:r>
              <a:rPr lang="en-US" dirty="0" err="1" smtClean="0"/>
              <a:t>ea</a:t>
            </a:r>
            <a:r>
              <a:rPr lang="en-US" dirty="0" smtClean="0"/>
              <a:t> other.</a:t>
            </a:r>
            <a:r>
              <a:rPr lang="en-US" baseline="0" dirty="0" smtClean="0"/>
              <a:t> </a:t>
            </a:r>
            <a:r>
              <a:rPr lang="en-US" dirty="0" smtClean="0"/>
              <a:t>Got</a:t>
            </a:r>
            <a:r>
              <a:rPr lang="en-US" baseline="0" dirty="0" smtClean="0"/>
              <a:t> </a:t>
            </a:r>
            <a:r>
              <a:rPr lang="en-US" baseline="0" dirty="0" smtClean="0"/>
              <a:t>UNPLND </a:t>
            </a:r>
            <a:r>
              <a:rPr lang="en-US" baseline="0" dirty="0" smtClean="0"/>
              <a:t>expedites, project work, </a:t>
            </a:r>
            <a:r>
              <a:rPr lang="en-US" baseline="0" dirty="0" err="1" smtClean="0"/>
              <a:t>maint</a:t>
            </a:r>
            <a:r>
              <a:rPr lang="en-US" baseline="0" dirty="0" smtClean="0"/>
              <a:t> – it’s all competing with </a:t>
            </a:r>
            <a:r>
              <a:rPr lang="en-US" baseline="0" dirty="0" err="1" smtClean="0"/>
              <a:t>ea</a:t>
            </a:r>
            <a:r>
              <a:rPr lang="en-US" baseline="0" dirty="0" smtClean="0"/>
              <a:t> other. When work </a:t>
            </a:r>
            <a:r>
              <a:rPr lang="en-US" baseline="0" dirty="0" smtClean="0"/>
              <a:t>goes </a:t>
            </a:r>
            <a:r>
              <a:rPr lang="en-US" baseline="0" dirty="0" smtClean="0"/>
              <a:t>on hold, b/c someone says do this other thing now – show that. </a:t>
            </a:r>
            <a:r>
              <a:rPr lang="en-US" baseline="0" dirty="0" smtClean="0"/>
              <a:t>Show </a:t>
            </a:r>
            <a:r>
              <a:rPr lang="en-US" baseline="0" dirty="0" smtClean="0"/>
              <a:t>that implementing the new security </a:t>
            </a:r>
            <a:r>
              <a:rPr lang="en-US" baseline="0" dirty="0" smtClean="0"/>
              <a:t>vulnerability fix </a:t>
            </a:r>
            <a:r>
              <a:rPr lang="en-US" baseline="0" dirty="0" smtClean="0"/>
              <a:t>got de-prioritized b/c </a:t>
            </a:r>
            <a:r>
              <a:rPr lang="en-US" baseline="0" dirty="0" err="1" smtClean="0"/>
              <a:t>ppl</a:t>
            </a:r>
            <a:r>
              <a:rPr lang="en-US" baseline="0" dirty="0" smtClean="0"/>
              <a:t> had to do merit reviews. </a:t>
            </a:r>
            <a:r>
              <a:rPr lang="en-US" sz="1200" baseline="0" dirty="0" smtClean="0">
                <a:solidFill>
                  <a:schemeClr val="tx1">
                    <a:lumMod val="95000"/>
                    <a:lumOff val="5000"/>
                  </a:schemeClr>
                </a:solidFill>
                <a:cs typeface="Trebuchet MS"/>
              </a:rPr>
              <a:t> </a:t>
            </a:r>
            <a:r>
              <a:rPr lang="en-US" dirty="0" smtClean="0"/>
              <a:t>The </a:t>
            </a:r>
            <a:r>
              <a:rPr lang="en-US" dirty="0" smtClean="0"/>
              <a:t>idea is to makes</a:t>
            </a:r>
            <a:r>
              <a:rPr lang="en-US" baseline="0" dirty="0" smtClean="0"/>
              <a:t> </a:t>
            </a:r>
            <a:r>
              <a:rPr lang="en-US" dirty="0" smtClean="0"/>
              <a:t>prioritization </a:t>
            </a:r>
            <a:r>
              <a:rPr lang="en-US" dirty="0" smtClean="0"/>
              <a:t>policy </a:t>
            </a:r>
            <a:r>
              <a:rPr lang="en-US" dirty="0" smtClean="0"/>
              <a:t>explicit.</a:t>
            </a:r>
            <a:r>
              <a:rPr lang="en-US" baseline="0" dirty="0" smtClean="0"/>
              <a:t> </a:t>
            </a:r>
            <a:r>
              <a:rPr lang="en-US" sz="1200" dirty="0" smtClean="0">
                <a:solidFill>
                  <a:schemeClr val="tx1">
                    <a:lumMod val="95000"/>
                    <a:lumOff val="5000"/>
                  </a:schemeClr>
                </a:solidFill>
                <a:cs typeface="Trebuchet MS"/>
              </a:rPr>
              <a:t>Otherwise how made? By the loudest</a:t>
            </a:r>
            <a:r>
              <a:rPr lang="en-US" sz="1200" baseline="0" dirty="0" smtClean="0">
                <a:solidFill>
                  <a:schemeClr val="tx1">
                    <a:lumMod val="95000"/>
                    <a:lumOff val="5000"/>
                  </a:schemeClr>
                </a:solidFill>
                <a:cs typeface="Trebuchet MS"/>
              </a:rPr>
              <a:t>? </a:t>
            </a:r>
            <a:r>
              <a:rPr lang="en-US" sz="1200" dirty="0" err="1" smtClean="0">
                <a:solidFill>
                  <a:schemeClr val="tx1">
                    <a:lumMod val="95000"/>
                    <a:lumOff val="5000"/>
                  </a:schemeClr>
                </a:solidFill>
                <a:cs typeface="Trebuchet MS"/>
              </a:rPr>
              <a:t>HIPPOpinion</a:t>
            </a:r>
            <a:r>
              <a:rPr lang="en-US" sz="1200" dirty="0" smtClean="0">
                <a:solidFill>
                  <a:schemeClr val="tx1">
                    <a:lumMod val="95000"/>
                    <a:lumOff val="5000"/>
                  </a:schemeClr>
                </a:solidFill>
                <a:cs typeface="Trebuchet MS"/>
              </a:rPr>
              <a:t>? </a:t>
            </a:r>
            <a:r>
              <a:rPr lang="en-US" sz="1200" dirty="0" err="1" smtClean="0">
                <a:solidFill>
                  <a:schemeClr val="tx1">
                    <a:lumMod val="95000"/>
                    <a:lumOff val="5000"/>
                  </a:schemeClr>
                </a:solidFill>
                <a:cs typeface="Trebuchet MS"/>
              </a:rPr>
              <a:t>CoD</a:t>
            </a:r>
            <a:r>
              <a:rPr lang="en-US" sz="1200" dirty="0" smtClean="0">
                <a:solidFill>
                  <a:schemeClr val="tx1">
                    <a:lumMod val="95000"/>
                    <a:lumOff val="5000"/>
                  </a:schemeClr>
                </a:solidFill>
                <a:cs typeface="Trebuchet MS"/>
              </a:rPr>
              <a:t>?</a:t>
            </a:r>
            <a:endParaRPr lang="en-US" sz="1200" dirty="0" smtClean="0">
              <a:solidFill>
                <a:schemeClr val="tx1">
                  <a:lumMod val="95000"/>
                  <a:lumOff val="5000"/>
                </a:schemeClr>
              </a:solidFill>
              <a:cs typeface="Trebuchet MS"/>
            </a:endParaRP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21</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onsolas"/>
              </a:rPr>
              <a:t>NGLTD </a:t>
            </a:r>
            <a:r>
              <a:rPr lang="en-US" sz="1200" dirty="0" smtClean="0">
                <a:latin typeface="+mn-lt"/>
                <a:cs typeface="Consolas"/>
              </a:rPr>
              <a:t>work is the </a:t>
            </a:r>
            <a:r>
              <a:rPr lang="en-US" sz="1200" dirty="0" smtClean="0">
                <a:latin typeface="+mn-lt"/>
                <a:cs typeface="Consolas"/>
              </a:rPr>
              <a:t>PLND </a:t>
            </a:r>
            <a:r>
              <a:rPr lang="en-US" sz="1200" dirty="0" smtClean="0">
                <a:latin typeface="+mn-lt"/>
                <a:cs typeface="Consolas"/>
              </a:rPr>
              <a:t>work that gets delayed often b/c Biz wants to work on value demand over failure demand. The new feature release</a:t>
            </a:r>
            <a:r>
              <a:rPr lang="en-US" sz="1200" baseline="0" dirty="0" smtClean="0">
                <a:latin typeface="+mn-lt"/>
                <a:cs typeface="Consolas"/>
              </a:rPr>
              <a:t> get’s prioritized over </a:t>
            </a:r>
            <a:r>
              <a:rPr lang="en-US" sz="1200" dirty="0" smtClean="0">
                <a:latin typeface="+mn-lt"/>
                <a:cs typeface="Consolas"/>
              </a:rPr>
              <a:t>fixing tech debt. Thief 4 &amp; 5 are close </a:t>
            </a:r>
            <a:r>
              <a:rPr lang="en-US" sz="1200" dirty="0" smtClean="0">
                <a:latin typeface="+mn-lt"/>
                <a:cs typeface="Consolas"/>
              </a:rPr>
              <a:t>cousins.</a:t>
            </a:r>
            <a:r>
              <a:rPr lang="en-US" sz="1200" baseline="0" dirty="0" smtClean="0">
                <a:latin typeface="+mn-lt"/>
                <a:cs typeface="Consolas"/>
              </a:rPr>
              <a:t>   </a:t>
            </a:r>
            <a:r>
              <a:rPr lang="en-US" sz="1200" dirty="0" smtClean="0">
                <a:latin typeface="+mn-lt"/>
                <a:cs typeface="Consolas"/>
              </a:rPr>
              <a:t>Neglected </a:t>
            </a:r>
            <a:r>
              <a:rPr lang="en-US" sz="1200" dirty="0" smtClean="0">
                <a:latin typeface="+mn-lt"/>
                <a:cs typeface="Consolas"/>
              </a:rPr>
              <a:t>work doesn’t get the attention, or budget, or the resources needed to be successful.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cs typeface="Colon Mono Alt Regular"/>
              </a:rPr>
              <a:t>Ex: </a:t>
            </a:r>
            <a:r>
              <a:rPr lang="en-US" sz="1200" baseline="0" dirty="0" smtClean="0">
                <a:latin typeface="+mn-lt"/>
              </a:rPr>
              <a:t>Like getting rid of all the </a:t>
            </a:r>
            <a:r>
              <a:rPr lang="en-US" sz="1200" baseline="0" dirty="0" err="1" smtClean="0">
                <a:latin typeface="+mn-lt"/>
              </a:rPr>
              <a:t>xp</a:t>
            </a:r>
            <a:r>
              <a:rPr lang="en-US" sz="1200" baseline="0" dirty="0" smtClean="0">
                <a:latin typeface="+mn-lt"/>
              </a:rPr>
              <a:t> machines in your environment. </a:t>
            </a:r>
            <a:endParaRPr lang="en-US" sz="1200" dirty="0" smtClean="0">
              <a:latin typeface="+mn-lt"/>
              <a:cs typeface="Colon Mono Alt Regular"/>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Consolas"/>
              <a:cs typeface="Consolas"/>
            </a:endParaRP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22</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mn-lt"/>
                <a:cs typeface="Consolas"/>
              </a:rPr>
              <a:t>Important work sits waiting – until it eventually becomes an emergency, or it causes distractions, interruptions</a:t>
            </a:r>
            <a:r>
              <a:rPr lang="en-US" sz="1200" dirty="0" smtClean="0">
                <a:solidFill>
                  <a:srgbClr val="000000"/>
                </a:solidFill>
                <a:latin typeface="+mn-lt"/>
                <a:cs typeface="Consolas"/>
              </a:rPr>
              <a:t>…</a:t>
            </a:r>
            <a:r>
              <a:rPr lang="en-US" sz="1200" baseline="0" dirty="0" smtClean="0">
                <a:solidFill>
                  <a:srgbClr val="000000"/>
                </a:solidFill>
                <a:latin typeface="+mn-lt"/>
                <a:cs typeface="Consolas"/>
              </a:rPr>
              <a:t>  </a:t>
            </a:r>
            <a:r>
              <a:rPr lang="en-US" sz="1200" dirty="0" smtClean="0">
                <a:latin typeface="+mn-lt"/>
                <a:cs typeface="Consolas"/>
              </a:rPr>
              <a:t>Neglected </a:t>
            </a:r>
            <a:r>
              <a:rPr lang="en-US" sz="1200" dirty="0" smtClean="0">
                <a:latin typeface="+mn-lt"/>
                <a:cs typeface="Consolas"/>
              </a:rPr>
              <a:t>work is perishable.</a:t>
            </a:r>
            <a:r>
              <a:rPr lang="en-US" sz="1200" baseline="0" dirty="0" smtClean="0">
                <a:latin typeface="+mn-lt"/>
                <a:cs typeface="Consolas"/>
              </a:rPr>
              <a:t> It </a:t>
            </a:r>
            <a:r>
              <a:rPr lang="en-US" sz="1200" dirty="0" smtClean="0">
                <a:latin typeface="+mn-lt"/>
                <a:cs typeface="Consolas"/>
              </a:rPr>
              <a:t>ages -  and like rotten fruit, it’s wasteful.</a:t>
            </a:r>
            <a:r>
              <a:rPr lang="en-US" sz="1200" baseline="0" dirty="0" smtClean="0">
                <a:latin typeface="+mn-lt"/>
                <a:cs typeface="Consolas"/>
              </a:rPr>
              <a:t> Fruit’s </a:t>
            </a:r>
            <a:r>
              <a:rPr lang="en-US" sz="1200" dirty="0" smtClean="0">
                <a:latin typeface="+mn-lt"/>
                <a:cs typeface="Consolas"/>
              </a:rPr>
              <a:t>expensive these days,</a:t>
            </a:r>
            <a:r>
              <a:rPr lang="en-US" sz="1200" baseline="0" dirty="0" smtClean="0">
                <a:latin typeface="+mn-lt"/>
                <a:cs typeface="Consolas"/>
              </a:rPr>
              <a:t> consumes space on the countertop, and </a:t>
            </a:r>
            <a:r>
              <a:rPr lang="en-US" sz="1200" dirty="0" smtClean="0">
                <a:latin typeface="+mn-lt"/>
                <a:cs typeface="Consolas"/>
              </a:rPr>
              <a:t>gets old and moldy and smells bad.</a:t>
            </a:r>
            <a:r>
              <a:rPr lang="en-US" sz="1200" baseline="0" dirty="0" smtClean="0">
                <a:latin typeface="+mn-lt"/>
                <a:cs typeface="Consolas"/>
              </a:rPr>
              <a:t> </a:t>
            </a:r>
            <a:r>
              <a:rPr lang="en-US" sz="1200" dirty="0" smtClean="0">
                <a:latin typeface="+mn-lt"/>
                <a:cs typeface="Consolas"/>
              </a:rPr>
              <a:t>If you don’t change the oil in your car,</a:t>
            </a:r>
            <a:r>
              <a:rPr lang="en-US" sz="1200" baseline="0" dirty="0" smtClean="0">
                <a:latin typeface="+mn-lt"/>
                <a:cs typeface="Consolas"/>
              </a:rPr>
              <a:t> you eventually end up with a blown up engine.</a:t>
            </a:r>
            <a:endParaRPr lang="en-US" sz="1200" dirty="0" smtClean="0">
              <a:latin typeface="+mn-lt"/>
              <a:cs typeface="Consola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Consolas"/>
              <a:cs typeface="Consolas"/>
            </a:endParaRP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23</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delay important things that </a:t>
            </a:r>
            <a:r>
              <a:rPr lang="en-US" dirty="0" smtClean="0"/>
              <a:t>will </a:t>
            </a:r>
            <a:r>
              <a:rPr lang="en-US" dirty="0" smtClean="0"/>
              <a:t>eventually become emergencies. </a:t>
            </a:r>
          </a:p>
          <a:p>
            <a:r>
              <a:rPr lang="en-US" dirty="0" smtClean="0"/>
              <a:t>It’s like</a:t>
            </a:r>
            <a:r>
              <a:rPr lang="en-US" baseline="0" dirty="0" smtClean="0"/>
              <a:t> taking your better half out for </a:t>
            </a:r>
            <a:r>
              <a:rPr lang="en-US" baseline="0" dirty="0" smtClean="0"/>
              <a:t>your </a:t>
            </a:r>
            <a:r>
              <a:rPr lang="en-US" baseline="0" dirty="0" smtClean="0"/>
              <a:t>anniversary dinner, but </a:t>
            </a:r>
            <a:r>
              <a:rPr lang="en-US" baseline="0" dirty="0" smtClean="0"/>
              <a:t>then </a:t>
            </a:r>
            <a:r>
              <a:rPr lang="en-US" baseline="0" dirty="0" smtClean="0"/>
              <a:t>decide to just batch it up w/ next years anniversary.</a:t>
            </a:r>
          </a:p>
          <a:p>
            <a:r>
              <a:rPr lang="en-US" dirty="0" smtClean="0"/>
              <a:t> </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24</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Revenue protecting work is a major target of Neglected work. Here’s a way to see the things that are sitting on the bench…</a:t>
            </a:r>
            <a:r>
              <a:rPr lang="en-US" sz="1400" baseline="0" dirty="0" smtClean="0"/>
              <a:t>. Then </a:t>
            </a:r>
            <a:r>
              <a:rPr lang="en-US" sz="1400" baseline="0" dirty="0" smtClean="0"/>
              <a:t>you can create aging reports. Query everything in your system that hasn’t been touched for 30 </a:t>
            </a:r>
            <a:r>
              <a:rPr lang="en-US" sz="1400" baseline="0" dirty="0" smtClean="0"/>
              <a:t>days.  </a:t>
            </a:r>
            <a:r>
              <a:rPr lang="en-US" sz="1400" dirty="0" smtClean="0"/>
              <a:t>The </a:t>
            </a:r>
            <a:r>
              <a:rPr lang="en-US" sz="1400" dirty="0" smtClean="0"/>
              <a:t>guidance with</a:t>
            </a:r>
            <a:r>
              <a:rPr lang="en-US" sz="1400" baseline="0" dirty="0" smtClean="0"/>
              <a:t> neglected work is to make it transparent on your board.</a:t>
            </a:r>
          </a:p>
        </p:txBody>
      </p:sp>
      <p:sp>
        <p:nvSpPr>
          <p:cNvPr id="4" name="Slide Number Placeholder 3"/>
          <p:cNvSpPr>
            <a:spLocks noGrp="1"/>
          </p:cNvSpPr>
          <p:nvPr>
            <p:ph type="sldNum" sz="quarter" idx="10"/>
          </p:nvPr>
        </p:nvSpPr>
        <p:spPr/>
        <p:txBody>
          <a:bodyPr/>
          <a:lstStyle/>
          <a:p>
            <a:fld id="{DA7799FA-B31C-5C45-BACE-9AF8692B6053}" type="slidenum">
              <a:rPr lang="en-US" smtClean="0"/>
              <a:t>25</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hard to see the big picture impact when all the thieves are secretly attacking the</a:t>
            </a:r>
            <a:r>
              <a:rPr lang="en-US" baseline="0" dirty="0" smtClean="0"/>
              <a:t> </a:t>
            </a:r>
            <a:r>
              <a:rPr lang="en-US" dirty="0" smtClean="0"/>
              <a:t>teams. </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26</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if you can shine a light on them – and expose them, by tagging them, then… we can use our visual senses</a:t>
            </a:r>
            <a:r>
              <a:rPr lang="en-US" baseline="0" dirty="0" smtClean="0"/>
              <a:t> to discover how to put these thieves out of biz.</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27</a:t>
            </a:fld>
            <a:endParaRPr lang="en-US"/>
          </a:p>
        </p:txBody>
      </p:sp>
    </p:spTree>
    <p:extLst>
      <p:ext uri="{BB962C8B-B14F-4D97-AF65-F5344CB8AC3E}">
        <p14:creationId xmlns:p14="http://schemas.microsoft.com/office/powerpoint/2010/main" val="61637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Here’s </a:t>
            </a:r>
            <a:r>
              <a:rPr lang="en-US" sz="1200" dirty="0" smtClean="0"/>
              <a:t>a</a:t>
            </a:r>
            <a:r>
              <a:rPr lang="en-US" sz="1200" baseline="0" dirty="0" smtClean="0"/>
              <a:t>n </a:t>
            </a:r>
            <a:r>
              <a:rPr lang="en-US" sz="1200" baseline="0" dirty="0" smtClean="0"/>
              <a:t>idea. Tag all your thieves on your kanban </a:t>
            </a:r>
            <a:r>
              <a:rPr lang="en-US" sz="1200" baseline="0" dirty="0" smtClean="0"/>
              <a:t>board.  Yellow </a:t>
            </a:r>
            <a:r>
              <a:rPr lang="en-US" sz="1200" baseline="0" dirty="0" smtClean="0"/>
              <a:t>is unplanned </a:t>
            </a:r>
            <a:r>
              <a:rPr lang="en-US" sz="1200" baseline="0" dirty="0" smtClean="0"/>
              <a:t>work. Red </a:t>
            </a:r>
            <a:r>
              <a:rPr lang="en-US" sz="1200" baseline="0" dirty="0" smtClean="0"/>
              <a:t>is when you went over your </a:t>
            </a:r>
            <a:r>
              <a:rPr lang="en-US" sz="1200" baseline="0" dirty="0" err="1" smtClean="0"/>
              <a:t>wip</a:t>
            </a:r>
            <a:r>
              <a:rPr lang="en-US" sz="1200" baseline="0" dirty="0" smtClean="0"/>
              <a:t> </a:t>
            </a:r>
            <a:r>
              <a:rPr lang="en-US" sz="1200" baseline="0" dirty="0" smtClean="0"/>
              <a:t>limit. Purple </a:t>
            </a:r>
            <a:r>
              <a:rPr lang="en-US" sz="1200" baseline="0" dirty="0" smtClean="0"/>
              <a:t>are the </a:t>
            </a:r>
            <a:r>
              <a:rPr lang="en-US" sz="1200" baseline="0" dirty="0" smtClean="0"/>
              <a:t>UNKWN dependencies</a:t>
            </a:r>
            <a:r>
              <a:rPr lang="en-US" sz="1200" baseline="0" dirty="0" smtClean="0"/>
              <a:t>, etc</a:t>
            </a:r>
            <a:r>
              <a:rPr lang="en-US" sz="1200" baseline="0" dirty="0" smtClean="0"/>
              <a:t>…   Once </a:t>
            </a:r>
            <a:r>
              <a:rPr lang="en-US" sz="1200" baseline="0" dirty="0" smtClean="0"/>
              <a:t>you have all these tagged, you can visualize </a:t>
            </a:r>
            <a:r>
              <a:rPr lang="en-US" sz="1200" baseline="0" dirty="0" smtClean="0"/>
              <a:t>&amp; </a:t>
            </a:r>
            <a:r>
              <a:rPr lang="en-US" sz="1200" baseline="0" dirty="0" smtClean="0"/>
              <a:t>count them.</a:t>
            </a:r>
          </a:p>
          <a:p>
            <a:r>
              <a:rPr lang="en-US" sz="1200" baseline="0" dirty="0" smtClean="0"/>
              <a:t>You can begin to see patterns and connections that would otherwise be scattered across multiple team boards.</a:t>
            </a:r>
          </a:p>
          <a:p>
            <a:endParaRPr lang="en-US" sz="2000" dirty="0"/>
          </a:p>
        </p:txBody>
      </p:sp>
      <p:sp>
        <p:nvSpPr>
          <p:cNvPr id="4" name="Slide Number Placeholder 3"/>
          <p:cNvSpPr>
            <a:spLocks noGrp="1"/>
          </p:cNvSpPr>
          <p:nvPr>
            <p:ph type="sldNum" sz="quarter" idx="10"/>
          </p:nvPr>
        </p:nvSpPr>
        <p:spPr/>
        <p:txBody>
          <a:bodyPr/>
          <a:lstStyle/>
          <a:p>
            <a:fld id="{DA7799FA-B31C-5C45-BACE-9AF8692B6053}" type="slidenum">
              <a:rPr lang="en-US" smtClean="0"/>
              <a:t>28</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the time thief </a:t>
            </a:r>
            <a:r>
              <a:rPr lang="en-US" sz="1200" kern="1200" dirty="0" err="1" smtClean="0">
                <a:solidFill>
                  <a:schemeClr val="tx1"/>
                </a:solidFill>
                <a:effectLst/>
                <a:latin typeface="+mn-lt"/>
                <a:ea typeface="+mn-ea"/>
                <a:cs typeface="+mn-cs"/>
              </a:rPr>
              <a:t>o’gram</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It’s brand new idea of mine &amp; incomplete.</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I’m looking for help to nail </a:t>
            </a:r>
            <a:r>
              <a:rPr lang="en-US" sz="1200" kern="1200" baseline="0" dirty="0" smtClean="0">
                <a:solidFill>
                  <a:schemeClr val="tx1"/>
                </a:solidFill>
                <a:effectLst/>
                <a:latin typeface="+mn-lt"/>
                <a:ea typeface="+mn-ea"/>
                <a:cs typeface="+mn-cs"/>
              </a:rPr>
              <a:t>down </a:t>
            </a:r>
            <a:r>
              <a:rPr lang="en-US" sz="1200" kern="1200" baseline="0" dirty="0" smtClean="0">
                <a:solidFill>
                  <a:schemeClr val="tx1"/>
                </a:solidFill>
                <a:effectLst/>
                <a:latin typeface="+mn-lt"/>
                <a:ea typeface="+mn-ea"/>
                <a:cs typeface="+mn-cs"/>
              </a:rPr>
              <a:t>specifics</a:t>
            </a:r>
            <a:r>
              <a:rPr lang="en-US" sz="1200" kern="1200" baseline="0" dirty="0" smtClean="0">
                <a:solidFill>
                  <a:schemeClr val="tx1"/>
                </a:solidFill>
                <a:effectLst/>
                <a:latin typeface="+mn-lt"/>
                <a:ea typeface="+mn-ea"/>
                <a:cs typeface="+mn-cs"/>
              </a:rPr>
              <a:t>, I </a:t>
            </a:r>
            <a:r>
              <a:rPr lang="en-US" sz="1200" kern="1200" baseline="0" dirty="0" smtClean="0">
                <a:solidFill>
                  <a:schemeClr val="tx1"/>
                </a:solidFill>
                <a:effectLst/>
                <a:latin typeface="+mn-lt"/>
                <a:ea typeface="+mn-ea"/>
                <a:cs typeface="+mn-cs"/>
              </a:rPr>
              <a:t>think it </a:t>
            </a:r>
            <a:r>
              <a:rPr lang="en-US" sz="1200" kern="1200" baseline="0" dirty="0" smtClean="0">
                <a:solidFill>
                  <a:schemeClr val="tx1"/>
                </a:solidFill>
                <a:effectLst/>
                <a:latin typeface="+mn-lt"/>
                <a:ea typeface="+mn-ea"/>
                <a:cs typeface="+mn-cs"/>
              </a:rPr>
              <a:t>could be very useful. The intent here is to focus on the info that’s really important. A lot of you measure velocity, MTTR, defects. I’m </a:t>
            </a:r>
            <a:r>
              <a:rPr lang="en-US" sz="1200" kern="1200" baseline="0" dirty="0" err="1" smtClean="0">
                <a:solidFill>
                  <a:schemeClr val="tx1"/>
                </a:solidFill>
                <a:effectLst/>
                <a:latin typeface="+mn-lt"/>
                <a:ea typeface="+mn-ea"/>
                <a:cs typeface="+mn-cs"/>
              </a:rPr>
              <a:t>gonna</a:t>
            </a:r>
            <a:r>
              <a:rPr lang="en-US" sz="1200" kern="1200" baseline="0" dirty="0" smtClean="0">
                <a:solidFill>
                  <a:schemeClr val="tx1"/>
                </a:solidFill>
                <a:effectLst/>
                <a:latin typeface="+mn-lt"/>
                <a:ea typeface="+mn-ea"/>
                <a:cs typeface="+mn-cs"/>
              </a:rPr>
              <a:t> argue that we need to measure the things that cause those problems in the first place. Stuff that prevent your teams from getting work done quickly.  </a:t>
            </a:r>
            <a:r>
              <a:rPr lang="en-US" sz="1200" kern="1200" dirty="0" smtClean="0">
                <a:solidFill>
                  <a:schemeClr val="tx1"/>
                </a:solidFill>
                <a:effectLst/>
                <a:latin typeface="+mn-lt"/>
                <a:ea typeface="+mn-ea"/>
                <a:cs typeface="+mn-cs"/>
              </a:rPr>
              <a:t>UNPLND work, NGLTD work &amp;</a:t>
            </a:r>
            <a:r>
              <a:rPr lang="en-US" sz="1200" kern="1200" baseline="0" dirty="0" smtClean="0">
                <a:solidFill>
                  <a:schemeClr val="tx1"/>
                </a:solidFill>
                <a:effectLst/>
                <a:latin typeface="+mn-lt"/>
                <a:ea typeface="+mn-ea"/>
                <a:cs typeface="+mn-cs"/>
              </a:rPr>
              <a:t> UNKWN </a:t>
            </a:r>
            <a:r>
              <a:rPr lang="en-US" sz="1200" kern="1200" baseline="0" dirty="0" err="1" smtClean="0">
                <a:solidFill>
                  <a:schemeClr val="tx1"/>
                </a:solidFill>
                <a:effectLst/>
                <a:latin typeface="+mn-lt"/>
                <a:ea typeface="+mn-ea"/>
                <a:cs typeface="+mn-cs"/>
              </a:rPr>
              <a:t>wk</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intended to be the </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a:t>
            </a:r>
            <a:r>
              <a:rPr lang="en-US" sz="1200" kern="1200" dirty="0" smtClean="0">
                <a:solidFill>
                  <a:schemeClr val="tx1"/>
                </a:solidFill>
                <a:effectLst/>
                <a:latin typeface="+mn-lt"/>
                <a:ea typeface="+mn-ea"/>
                <a:cs typeface="+mn-cs"/>
              </a:rPr>
              <a:t>cards </a:t>
            </a:r>
            <a:r>
              <a:rPr lang="en-US" sz="1200" kern="1200" dirty="0" smtClean="0">
                <a:solidFill>
                  <a:schemeClr val="tx1"/>
                </a:solidFill>
                <a:effectLst/>
                <a:latin typeface="+mn-lt"/>
                <a:ea typeface="+mn-ea"/>
                <a:cs typeface="+mn-cs"/>
              </a:rPr>
              <a:t>tagged across multiple boards.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other two thieves -  Conflicting priorities </a:t>
            </a:r>
            <a:r>
              <a:rPr lang="en-US" sz="1200" kern="1200" dirty="0" smtClean="0">
                <a:solidFill>
                  <a:schemeClr val="tx1"/>
                </a:solidFill>
                <a:effectLst/>
                <a:latin typeface="+mn-lt"/>
                <a:ea typeface="+mn-ea"/>
                <a:cs typeface="+mn-cs"/>
              </a:rPr>
              <a:t>&amp; </a:t>
            </a:r>
            <a:r>
              <a:rPr lang="en-US" sz="1200" kern="1200" dirty="0" smtClean="0">
                <a:solidFill>
                  <a:schemeClr val="tx1"/>
                </a:solidFill>
                <a:effectLst/>
                <a:latin typeface="+mn-lt"/>
                <a:ea typeface="+mn-ea"/>
                <a:cs typeface="+mn-cs"/>
              </a:rPr>
              <a:t>too much </a:t>
            </a:r>
            <a:r>
              <a:rPr lang="en-US" sz="1200" kern="1200" dirty="0" smtClean="0">
                <a:solidFill>
                  <a:schemeClr val="tx1"/>
                </a:solidFill>
                <a:effectLst/>
                <a:latin typeface="+mn-lt"/>
                <a:ea typeface="+mn-ea"/>
                <a:cs typeface="+mn-cs"/>
              </a:rPr>
              <a:t>WIP </a:t>
            </a:r>
            <a:r>
              <a:rPr lang="en-US" sz="1200" kern="1200" dirty="0" smtClean="0">
                <a:solidFill>
                  <a:schemeClr val="tx1"/>
                </a:solidFill>
                <a:effectLst/>
                <a:latin typeface="+mn-lt"/>
                <a:ea typeface="+mn-ea"/>
                <a:cs typeface="+mn-cs"/>
              </a:rPr>
              <a:t>need </a:t>
            </a:r>
            <a:r>
              <a:rPr lang="en-US" sz="1200" kern="1200" dirty="0" smtClean="0">
                <a:solidFill>
                  <a:schemeClr val="tx1"/>
                </a:solidFill>
                <a:effectLst/>
                <a:latin typeface="+mn-lt"/>
                <a:ea typeface="+mn-ea"/>
                <a:cs typeface="+mn-cs"/>
              </a:rPr>
              <a:t>cards </a:t>
            </a:r>
            <a:r>
              <a:rPr lang="en-US" sz="1200" kern="1200" dirty="0" smtClean="0">
                <a:solidFill>
                  <a:schemeClr val="tx1"/>
                </a:solidFill>
                <a:effectLst/>
                <a:latin typeface="+mn-lt"/>
                <a:ea typeface="+mn-ea"/>
                <a:cs typeface="+mn-cs"/>
              </a:rPr>
              <a:t>based on some </a:t>
            </a:r>
            <a:r>
              <a:rPr lang="en-US" sz="1200" kern="1200" dirty="0" smtClean="0">
                <a:solidFill>
                  <a:schemeClr val="tx1"/>
                </a:solidFill>
                <a:effectLst/>
                <a:latin typeface="+mn-lt"/>
                <a:ea typeface="+mn-ea"/>
                <a:cs typeface="+mn-cs"/>
              </a:rPr>
              <a:t>criteria.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If we can count these things </a:t>
            </a:r>
            <a:r>
              <a:rPr lang="en-US" sz="1200" kern="1200" dirty="0" smtClean="0">
                <a:solidFill>
                  <a:schemeClr val="tx1"/>
                </a:solidFill>
                <a:effectLst/>
                <a:latin typeface="+mn-lt"/>
                <a:ea typeface="+mn-ea"/>
                <a:cs typeface="+mn-cs"/>
              </a:rPr>
              <a:t>&amp; </a:t>
            </a:r>
            <a:r>
              <a:rPr lang="en-US" sz="1200" kern="1200" dirty="0" smtClean="0">
                <a:solidFill>
                  <a:schemeClr val="tx1"/>
                </a:solidFill>
                <a:effectLst/>
                <a:latin typeface="+mn-lt"/>
                <a:ea typeface="+mn-ea"/>
                <a:cs typeface="+mn-cs"/>
              </a:rPr>
              <a:t>measure we can see where our time is going.</a:t>
            </a:r>
          </a:p>
        </p:txBody>
      </p:sp>
      <p:sp>
        <p:nvSpPr>
          <p:cNvPr id="4" name="Slide Number Placeholder 3"/>
          <p:cNvSpPr>
            <a:spLocks noGrp="1"/>
          </p:cNvSpPr>
          <p:nvPr>
            <p:ph type="sldNum" sz="quarter" idx="10"/>
          </p:nvPr>
        </p:nvSpPr>
        <p:spPr/>
        <p:txBody>
          <a:bodyPr/>
          <a:lstStyle/>
          <a:p>
            <a:fld id="{DA7799FA-B31C-5C45-BACE-9AF8692B6053}" type="slidenum">
              <a:rPr lang="en-US" smtClean="0"/>
              <a:t>29</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5 </a:t>
            </a:r>
            <a:r>
              <a:rPr lang="en-US" dirty="0" err="1" smtClean="0"/>
              <a:t>thievs</a:t>
            </a:r>
            <a:r>
              <a:rPr lang="en-US" dirty="0" smtClean="0"/>
              <a:t> </a:t>
            </a:r>
            <a:r>
              <a:rPr lang="en-US" baseline="0" dirty="0" smtClean="0"/>
              <a:t>that if we could see &amp; measure the impact of, could help us </a:t>
            </a:r>
            <a:r>
              <a:rPr lang="en-US" dirty="0" smtClean="0"/>
              <a:t>improve</a:t>
            </a:r>
            <a:r>
              <a:rPr lang="en-US" baseline="0" dirty="0" smtClean="0"/>
              <a:t> </a:t>
            </a:r>
            <a:r>
              <a:rPr lang="en-US" dirty="0" err="1" smtClean="0"/>
              <a:t>perfor</a:t>
            </a:r>
            <a:r>
              <a:rPr lang="en-US" baseline="0" dirty="0" smtClean="0"/>
              <a:t>. </a:t>
            </a:r>
            <a:r>
              <a:rPr lang="en-US" dirty="0" smtClean="0"/>
              <a:t>UNPLND:</a:t>
            </a:r>
            <a:r>
              <a:rPr lang="en-US" baseline="0" dirty="0" smtClean="0"/>
              <a:t> </a:t>
            </a:r>
            <a:r>
              <a:rPr lang="en-US" baseline="0" dirty="0" smtClean="0"/>
              <a:t>sneaky thief – </a:t>
            </a:r>
            <a:r>
              <a:rPr lang="en-US" baseline="0" dirty="0" smtClean="0"/>
              <a:t>these </a:t>
            </a:r>
            <a:r>
              <a:rPr lang="en-US" baseline="0" dirty="0" smtClean="0"/>
              <a:t>turn into fires. </a:t>
            </a:r>
            <a:r>
              <a:rPr lang="en-US" baseline="0" dirty="0" smtClean="0"/>
              <a:t> NGLCTD: </a:t>
            </a:r>
            <a:r>
              <a:rPr lang="en-US" baseline="0" dirty="0" smtClean="0"/>
              <a:t>these are important, </a:t>
            </a:r>
            <a:r>
              <a:rPr lang="en-US" baseline="0" dirty="0" smtClean="0"/>
              <a:t>but </a:t>
            </a:r>
            <a:r>
              <a:rPr lang="en-US" baseline="0" dirty="0" smtClean="0"/>
              <a:t>get benched by urgent work. </a:t>
            </a:r>
            <a:r>
              <a:rPr lang="en-US" baseline="0" dirty="0" smtClean="0"/>
              <a:t> </a:t>
            </a:r>
            <a:r>
              <a:rPr lang="en-US" baseline="0" dirty="0" err="1" smtClean="0"/>
              <a:t>DEPen</a:t>
            </a:r>
            <a:r>
              <a:rPr lang="en-US" baseline="0" dirty="0" smtClean="0"/>
              <a:t> </a:t>
            </a:r>
            <a:r>
              <a:rPr lang="en-US" baseline="0" dirty="0" smtClean="0"/>
              <a:t>– these have a high </a:t>
            </a:r>
            <a:r>
              <a:rPr lang="en-US" baseline="0" dirty="0" smtClean="0"/>
              <a:t>coordination </a:t>
            </a:r>
            <a:r>
              <a:rPr lang="en-US" baseline="0" dirty="0" smtClean="0"/>
              <a:t>cost. </a:t>
            </a:r>
            <a:r>
              <a:rPr lang="en-US" baseline="0" dirty="0" smtClean="0"/>
              <a:t>Very </a:t>
            </a:r>
            <a:r>
              <a:rPr lang="en-US" baseline="0" dirty="0" smtClean="0"/>
              <a:t>expensive thief.   </a:t>
            </a:r>
            <a:r>
              <a:rPr lang="en-US" baseline="0" dirty="0" smtClean="0"/>
              <a:t>CONFLCT </a:t>
            </a:r>
            <a:r>
              <a:rPr lang="en-US" baseline="0" dirty="0" err="1" smtClean="0"/>
              <a:t>pri</a:t>
            </a:r>
            <a:r>
              <a:rPr lang="en-US" baseline="0" dirty="0" smtClean="0"/>
              <a:t> </a:t>
            </a:r>
            <a:r>
              <a:rPr lang="en-US" baseline="0" dirty="0" smtClean="0"/>
              <a:t>– This is when Brent says yes to </a:t>
            </a:r>
            <a:r>
              <a:rPr lang="en-US" baseline="0" dirty="0" err="1" smtClean="0"/>
              <a:t>everyting</a:t>
            </a:r>
            <a:r>
              <a:rPr lang="en-US" baseline="0" dirty="0" smtClean="0"/>
              <a:t>.  Thief </a:t>
            </a:r>
            <a:r>
              <a:rPr lang="en-US" baseline="0" dirty="0" smtClean="0"/>
              <a:t>too much </a:t>
            </a:r>
            <a:r>
              <a:rPr lang="en-US" baseline="0" dirty="0" err="1" smtClean="0"/>
              <a:t>wip</a:t>
            </a:r>
            <a:r>
              <a:rPr lang="en-US" baseline="0" dirty="0" smtClean="0"/>
              <a:t> </a:t>
            </a:r>
            <a:r>
              <a:rPr lang="en-US" baseline="0" dirty="0" smtClean="0"/>
              <a:t>– Ring leader. Now, </a:t>
            </a:r>
            <a:r>
              <a:rPr lang="en-US" baseline="0" dirty="0" smtClean="0"/>
              <a:t>B/c </a:t>
            </a:r>
            <a:r>
              <a:rPr lang="en-US" baseline="0" dirty="0" smtClean="0"/>
              <a:t>under </a:t>
            </a:r>
            <a:r>
              <a:rPr lang="en-US" baseline="0" dirty="0" smtClean="0"/>
              <a:t>time constraint, </a:t>
            </a:r>
            <a:r>
              <a:rPr lang="en-US" baseline="0" dirty="0" smtClean="0"/>
              <a:t>I need </a:t>
            </a:r>
            <a:r>
              <a:rPr lang="en-US" baseline="0" dirty="0" smtClean="0"/>
              <a:t>to prioritize. For </a:t>
            </a:r>
            <a:r>
              <a:rPr lang="en-US" baseline="0" dirty="0" err="1" smtClean="0"/>
              <a:t>ea</a:t>
            </a:r>
            <a:r>
              <a:rPr lang="en-US" baseline="0" dirty="0" smtClean="0"/>
              <a:t> </a:t>
            </a:r>
            <a:r>
              <a:rPr lang="en-US" baseline="0" dirty="0" smtClean="0"/>
              <a:t>thief, </a:t>
            </a:r>
            <a:r>
              <a:rPr lang="en-US" baseline="0" dirty="0" smtClean="0"/>
              <a:t>give </a:t>
            </a:r>
            <a:r>
              <a:rPr lang="en-US" baseline="0" dirty="0" smtClean="0"/>
              <a:t>you </a:t>
            </a:r>
            <a:r>
              <a:rPr lang="en-US" baseline="0" dirty="0" smtClean="0"/>
              <a:t>essential </a:t>
            </a:r>
            <a:r>
              <a:rPr lang="en-US" baseline="0" dirty="0" smtClean="0"/>
              <a:t>bit of </a:t>
            </a:r>
            <a:r>
              <a:rPr lang="en-US" baseline="0" dirty="0" smtClean="0"/>
              <a:t>info you </a:t>
            </a:r>
            <a:r>
              <a:rPr lang="en-US" baseline="0" dirty="0" smtClean="0"/>
              <a:t>need to know. Now that I’ve introduced all 5 thieves, </a:t>
            </a:r>
            <a:r>
              <a:rPr lang="en-US" baseline="0" dirty="0" smtClean="0"/>
              <a:t>lets </a:t>
            </a:r>
            <a:r>
              <a:rPr lang="en-US" baseline="0" dirty="0" smtClean="0"/>
              <a:t>look at the ring leader 1</a:t>
            </a:r>
            <a:r>
              <a:rPr lang="en-US" baseline="30000" dirty="0" smtClean="0"/>
              <a:t>st</a:t>
            </a:r>
            <a:r>
              <a:rPr lang="en-US" baseline="0" dirty="0" smtClean="0"/>
              <a:t> - too much WIP. </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a:t>
            </a:fld>
            <a:endParaRPr lang="en-US"/>
          </a:p>
        </p:txBody>
      </p:sp>
    </p:spTree>
    <p:extLst>
      <p:ext uri="{BB962C8B-B14F-4D97-AF65-F5344CB8AC3E}">
        <p14:creationId xmlns:p14="http://schemas.microsoft.com/office/powerpoint/2010/main" val="616376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Can look at this aggregated trend week over week or month over month.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could see the fluctuation in the amount of uncertainty</a:t>
            </a:r>
            <a:r>
              <a:rPr lang="en-US" sz="1200" kern="1200" baseline="0" dirty="0" smtClean="0">
                <a:solidFill>
                  <a:schemeClr val="tx1"/>
                </a:solidFill>
                <a:effectLst/>
                <a:latin typeface="+mn-lt"/>
                <a:ea typeface="+mn-ea"/>
                <a:cs typeface="+mn-cs"/>
              </a:rPr>
              <a:t> across the system.  </a:t>
            </a:r>
            <a:r>
              <a:rPr lang="en-US" sz="1200" kern="1200" dirty="0" smtClean="0">
                <a:solidFill>
                  <a:schemeClr val="tx1"/>
                </a:solidFill>
                <a:effectLst/>
                <a:latin typeface="+mn-lt"/>
                <a:ea typeface="+mn-ea"/>
                <a:cs typeface="+mn-cs"/>
              </a:rPr>
              <a:t>This view though will </a:t>
            </a:r>
            <a:r>
              <a:rPr lang="en-US" sz="1200" kern="1200" dirty="0" err="1" smtClean="0">
                <a:solidFill>
                  <a:schemeClr val="tx1"/>
                </a:solidFill>
                <a:effectLst/>
                <a:latin typeface="+mn-lt"/>
                <a:ea typeface="+mn-ea"/>
                <a:cs typeface="+mn-cs"/>
              </a:rPr>
              <a:t>prolly</a:t>
            </a:r>
            <a:r>
              <a:rPr lang="en-US" sz="1200" kern="1200" dirty="0" smtClean="0">
                <a:solidFill>
                  <a:schemeClr val="tx1"/>
                </a:solidFill>
                <a:effectLst/>
                <a:latin typeface="+mn-lt"/>
                <a:ea typeface="+mn-ea"/>
                <a:cs typeface="+mn-cs"/>
              </a:rPr>
              <a:t> be too difficult to manage</a:t>
            </a:r>
            <a:r>
              <a:rPr lang="en-US" sz="1200" kern="1200" baseline="0" dirty="0" smtClean="0">
                <a:solidFill>
                  <a:schemeClr val="tx1"/>
                </a:solidFill>
                <a:effectLst/>
                <a:latin typeface="+mn-lt"/>
                <a:ea typeface="+mn-ea"/>
                <a:cs typeface="+mn-cs"/>
              </a:rPr>
              <a:t> b/c the height of the diff bars are not of </a:t>
            </a:r>
            <a:r>
              <a:rPr lang="en-US" sz="1200" kern="1200" dirty="0" smtClean="0">
                <a:solidFill>
                  <a:schemeClr val="tx1"/>
                </a:solidFill>
                <a:effectLst/>
                <a:latin typeface="+mn-lt"/>
                <a:ea typeface="+mn-ea"/>
                <a:cs typeface="+mn-cs"/>
              </a:rPr>
              <a:t>equal damage. Don’t know if this neglected work here in blue caused more damage than the unplanned work in yellow. Seeing all 5 adjacent might lead people to focus on the highest bar, not the most impactful thief? </a:t>
            </a:r>
          </a:p>
          <a:p>
            <a:endParaRPr lang="en-US" sz="120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30</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Or we could </a:t>
            </a:r>
            <a:r>
              <a:rPr lang="en-US" baseline="0" dirty="0" smtClean="0"/>
              <a:t>congregate them so can compare like for like. </a:t>
            </a:r>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31</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Viewing it as</a:t>
            </a:r>
            <a:r>
              <a:rPr lang="en-US" baseline="0" dirty="0" smtClean="0"/>
              <a:t> a</a:t>
            </a:r>
            <a:r>
              <a:rPr lang="en-US" dirty="0" smtClean="0"/>
              <a:t> balanced</a:t>
            </a:r>
            <a:r>
              <a:rPr lang="en-US" baseline="0" dirty="0" smtClean="0"/>
              <a:t> score </a:t>
            </a:r>
            <a:r>
              <a:rPr lang="en-US" baseline="0" dirty="0" smtClean="0"/>
              <a:t>can </a:t>
            </a:r>
            <a:r>
              <a:rPr lang="en-US" baseline="0" dirty="0" smtClean="0"/>
              <a:t>help </a:t>
            </a:r>
            <a:r>
              <a:rPr lang="en-US" baseline="0" dirty="0" err="1" smtClean="0"/>
              <a:t>ppl</a:t>
            </a:r>
            <a:r>
              <a:rPr lang="en-US" baseline="0" dirty="0" smtClean="0"/>
              <a:t> </a:t>
            </a:r>
            <a:r>
              <a:rPr lang="en-US" baseline="0" dirty="0" smtClean="0"/>
              <a:t>understand which thieves to focus on </a:t>
            </a:r>
            <a:r>
              <a:rPr lang="en-US" baseline="0" dirty="0" smtClean="0"/>
              <a:t>1st, </a:t>
            </a:r>
            <a:r>
              <a:rPr lang="en-US" baseline="0" dirty="0" smtClean="0"/>
              <a:t>which ones </a:t>
            </a:r>
            <a:r>
              <a:rPr lang="en-US" baseline="0" dirty="0" smtClean="0"/>
              <a:t>you </a:t>
            </a:r>
            <a:r>
              <a:rPr lang="en-US" baseline="0" dirty="0" smtClean="0"/>
              <a:t>are doing well with </a:t>
            </a:r>
            <a:r>
              <a:rPr lang="en-US" baseline="0" dirty="0" smtClean="0"/>
              <a:t>and </a:t>
            </a:r>
            <a:r>
              <a:rPr lang="en-US" baseline="0" dirty="0" smtClean="0"/>
              <a:t>which ones are robbing you </a:t>
            </a:r>
            <a:r>
              <a:rPr lang="en-US" baseline="0" dirty="0" smtClean="0"/>
              <a:t>of time &amp; predictability left &amp; right.  When we track </a:t>
            </a:r>
            <a:r>
              <a:rPr lang="en-US" baseline="0" dirty="0" smtClean="0"/>
              <a:t>these </a:t>
            </a:r>
            <a:r>
              <a:rPr lang="en-US" baseline="0" dirty="0" smtClean="0"/>
              <a:t>thieves &amp; </a:t>
            </a:r>
            <a:r>
              <a:rPr lang="en-US" baseline="0" dirty="0" smtClean="0"/>
              <a:t>measure them, we can </a:t>
            </a:r>
            <a:r>
              <a:rPr lang="en-US" baseline="0" dirty="0" smtClean="0"/>
              <a:t>now do </a:t>
            </a:r>
            <a:r>
              <a:rPr lang="en-US" baseline="0" dirty="0" smtClean="0"/>
              <a:t>something about </a:t>
            </a:r>
            <a:r>
              <a:rPr lang="en-US" baseline="0" dirty="0" smtClean="0"/>
              <a:t>it. Yesterday’s Lean Coffee  Q – how to influence CIO? What metrics to get buy in? CIOs I’ve talked to want 2 things: Predictability and Reduced risk. The thief </a:t>
            </a:r>
            <a:r>
              <a:rPr lang="en-US" baseline="0" dirty="0" err="1" smtClean="0"/>
              <a:t>O’Gram</a:t>
            </a:r>
            <a:r>
              <a:rPr lang="en-US" baseline="0" dirty="0" smtClean="0"/>
              <a:t> shows risk (actually uncertainties, since risk is in the eye of the beholder.) And, the Thief </a:t>
            </a:r>
            <a:r>
              <a:rPr lang="en-US" baseline="0" dirty="0" err="1" smtClean="0"/>
              <a:t>O’Gram</a:t>
            </a:r>
            <a:r>
              <a:rPr lang="en-US" baseline="0" dirty="0" smtClean="0"/>
              <a:t> shows WIP – and since WIP is a leading indicator, we can see predictability here. </a:t>
            </a:r>
            <a:r>
              <a:rPr lang="en-US" dirty="0" smtClean="0"/>
              <a:t>What would it be worth to your</a:t>
            </a:r>
            <a:r>
              <a:rPr lang="en-US" baseline="0" dirty="0" smtClean="0"/>
              <a:t> CIO to have this kind of transparency?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32</a:t>
            </a:fld>
            <a:endParaRPr lang="en-US"/>
          </a:p>
        </p:txBody>
      </p:sp>
    </p:spTree>
    <p:extLst>
      <p:ext uri="{BB962C8B-B14F-4D97-AF65-F5344CB8AC3E}">
        <p14:creationId xmlns:p14="http://schemas.microsoft.com/office/powerpoint/2010/main" val="1282424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33</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34</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Courier"/>
                <a:cs typeface="Courier"/>
              </a:rPr>
              <a:t>In text book terminology, too much WIP is</a:t>
            </a:r>
            <a:r>
              <a:rPr lang="en-US" sz="1200" baseline="0" dirty="0" smtClean="0">
                <a:solidFill>
                  <a:schemeClr val="tx1"/>
                </a:solidFill>
                <a:latin typeface="Courier"/>
                <a:cs typeface="Courier"/>
              </a:rPr>
              <a:t> when the demand on the team exceeds the capacity of the team, which is a rather boring way to say that our teams are drowning in work.  </a:t>
            </a:r>
            <a:r>
              <a:rPr lang="en-US" sz="1200" baseline="0" dirty="0" smtClean="0">
                <a:solidFill>
                  <a:schemeClr val="tx1"/>
                </a:solidFill>
                <a:latin typeface="Courier"/>
                <a:cs typeface="Courier"/>
              </a:rPr>
              <a:t>Often </a:t>
            </a:r>
            <a:r>
              <a:rPr lang="en-US" sz="1200" baseline="0" dirty="0" smtClean="0">
                <a:solidFill>
                  <a:schemeClr val="tx1"/>
                </a:solidFill>
                <a:latin typeface="Courier"/>
                <a:cs typeface="Courier"/>
              </a:rPr>
              <a:t>b/c they’re fully allocated to 100% resource efficiency.  </a:t>
            </a:r>
            <a:r>
              <a:rPr lang="en-US" sz="1200" baseline="0" dirty="0" smtClean="0">
                <a:solidFill>
                  <a:schemeClr val="tx1"/>
                </a:solidFill>
                <a:latin typeface="Courier"/>
                <a:cs typeface="Courier"/>
              </a:rPr>
              <a:t>Equates </a:t>
            </a:r>
            <a:r>
              <a:rPr lang="en-US" sz="1200" baseline="0" dirty="0" smtClean="0">
                <a:solidFill>
                  <a:schemeClr val="tx1"/>
                </a:solidFill>
                <a:latin typeface="Courier"/>
                <a:cs typeface="Courier"/>
              </a:rPr>
              <a:t>to </a:t>
            </a:r>
            <a:r>
              <a:rPr lang="en-US" sz="1200" baseline="0" dirty="0" err="1" smtClean="0">
                <a:solidFill>
                  <a:schemeClr val="tx1"/>
                </a:solidFill>
                <a:latin typeface="Courier"/>
                <a:cs typeface="Courier"/>
              </a:rPr>
              <a:t>ppl</a:t>
            </a:r>
            <a:r>
              <a:rPr lang="en-US" sz="1200" baseline="0" dirty="0" smtClean="0">
                <a:solidFill>
                  <a:schemeClr val="tx1"/>
                </a:solidFill>
                <a:latin typeface="Courier"/>
                <a:cs typeface="Courier"/>
              </a:rPr>
              <a:t> doing </a:t>
            </a:r>
            <a:r>
              <a:rPr lang="en-US" sz="1200" baseline="0" dirty="0" smtClean="0">
                <a:solidFill>
                  <a:schemeClr val="tx1"/>
                </a:solidFill>
                <a:latin typeface="Courier"/>
                <a:cs typeface="Courier"/>
              </a:rPr>
              <a:t>full </a:t>
            </a:r>
            <a:r>
              <a:rPr lang="en-US" sz="1200" baseline="0" dirty="0" smtClean="0">
                <a:solidFill>
                  <a:schemeClr val="tx1"/>
                </a:solidFill>
                <a:latin typeface="Courier"/>
                <a:cs typeface="Courier"/>
              </a:rPr>
              <a:t>time job on </a:t>
            </a:r>
            <a:r>
              <a:rPr lang="en-US" sz="1200" baseline="0" dirty="0" smtClean="0">
                <a:solidFill>
                  <a:schemeClr val="tx1"/>
                </a:solidFill>
                <a:latin typeface="Courier"/>
                <a:cs typeface="Courier"/>
              </a:rPr>
              <a:t>top of </a:t>
            </a:r>
            <a:r>
              <a:rPr lang="en-US" sz="1200" baseline="0" dirty="0" smtClean="0">
                <a:solidFill>
                  <a:schemeClr val="tx1"/>
                </a:solidFill>
                <a:latin typeface="Courier"/>
                <a:cs typeface="Courier"/>
              </a:rPr>
              <a:t>troubleshooting 2 hosts </a:t>
            </a:r>
            <a:r>
              <a:rPr lang="en-US" sz="1200" baseline="0" dirty="0" smtClean="0">
                <a:solidFill>
                  <a:schemeClr val="tx1"/>
                </a:solidFill>
                <a:latin typeface="Courier"/>
                <a:cs typeface="Courier"/>
              </a:rPr>
              <a:t>gone missing. </a:t>
            </a:r>
            <a:r>
              <a:rPr lang="en-US" sz="1200" baseline="0" dirty="0" smtClean="0">
                <a:solidFill>
                  <a:schemeClr val="tx1"/>
                </a:solidFill>
                <a:latin typeface="Courier"/>
                <a:cs typeface="Courier"/>
              </a:rPr>
              <a:t> </a:t>
            </a:r>
            <a:r>
              <a:rPr lang="en-US" sz="1200" baseline="0" dirty="0" smtClean="0">
                <a:solidFill>
                  <a:schemeClr val="tx1"/>
                </a:solidFill>
                <a:latin typeface="Courier"/>
                <a:cs typeface="Courier"/>
              </a:rPr>
              <a:t>People can’t even get started on their to-do list until 6pm. We don’t let our servers get to 100% capacity utilization, why do we let our people?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4</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matters b/c when we take on more new work before finishing old work, things take longer to do – CT goes up and so does </a:t>
            </a:r>
            <a:r>
              <a:rPr lang="en-US" baseline="0" dirty="0" err="1" smtClean="0"/>
              <a:t>CoD</a:t>
            </a:r>
            <a:r>
              <a:rPr lang="en-US" baseline="0" dirty="0" smtClean="0"/>
              <a:t>!</a:t>
            </a:r>
          </a:p>
          <a:p>
            <a:r>
              <a:rPr lang="en-US" baseline="0" dirty="0" smtClean="0"/>
              <a:t>If you can’t deliver a new feature b/c another request gets added on, there’s a cost for that delay.   And on top of that, WIP is a leading indicator.</a:t>
            </a:r>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5</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MTTR,</a:t>
            </a:r>
            <a:r>
              <a:rPr lang="en-US" baseline="0" dirty="0" smtClean="0"/>
              <a:t> velocity LT, CT, TP – all trailing indicators.  There’s a relationship between the numbers of things in your work Queue and CT. It’s called Little’s Law and it’s why the primary factor of time is the amount of work-in-progress.    Freeway.</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6</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olon Mono Alt Regular"/>
                <a:cs typeface="Colon Mono Alt Regular"/>
              </a:rPr>
              <a:t>When</a:t>
            </a:r>
            <a:r>
              <a:rPr lang="en-US" sz="1200" baseline="0" dirty="0" smtClean="0">
                <a:latin typeface="Colon Mono Alt Regular"/>
                <a:cs typeface="Colon Mono Alt Regular"/>
              </a:rPr>
              <a:t> you find yourself context switching all the time, Or when you get asked that that 5 word Q – do you have 5 min, and, “ you say…. yes!”  Liz sends me a slack </a:t>
            </a:r>
            <a:r>
              <a:rPr lang="en-US" sz="1200" baseline="0" dirty="0" err="1" smtClean="0">
                <a:latin typeface="Colon Mono Alt Regular"/>
                <a:cs typeface="Colon Mono Alt Regular"/>
              </a:rPr>
              <a:t>msg</a:t>
            </a:r>
            <a:r>
              <a:rPr lang="en-US" sz="1200" baseline="0" dirty="0" smtClean="0">
                <a:latin typeface="Colon Mono Alt Regular"/>
                <a:cs typeface="Colon Mono Alt Regular"/>
              </a:rPr>
              <a:t> – “hey, what do you think </a:t>
            </a:r>
            <a:r>
              <a:rPr lang="en-US" sz="1200" baseline="0" dirty="0" err="1" smtClean="0">
                <a:latin typeface="Colon Mono Alt Regular"/>
                <a:cs typeface="Colon Mono Alt Regular"/>
              </a:rPr>
              <a:t>abt</a:t>
            </a:r>
            <a:r>
              <a:rPr lang="en-US" sz="1200" baseline="0" dirty="0" smtClean="0">
                <a:latin typeface="Colon Mono Alt Regular"/>
                <a:cs typeface="Colon Mono Alt Regular"/>
              </a:rPr>
              <a:t> this?”</a:t>
            </a:r>
            <a:r>
              <a:rPr lang="en-US" sz="1200" baseline="0" dirty="0" smtClean="0">
                <a:latin typeface="Colon Mono Alt Regular"/>
                <a:cs typeface="Colon Mono Alt Regular"/>
              </a:rPr>
              <a:t>… </a:t>
            </a:r>
            <a:r>
              <a:rPr lang="en-US" sz="1200" baseline="0" dirty="0" smtClean="0">
                <a:latin typeface="Colon Mono Alt Regular"/>
                <a:cs typeface="Colon Mono Alt Regular"/>
              </a:rPr>
              <a:t>end up working late.   I teach this stuff </a:t>
            </a:r>
            <a:r>
              <a:rPr lang="en-US" sz="1200" baseline="0" dirty="0" smtClean="0">
                <a:latin typeface="Colon Mono Alt Regular"/>
                <a:cs typeface="Colon Mono Alt Regular"/>
              </a:rPr>
              <a:t>&amp; </a:t>
            </a:r>
            <a:r>
              <a:rPr lang="en-US" sz="1200" baseline="0" dirty="0" smtClean="0">
                <a:latin typeface="Colon Mono Alt Regular"/>
                <a:cs typeface="Colon Mono Alt Regular"/>
              </a:rPr>
              <a:t>I fall into trap too. So annoying. </a:t>
            </a:r>
            <a:r>
              <a:rPr lang="en-US" sz="1200" dirty="0" smtClean="0">
                <a:latin typeface="Colon Mono Alt Regular"/>
                <a:cs typeface="Colon Mono Alt Regular"/>
              </a:rPr>
              <a:t>We do get more endorphins from saying </a:t>
            </a:r>
            <a:r>
              <a:rPr lang="en-US" sz="1200" dirty="0" smtClean="0">
                <a:latin typeface="Colon Mono Alt Regular"/>
                <a:cs typeface="Colon Mono Alt Regular"/>
              </a:rPr>
              <a:t>yes </a:t>
            </a:r>
            <a:r>
              <a:rPr lang="en-US" sz="1200" dirty="0" smtClean="0">
                <a:latin typeface="Colon Mono Alt Regular"/>
                <a:cs typeface="Colon Mono Alt Regular"/>
              </a:rPr>
              <a:t>– even grouchy </a:t>
            </a:r>
            <a:r>
              <a:rPr lang="en-US" sz="1200" dirty="0" err="1" smtClean="0">
                <a:latin typeface="Colon Mono Alt Regular"/>
                <a:cs typeface="Colon Mono Alt Regular"/>
              </a:rPr>
              <a:t>ppl</a:t>
            </a:r>
            <a:r>
              <a:rPr lang="en-US" sz="1200" dirty="0" smtClean="0">
                <a:latin typeface="Colon Mono Alt Regular"/>
                <a:cs typeface="Colon Mono Alt Regular"/>
              </a:rPr>
              <a:t> </a:t>
            </a:r>
            <a:r>
              <a:rPr lang="en-US" sz="1200" dirty="0" smtClean="0">
                <a:latin typeface="Colon Mono Alt Regular"/>
                <a:cs typeface="Colon Mono Alt Regular"/>
              </a:rPr>
              <a:t>want to say yes.</a:t>
            </a:r>
            <a:r>
              <a:rPr lang="en-US" sz="1200" baseline="0" dirty="0" smtClean="0">
                <a:latin typeface="Colon Mono Alt Regular"/>
                <a:cs typeface="Colon Mono Alt Regular"/>
              </a:rPr>
              <a:t>  </a:t>
            </a:r>
            <a:r>
              <a:rPr lang="en-US" sz="1200" dirty="0" smtClean="0">
                <a:latin typeface="Colon Mono Alt Regular"/>
                <a:cs typeface="Colon Mono Alt Regular"/>
              </a:rPr>
              <a:t>But it’s not </a:t>
            </a:r>
            <a:r>
              <a:rPr lang="en-US" sz="1200" dirty="0" smtClean="0">
                <a:latin typeface="Colon Mono Alt Regular"/>
                <a:cs typeface="Colon Mono Alt Regular"/>
              </a:rPr>
              <a:t>SUSTNBLE </a:t>
            </a:r>
            <a:r>
              <a:rPr lang="en-US" sz="1200" dirty="0" smtClean="0">
                <a:latin typeface="Colon Mono Alt Regular"/>
                <a:cs typeface="Colon Mono Alt Regular"/>
              </a:rPr>
              <a:t>to work evenings </a:t>
            </a:r>
            <a:r>
              <a:rPr lang="en-US" sz="1200" dirty="0" smtClean="0">
                <a:latin typeface="Colon Mono Alt Regular"/>
                <a:cs typeface="Colon Mono Alt Regular"/>
              </a:rPr>
              <a:t>&amp; </a:t>
            </a:r>
            <a:r>
              <a:rPr lang="en-US" sz="1200" dirty="0" smtClean="0">
                <a:latin typeface="Colon Mono Alt Regular"/>
                <a:cs typeface="Colon Mono Alt Regular"/>
              </a:rPr>
              <a:t>weekends all the time.</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7</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Courier"/>
                <a:cs typeface="Courier"/>
              </a:rPr>
              <a:t>Hold </a:t>
            </a:r>
            <a:r>
              <a:rPr lang="en-US" sz="1200" dirty="0" err="1" smtClean="0">
                <a:solidFill>
                  <a:schemeClr val="tx1"/>
                </a:solidFill>
                <a:latin typeface="Courier"/>
                <a:cs typeface="Courier"/>
              </a:rPr>
              <a:t>ea</a:t>
            </a:r>
            <a:r>
              <a:rPr lang="en-US" sz="1200" dirty="0" smtClean="0">
                <a:solidFill>
                  <a:schemeClr val="tx1"/>
                </a:solidFill>
                <a:latin typeface="Courier"/>
                <a:cs typeface="Courier"/>
              </a:rPr>
              <a:t> </a:t>
            </a:r>
            <a:r>
              <a:rPr lang="en-US" sz="1200" dirty="0" smtClean="0">
                <a:solidFill>
                  <a:schemeClr val="tx1"/>
                </a:solidFill>
                <a:latin typeface="Courier"/>
                <a:cs typeface="Courier"/>
              </a:rPr>
              <a:t>other </a:t>
            </a:r>
            <a:r>
              <a:rPr lang="en-US" sz="1200" dirty="0" smtClean="0">
                <a:solidFill>
                  <a:schemeClr val="tx1"/>
                </a:solidFill>
                <a:latin typeface="Courier"/>
                <a:cs typeface="Courier"/>
              </a:rPr>
              <a:t>account</a:t>
            </a:r>
            <a:r>
              <a:rPr lang="en-US" sz="1200" baseline="0" dirty="0" smtClean="0">
                <a:solidFill>
                  <a:schemeClr val="tx1"/>
                </a:solidFill>
                <a:latin typeface="Courier"/>
                <a:cs typeface="Courier"/>
              </a:rPr>
              <a:t> w/ </a:t>
            </a:r>
            <a:r>
              <a:rPr lang="en-US" sz="1200" baseline="0" dirty="0" smtClean="0">
                <a:solidFill>
                  <a:schemeClr val="tx1"/>
                </a:solidFill>
                <a:latin typeface="Courier"/>
                <a:cs typeface="Courier"/>
              </a:rPr>
              <a:t>transparency</a:t>
            </a:r>
            <a:r>
              <a:rPr lang="en-US" sz="1200" baseline="0" dirty="0" smtClean="0">
                <a:solidFill>
                  <a:schemeClr val="tx1"/>
                </a:solidFill>
                <a:latin typeface="Courier"/>
                <a:cs typeface="Courier"/>
              </a:rPr>
              <a:t>.  </a:t>
            </a:r>
            <a:r>
              <a:rPr lang="en-US" sz="1200" dirty="0" smtClean="0">
                <a:solidFill>
                  <a:schemeClr val="tx1"/>
                </a:solidFill>
                <a:latin typeface="Courier"/>
                <a:cs typeface="Courier"/>
              </a:rPr>
              <a:t>3 </a:t>
            </a:r>
            <a:r>
              <a:rPr lang="en-US" sz="1200" dirty="0" smtClean="0">
                <a:solidFill>
                  <a:schemeClr val="tx1"/>
                </a:solidFill>
                <a:latin typeface="Courier"/>
                <a:cs typeface="Courier"/>
              </a:rPr>
              <a:t>swim </a:t>
            </a:r>
            <a:r>
              <a:rPr lang="en-US" sz="1200" dirty="0" smtClean="0">
                <a:solidFill>
                  <a:schemeClr val="tx1"/>
                </a:solidFill>
                <a:latin typeface="Courier"/>
                <a:cs typeface="Courier"/>
              </a:rPr>
              <a:t>lane</a:t>
            </a:r>
            <a:r>
              <a:rPr lang="en-US" sz="1200" baseline="0" dirty="0" smtClean="0">
                <a:solidFill>
                  <a:schemeClr val="tx1"/>
                </a:solidFill>
                <a:latin typeface="Courier"/>
                <a:cs typeface="Courier"/>
              </a:rPr>
              <a:t> board</a:t>
            </a:r>
            <a:r>
              <a:rPr lang="en-US" sz="1200" dirty="0" smtClean="0">
                <a:solidFill>
                  <a:schemeClr val="tx1"/>
                </a:solidFill>
                <a:latin typeface="Courier"/>
                <a:cs typeface="Courier"/>
              </a:rPr>
              <a:t> (SB, </a:t>
            </a:r>
            <a:r>
              <a:rPr lang="en-US" sz="1200" dirty="0" smtClean="0">
                <a:solidFill>
                  <a:schemeClr val="tx1"/>
                </a:solidFill>
                <a:latin typeface="Courier"/>
                <a:cs typeface="Courier"/>
              </a:rPr>
              <a:t>Team</a:t>
            </a:r>
            <a:r>
              <a:rPr lang="en-US" sz="1200" baseline="0" dirty="0" smtClean="0">
                <a:solidFill>
                  <a:schemeClr val="tx1"/>
                </a:solidFill>
                <a:latin typeface="Courier"/>
                <a:cs typeface="Courier"/>
              </a:rPr>
              <a:t> </a:t>
            </a:r>
            <a:r>
              <a:rPr lang="en-US" sz="1200" baseline="0" dirty="0" err="1" smtClean="0">
                <a:solidFill>
                  <a:schemeClr val="tx1"/>
                </a:solidFill>
                <a:latin typeface="Courier"/>
                <a:cs typeface="Courier"/>
              </a:rPr>
              <a:t>wk</a:t>
            </a:r>
            <a:r>
              <a:rPr lang="en-US" sz="1200" baseline="0" dirty="0" smtClean="0">
                <a:solidFill>
                  <a:schemeClr val="tx1"/>
                </a:solidFill>
                <a:latin typeface="Courier"/>
                <a:cs typeface="Courier"/>
              </a:rPr>
              <a:t>, Biz </a:t>
            </a:r>
            <a:r>
              <a:rPr lang="en-US" sz="1200" baseline="0" dirty="0" smtClean="0">
                <a:solidFill>
                  <a:schemeClr val="tx1"/>
                </a:solidFill>
                <a:latin typeface="Courier"/>
                <a:cs typeface="Courier"/>
              </a:rPr>
              <a:t>requests) - </a:t>
            </a:r>
            <a:r>
              <a:rPr lang="en-US" sz="1200" baseline="0" dirty="0" err="1" smtClean="0">
                <a:solidFill>
                  <a:schemeClr val="tx1"/>
                </a:solidFill>
                <a:latin typeface="Courier"/>
                <a:cs typeface="Courier"/>
              </a:rPr>
              <a:t>ea</a:t>
            </a:r>
            <a:r>
              <a:rPr lang="en-US" sz="1200" baseline="0" dirty="0" smtClean="0">
                <a:solidFill>
                  <a:schemeClr val="tx1"/>
                </a:solidFill>
                <a:latin typeface="Courier"/>
                <a:cs typeface="Courier"/>
              </a:rPr>
              <a:t> </a:t>
            </a:r>
            <a:r>
              <a:rPr lang="en-US" sz="1200" baseline="0" dirty="0" err="1" smtClean="0">
                <a:solidFill>
                  <a:schemeClr val="tx1"/>
                </a:solidFill>
                <a:latin typeface="Courier"/>
                <a:cs typeface="Courier"/>
              </a:rPr>
              <a:t>ln</a:t>
            </a:r>
            <a:r>
              <a:rPr lang="en-US" sz="1200" baseline="0" dirty="0" smtClean="0">
                <a:solidFill>
                  <a:schemeClr val="tx1"/>
                </a:solidFill>
                <a:latin typeface="Courier"/>
                <a:cs typeface="Courier"/>
              </a:rPr>
              <a:t> </a:t>
            </a:r>
            <a:r>
              <a:rPr lang="en-US" sz="1200" baseline="0" dirty="0" smtClean="0">
                <a:solidFill>
                  <a:schemeClr val="tx1"/>
                </a:solidFill>
                <a:latin typeface="Courier"/>
                <a:cs typeface="Courier"/>
              </a:rPr>
              <a:t>has </a:t>
            </a:r>
            <a:r>
              <a:rPr lang="en-US" sz="1200" baseline="0" dirty="0" smtClean="0">
                <a:solidFill>
                  <a:schemeClr val="tx1"/>
                </a:solidFill>
                <a:latin typeface="Courier"/>
                <a:cs typeface="Courier"/>
              </a:rPr>
              <a:t>own </a:t>
            </a:r>
            <a:r>
              <a:rPr lang="en-US" sz="1200" baseline="0" dirty="0" smtClean="0">
                <a:solidFill>
                  <a:schemeClr val="tx1"/>
                </a:solidFill>
                <a:latin typeface="Courier"/>
                <a:cs typeface="Courier"/>
              </a:rPr>
              <a:t>WIP limit.   </a:t>
            </a:r>
            <a:r>
              <a:rPr lang="en-US" sz="1200" dirty="0" smtClean="0">
                <a:solidFill>
                  <a:schemeClr val="tx1"/>
                </a:solidFill>
                <a:latin typeface="Courier"/>
                <a:cs typeface="Courier"/>
              </a:rPr>
              <a:t>SB requests</a:t>
            </a:r>
            <a:r>
              <a:rPr lang="en-US" sz="1200" baseline="0" dirty="0" smtClean="0">
                <a:solidFill>
                  <a:schemeClr val="tx1"/>
                </a:solidFill>
                <a:latin typeface="Courier"/>
                <a:cs typeface="Courier"/>
              </a:rPr>
              <a:t> </a:t>
            </a:r>
            <a:r>
              <a:rPr lang="en-US" sz="1200" baseline="0" dirty="0" smtClean="0">
                <a:solidFill>
                  <a:schemeClr val="tx1"/>
                </a:solidFill>
                <a:latin typeface="Courier"/>
                <a:cs typeface="Courier"/>
              </a:rPr>
              <a:t>– </a:t>
            </a:r>
            <a:r>
              <a:rPr lang="en-US" sz="1200" dirty="0" smtClean="0">
                <a:solidFill>
                  <a:schemeClr val="tx1"/>
                </a:solidFill>
                <a:latin typeface="Courier"/>
                <a:cs typeface="Courier"/>
              </a:rPr>
              <a:t>come directly from CIO. Sometimes called VP </a:t>
            </a:r>
            <a:r>
              <a:rPr lang="en-US" sz="1200" dirty="0" err="1" smtClean="0">
                <a:solidFill>
                  <a:schemeClr val="tx1"/>
                </a:solidFill>
                <a:latin typeface="Courier"/>
                <a:cs typeface="Courier"/>
              </a:rPr>
              <a:t>ln.</a:t>
            </a:r>
            <a:r>
              <a:rPr lang="en-US" sz="1200" dirty="0" smtClean="0">
                <a:solidFill>
                  <a:schemeClr val="tx1"/>
                </a:solidFill>
                <a:latin typeface="Courier"/>
                <a:cs typeface="Courier"/>
              </a:rPr>
              <a:t> </a:t>
            </a:r>
            <a:r>
              <a:rPr lang="en-US" sz="1200" dirty="0" err="1" smtClean="0">
                <a:solidFill>
                  <a:schemeClr val="tx1"/>
                </a:solidFill>
                <a:latin typeface="Courier"/>
                <a:cs typeface="Courier"/>
              </a:rPr>
              <a:t>Rpt</a:t>
            </a:r>
            <a:r>
              <a:rPr lang="en-US" sz="1200" dirty="0" smtClean="0">
                <a:solidFill>
                  <a:schemeClr val="tx1"/>
                </a:solidFill>
                <a:latin typeface="Courier"/>
                <a:cs typeface="Courier"/>
              </a:rPr>
              <a:t>,</a:t>
            </a:r>
            <a:r>
              <a:rPr lang="en-US" sz="1200" baseline="0" dirty="0" smtClean="0">
                <a:solidFill>
                  <a:schemeClr val="tx1"/>
                </a:solidFill>
                <a:latin typeface="Courier"/>
                <a:cs typeface="Courier"/>
              </a:rPr>
              <a:t> interview. </a:t>
            </a:r>
            <a:r>
              <a:rPr lang="en-US" sz="1200" dirty="0" smtClean="0">
                <a:solidFill>
                  <a:schemeClr val="tx1"/>
                </a:solidFill>
                <a:latin typeface="Courier"/>
                <a:cs typeface="Courier"/>
              </a:rPr>
              <a:t>It’s good to viz. They don’t know</a:t>
            </a:r>
            <a:r>
              <a:rPr lang="en-US" sz="1200" baseline="0" dirty="0" smtClean="0">
                <a:solidFill>
                  <a:schemeClr val="tx1"/>
                </a:solidFill>
                <a:latin typeface="Courier"/>
                <a:cs typeface="Courier"/>
              </a:rPr>
              <a:t> the disruption. They get 1. </a:t>
            </a:r>
            <a:r>
              <a:rPr lang="en-US" sz="1200" dirty="0" smtClean="0">
                <a:solidFill>
                  <a:schemeClr val="tx1"/>
                </a:solidFill>
                <a:latin typeface="Courier"/>
                <a:cs typeface="Courier"/>
              </a:rPr>
              <a:t>Team</a:t>
            </a:r>
            <a:r>
              <a:rPr lang="en-US" sz="1200" baseline="0" dirty="0" smtClean="0">
                <a:solidFill>
                  <a:schemeClr val="tx1"/>
                </a:solidFill>
                <a:latin typeface="Courier"/>
                <a:cs typeface="Courier"/>
              </a:rPr>
              <a:t> work –  I call this REV </a:t>
            </a:r>
            <a:r>
              <a:rPr lang="en-US" sz="1200" baseline="0" dirty="0" smtClean="0">
                <a:solidFill>
                  <a:schemeClr val="tx1"/>
                </a:solidFill>
                <a:latin typeface="Courier"/>
                <a:cs typeface="Courier"/>
              </a:rPr>
              <a:t>protection </a:t>
            </a:r>
            <a:r>
              <a:rPr lang="en-US" sz="1200" baseline="0" dirty="0" err="1" smtClean="0">
                <a:solidFill>
                  <a:schemeClr val="tx1"/>
                </a:solidFill>
                <a:latin typeface="Courier"/>
                <a:cs typeface="Courier"/>
              </a:rPr>
              <a:t>wk</a:t>
            </a:r>
            <a:r>
              <a:rPr lang="en-US" sz="1200" baseline="0" dirty="0" smtClean="0">
                <a:solidFill>
                  <a:schemeClr val="tx1"/>
                </a:solidFill>
                <a:latin typeface="Courier"/>
                <a:cs typeface="Courier"/>
              </a:rPr>
              <a:t> </a:t>
            </a:r>
            <a:r>
              <a:rPr lang="en-US" sz="1200" baseline="0" dirty="0" smtClean="0">
                <a:solidFill>
                  <a:schemeClr val="tx1"/>
                </a:solidFill>
                <a:latin typeface="Courier"/>
                <a:cs typeface="Courier"/>
              </a:rPr>
              <a:t>– fix tech debt. </a:t>
            </a:r>
            <a:r>
              <a:rPr lang="en-US" sz="1200" baseline="0" dirty="0" smtClean="0">
                <a:solidFill>
                  <a:schemeClr val="tx1"/>
                </a:solidFill>
                <a:latin typeface="Courier"/>
                <a:cs typeface="Courier"/>
              </a:rPr>
              <a:t>SEC </a:t>
            </a:r>
            <a:r>
              <a:rPr lang="en-US" sz="1200" baseline="0" dirty="0" smtClean="0">
                <a:solidFill>
                  <a:schemeClr val="tx1"/>
                </a:solidFill>
                <a:latin typeface="Courier"/>
                <a:cs typeface="Courier"/>
              </a:rPr>
              <a:t>work. </a:t>
            </a:r>
            <a:r>
              <a:rPr lang="en-US" sz="1200" baseline="0" dirty="0" smtClean="0">
                <a:solidFill>
                  <a:schemeClr val="tx1"/>
                </a:solidFill>
                <a:latin typeface="Courier"/>
                <a:cs typeface="Courier"/>
              </a:rPr>
              <a:t> Biz </a:t>
            </a:r>
            <a:r>
              <a:rPr lang="en-US" sz="1200" baseline="0" dirty="0" smtClean="0">
                <a:solidFill>
                  <a:schemeClr val="tx1"/>
                </a:solidFill>
                <a:latin typeface="Courier"/>
                <a:cs typeface="Courier"/>
              </a:rPr>
              <a:t>requests – this is </a:t>
            </a:r>
            <a:r>
              <a:rPr lang="en-US" sz="1200" baseline="0" dirty="0" smtClean="0">
                <a:solidFill>
                  <a:schemeClr val="tx1"/>
                </a:solidFill>
                <a:latin typeface="Courier"/>
                <a:cs typeface="Courier"/>
              </a:rPr>
              <a:t>REV </a:t>
            </a:r>
            <a:r>
              <a:rPr lang="en-US" sz="1200" baseline="0" dirty="0" smtClean="0">
                <a:solidFill>
                  <a:schemeClr val="tx1"/>
                </a:solidFill>
                <a:latin typeface="Courier"/>
                <a:cs typeface="Courier"/>
              </a:rPr>
              <a:t>generating work. </a:t>
            </a:r>
            <a:r>
              <a:rPr lang="en-US" sz="1200" baseline="0" dirty="0" smtClean="0">
                <a:solidFill>
                  <a:schemeClr val="tx1"/>
                </a:solidFill>
                <a:latin typeface="Courier"/>
                <a:cs typeface="Courier"/>
              </a:rPr>
              <a:t> Shaded </a:t>
            </a:r>
            <a:r>
              <a:rPr lang="en-US" sz="1200" baseline="0" dirty="0" smtClean="0">
                <a:solidFill>
                  <a:schemeClr val="tx1"/>
                </a:solidFill>
                <a:latin typeface="Courier"/>
                <a:cs typeface="Courier"/>
              </a:rPr>
              <a:t>pink, b/</a:t>
            </a:r>
            <a:r>
              <a:rPr lang="en-US" sz="1200" baseline="0" dirty="0" smtClean="0">
                <a:solidFill>
                  <a:schemeClr val="tx1"/>
                </a:solidFill>
                <a:latin typeface="Courier"/>
                <a:cs typeface="Courier"/>
              </a:rPr>
              <a:t>c </a:t>
            </a:r>
            <a:r>
              <a:rPr lang="en-US" sz="1200" baseline="0" dirty="0" smtClean="0">
                <a:solidFill>
                  <a:schemeClr val="tx1"/>
                </a:solidFill>
                <a:latin typeface="Courier"/>
                <a:cs typeface="Courier"/>
              </a:rPr>
              <a:t>gone </a:t>
            </a:r>
            <a:r>
              <a:rPr lang="en-US" sz="1200" baseline="0" dirty="0" smtClean="0">
                <a:solidFill>
                  <a:schemeClr val="tx1"/>
                </a:solidFill>
                <a:latin typeface="Courier"/>
                <a:cs typeface="Courier"/>
              </a:rPr>
              <a:t>&gt; </a:t>
            </a:r>
            <a:r>
              <a:rPr lang="en-US" sz="1200" baseline="0" dirty="0" smtClean="0">
                <a:solidFill>
                  <a:schemeClr val="tx1"/>
                </a:solidFill>
                <a:latin typeface="Courier"/>
                <a:cs typeface="Courier"/>
              </a:rPr>
              <a:t>WIP of 5 </a:t>
            </a:r>
            <a:r>
              <a:rPr lang="en-US" sz="1200" baseline="0" dirty="0" smtClean="0">
                <a:solidFill>
                  <a:schemeClr val="tx1"/>
                </a:solidFill>
                <a:latin typeface="Courier"/>
                <a:cs typeface="Courier"/>
              </a:rPr>
              <a:t>&amp; </a:t>
            </a:r>
            <a:r>
              <a:rPr lang="en-US" sz="1200" baseline="0" dirty="0" smtClean="0">
                <a:solidFill>
                  <a:schemeClr val="tx1"/>
                </a:solidFill>
                <a:latin typeface="Courier"/>
                <a:cs typeface="Courier"/>
              </a:rPr>
              <a:t>now, other </a:t>
            </a:r>
            <a:r>
              <a:rPr lang="en-US" sz="1200" baseline="0" dirty="0" err="1" smtClean="0">
                <a:solidFill>
                  <a:schemeClr val="tx1"/>
                </a:solidFill>
                <a:latin typeface="Courier"/>
                <a:cs typeface="Courier"/>
              </a:rPr>
              <a:t>ppl</a:t>
            </a:r>
            <a:r>
              <a:rPr lang="en-US" sz="1200" baseline="0" dirty="0" smtClean="0">
                <a:solidFill>
                  <a:schemeClr val="tx1"/>
                </a:solidFill>
                <a:latin typeface="Courier"/>
                <a:cs typeface="Courier"/>
              </a:rPr>
              <a:t> </a:t>
            </a:r>
            <a:r>
              <a:rPr lang="en-US" sz="1200" baseline="0" dirty="0" smtClean="0">
                <a:solidFill>
                  <a:schemeClr val="tx1"/>
                </a:solidFill>
                <a:latin typeface="Courier"/>
                <a:cs typeface="Courier"/>
              </a:rPr>
              <a:t>can </a:t>
            </a:r>
            <a:r>
              <a:rPr lang="en-US" sz="1200" baseline="0" dirty="0" smtClean="0">
                <a:solidFill>
                  <a:schemeClr val="tx1"/>
                </a:solidFill>
                <a:latin typeface="Courier"/>
                <a:cs typeface="Courier"/>
              </a:rPr>
              <a:t>say, “what’s </a:t>
            </a:r>
            <a:r>
              <a:rPr lang="en-US" sz="1200" baseline="0" dirty="0" smtClean="0">
                <a:solidFill>
                  <a:schemeClr val="tx1"/>
                </a:solidFill>
                <a:latin typeface="Courier"/>
                <a:cs typeface="Courier"/>
              </a:rPr>
              <a:t>going on</a:t>
            </a:r>
            <a:r>
              <a:rPr lang="en-US" sz="1200" baseline="0" dirty="0" smtClean="0">
                <a:solidFill>
                  <a:schemeClr val="tx1"/>
                </a:solidFill>
                <a:latin typeface="Courier"/>
                <a:cs typeface="Courier"/>
              </a:rPr>
              <a:t>?” </a:t>
            </a:r>
            <a:r>
              <a:rPr lang="en-US" sz="1200" baseline="0" dirty="0" smtClean="0">
                <a:solidFill>
                  <a:schemeClr val="tx1"/>
                </a:solidFill>
                <a:latin typeface="Courier"/>
                <a:cs typeface="Courier"/>
              </a:rPr>
              <a:t>Helps when others keep us honest. Diet. </a:t>
            </a:r>
            <a:r>
              <a:rPr lang="en-US" sz="1200" baseline="0" dirty="0" smtClean="0">
                <a:solidFill>
                  <a:schemeClr val="tx1"/>
                </a:solidFill>
                <a:latin typeface="Courier"/>
                <a:cs typeface="Courier"/>
              </a:rPr>
              <a:t> Feedback stuff  not delivered </a:t>
            </a:r>
            <a:r>
              <a:rPr lang="en-US" sz="1200" baseline="0" dirty="0" smtClean="0">
                <a:solidFill>
                  <a:schemeClr val="tx1"/>
                </a:solidFill>
                <a:latin typeface="Courier"/>
                <a:cs typeface="Courier"/>
              </a:rPr>
              <a:t>yet, </a:t>
            </a:r>
            <a:r>
              <a:rPr lang="en-US" sz="1200" baseline="0" dirty="0" smtClean="0">
                <a:solidFill>
                  <a:schemeClr val="tx1"/>
                </a:solidFill>
                <a:latin typeface="Courier"/>
                <a:cs typeface="Courier"/>
              </a:rPr>
              <a:t>take </a:t>
            </a:r>
            <a:r>
              <a:rPr lang="en-US" sz="1200" baseline="0" dirty="0" smtClean="0">
                <a:solidFill>
                  <a:schemeClr val="tx1"/>
                </a:solidFill>
                <a:latin typeface="Courier"/>
                <a:cs typeface="Courier"/>
              </a:rPr>
              <a:t>longer.  If you want to be more predictable, then limit WIP to the team’s capacity</a:t>
            </a:r>
            <a:r>
              <a:rPr lang="en-US" sz="1200" baseline="0" dirty="0" smtClean="0">
                <a:solidFill>
                  <a:schemeClr val="tx1"/>
                </a:solidFill>
                <a:latin typeface="Courier"/>
                <a:cs typeface="Courier"/>
              </a:rPr>
              <a:t>.</a:t>
            </a:r>
            <a:endParaRPr lang="en-US" sz="1200" baseline="0" dirty="0" smtClean="0">
              <a:solidFill>
                <a:schemeClr val="tx1"/>
              </a:solidFill>
              <a:latin typeface="Courier"/>
              <a:cs typeface="Courier"/>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7799FA-B31C-5C45-BACE-9AF8692B6053}" type="slidenum">
              <a:rPr lang="en-US" smtClean="0"/>
              <a:t>8</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Architecture is a major target of thief #2.   </a:t>
            </a:r>
            <a:r>
              <a:rPr lang="en-US" sz="1200" baseline="0" dirty="0" smtClean="0">
                <a:latin typeface="Colon Mono Alt Regular"/>
                <a:cs typeface="Colon Mono Alt Regular"/>
              </a:rPr>
              <a:t>A friend of mine works for a $23 billion company where product Team X deployed a component that broke Team Y’s product. And now team Y’s customers have to fork out $5 million on the new part.  They have a PR disaster &amp; are losing significant market share b/c 2 product team didn’t talk to </a:t>
            </a:r>
            <a:r>
              <a:rPr lang="en-US" sz="1200" baseline="0" dirty="0" err="1" smtClean="0">
                <a:latin typeface="Colon Mono Alt Regular"/>
                <a:cs typeface="Colon Mono Alt Regular"/>
              </a:rPr>
              <a:t>ea</a:t>
            </a:r>
            <a:r>
              <a:rPr lang="en-US" sz="1200" baseline="0" dirty="0" smtClean="0">
                <a:latin typeface="Colon Mono Alt Regular"/>
                <a:cs typeface="Colon Mono Alt Regular"/>
              </a:rPr>
              <a:t> other.  Team Y had zero visibility into that decision. </a:t>
            </a:r>
            <a:r>
              <a:rPr lang="en-US" sz="1200" dirty="0" smtClean="0">
                <a:latin typeface="Colon Mono Alt Regular"/>
                <a:cs typeface="Colon Mono Alt Regular"/>
              </a:rPr>
              <a:t>It’s very expensive when teams are mutually unaware of critical information.</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9</a:t>
            </a:fld>
            <a:endParaRPr lang="en-US"/>
          </a:p>
        </p:txBody>
      </p:sp>
    </p:spTree>
    <p:extLst>
      <p:ext uri="{BB962C8B-B14F-4D97-AF65-F5344CB8AC3E}">
        <p14:creationId xmlns:p14="http://schemas.microsoft.com/office/powerpoint/2010/main" val="3919997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5" name="Rectangle 4"/>
          <p:cNvSpPr/>
          <p:nvPr/>
        </p:nvSpPr>
        <p:spPr>
          <a:xfrm>
            <a:off x="-152400" y="-114300"/>
            <a:ext cx="9448800" cy="5372100"/>
          </a:xfrm>
          <a:prstGeom prst="rect">
            <a:avLst/>
          </a:prstGeom>
          <a:solidFill>
            <a:srgbClr val="1E1E1E"/>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p:cNvPicPr>
            <a:picLocks noChangeAspect="1"/>
          </p:cNvPicPr>
          <p:nvPr userDrawn="1"/>
        </p:nvPicPr>
        <p:blipFill>
          <a:blip r:embed="rId2"/>
          <a:stretch>
            <a:fillRect/>
          </a:stretch>
        </p:blipFill>
        <p:spPr>
          <a:xfrm>
            <a:off x="3444875" y="3249968"/>
            <a:ext cx="2254250" cy="715498"/>
          </a:xfrm>
          <a:prstGeom prst="rect">
            <a:avLst/>
          </a:prstGeom>
        </p:spPr>
      </p:pic>
      <p:sp>
        <p:nvSpPr>
          <p:cNvPr id="7" name="Title 1"/>
          <p:cNvSpPr>
            <a:spLocks noGrp="1"/>
          </p:cNvSpPr>
          <p:nvPr>
            <p:ph type="title" hasCustomPrompt="1"/>
          </p:nvPr>
        </p:nvSpPr>
        <p:spPr>
          <a:xfrm>
            <a:off x="457200" y="1378198"/>
            <a:ext cx="8229600" cy="857250"/>
          </a:xfrm>
        </p:spPr>
        <p:txBody>
          <a:bodyPr anchor="ctr">
            <a:normAutofit/>
          </a:bodyPr>
          <a:lstStyle>
            <a:lvl1pPr algn="ctr">
              <a:defRPr sz="4600" b="0" i="0">
                <a:solidFill>
                  <a:srgbClr val="FFFFFF"/>
                </a:solidFill>
                <a:latin typeface="Gotham HTF Light"/>
                <a:cs typeface="Gotham HTF Light"/>
              </a:defRPr>
            </a:lvl1pPr>
          </a:lstStyle>
          <a:p>
            <a:r>
              <a:rPr lang="en-US" dirty="0" smtClean="0"/>
              <a:t>Presentation Title</a:t>
            </a:r>
            <a:endParaRPr lang="en-US" dirty="0"/>
          </a:p>
        </p:txBody>
      </p:sp>
    </p:spTree>
    <p:extLst>
      <p:ext uri="{BB962C8B-B14F-4D97-AF65-F5344CB8AC3E}">
        <p14:creationId xmlns:p14="http://schemas.microsoft.com/office/powerpoint/2010/main" val="2867722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431426"/>
            <a:ext cx="8229600" cy="857250"/>
          </a:xfrm>
        </p:spPr>
        <p:txBody>
          <a:bodyPr/>
          <a:lstStyle>
            <a:lvl1pPr algn="ctr">
              <a:defRPr cap="all">
                <a:solidFill>
                  <a:schemeClr val="tx2"/>
                </a:solidFill>
                <a:latin typeface="Gotham HTF Bold"/>
                <a:cs typeface="Gotham HTF Bold"/>
              </a:defRPr>
            </a:lvl1pPr>
          </a:lstStyle>
          <a:p>
            <a:r>
              <a:rPr lang="en-US" dirty="0" smtClean="0"/>
              <a:t>Section Header</a:t>
            </a:r>
            <a:endParaRPr lang="en-US" dirty="0"/>
          </a:p>
        </p:txBody>
      </p:sp>
      <p:sp>
        <p:nvSpPr>
          <p:cNvPr id="12" name="Content Placeholder 12"/>
          <p:cNvSpPr>
            <a:spLocks noGrp="1"/>
          </p:cNvSpPr>
          <p:nvPr>
            <p:ph sz="quarter" idx="10" hasCustomPrompt="1"/>
          </p:nvPr>
        </p:nvSpPr>
        <p:spPr>
          <a:xfrm>
            <a:off x="1937019" y="2580061"/>
            <a:ext cx="5269964" cy="2453799"/>
          </a:xfrm>
        </p:spPr>
        <p:txBody>
          <a:bodyPr>
            <a:normAutofit/>
          </a:bodyPr>
          <a:lstStyle>
            <a:lvl1pPr marL="0" indent="0" algn="ctr">
              <a:lnSpc>
                <a:spcPct val="120000"/>
              </a:lnSpc>
              <a:buNone/>
              <a:defRPr sz="2000" baseline="0"/>
            </a:lvl1pPr>
          </a:lstStyle>
          <a:p>
            <a:pPr lvl="0"/>
            <a:r>
              <a:rPr lang="en-US" sz="2000" dirty="0" smtClean="0"/>
              <a:t>Subtext goes here…</a:t>
            </a:r>
            <a:endParaRPr lang="en-US" dirty="0"/>
          </a:p>
        </p:txBody>
      </p:sp>
      <p:pic>
        <p:nvPicPr>
          <p:cNvPr id="6" name="Picture 5"/>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284237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372682"/>
            <a:ext cx="6637056" cy="1132839"/>
          </a:xfrm>
        </p:spPr>
        <p:txBody>
          <a:bodyPr anchor="t">
            <a:normAutofit/>
          </a:bodyPr>
          <a:lstStyle>
            <a:lvl1pPr algn="l">
              <a:defRPr sz="3200" b="0" i="0">
                <a:solidFill>
                  <a:schemeClr val="tx2"/>
                </a:solidFill>
                <a:latin typeface="Gotham HTF Light"/>
                <a:cs typeface="Gotham HTF Light"/>
              </a:defRPr>
            </a:lvl1pPr>
          </a:lstStyle>
          <a:p>
            <a:r>
              <a:rPr lang="en-US" dirty="0" smtClean="0"/>
              <a:t>Header 2</a:t>
            </a:r>
            <a:endParaRPr lang="en-US" dirty="0"/>
          </a:p>
        </p:txBody>
      </p:sp>
      <p:sp>
        <p:nvSpPr>
          <p:cNvPr id="12" name="Content Placeholder 12"/>
          <p:cNvSpPr>
            <a:spLocks noGrp="1"/>
          </p:cNvSpPr>
          <p:nvPr>
            <p:ph sz="quarter" idx="10" hasCustomPrompt="1"/>
          </p:nvPr>
        </p:nvSpPr>
        <p:spPr>
          <a:xfrm>
            <a:off x="457200" y="1893588"/>
            <a:ext cx="6637056" cy="2735185"/>
          </a:xfrm>
        </p:spPr>
        <p:txBody>
          <a:bodyPr>
            <a:normAutofit/>
          </a:bodyPr>
          <a:lstStyle>
            <a:lvl1pPr marL="0" indent="0">
              <a:lnSpc>
                <a:spcPct val="120000"/>
              </a:lnSpc>
              <a:buFont typeface="Arial"/>
              <a:buNone/>
              <a:defRPr sz="2000" baseline="0">
                <a:solidFill>
                  <a:srgbClr val="333630"/>
                </a:solidFill>
              </a:defRPr>
            </a:lvl1pPr>
          </a:lstStyle>
          <a:p>
            <a:pPr lvl="0"/>
            <a:r>
              <a:rPr lang="en-US" sz="2000" dirty="0" smtClean="0"/>
              <a:t>Body copy goes here…</a:t>
            </a:r>
          </a:p>
        </p:txBody>
      </p:sp>
      <p:cxnSp>
        <p:nvCxnSpPr>
          <p:cNvPr id="14" name="Straight Connector 13"/>
          <p:cNvCxnSpPr/>
          <p:nvPr userDrawn="1"/>
        </p:nvCxnSpPr>
        <p:spPr>
          <a:xfrm>
            <a:off x="457200" y="1076478"/>
            <a:ext cx="8227181" cy="0"/>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1855832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 Picture Lef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4853534" y="2211864"/>
            <a:ext cx="3901559" cy="2453799"/>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4853533" y="464635"/>
            <a:ext cx="3869287"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0"/>
            <a:ext cx="4552273" cy="5143500"/>
          </a:xfrm>
        </p:spPr>
        <p:txBody>
          <a:bodyPr/>
          <a:lstStyle/>
          <a:p>
            <a:endParaRPr lang="en-US"/>
          </a:p>
        </p:txBody>
      </p:sp>
      <p:pic>
        <p:nvPicPr>
          <p:cNvPr id="7" name="Picture 6"/>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3743961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Bottom">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7078" y="291813"/>
            <a:ext cx="7967231" cy="745158"/>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1209793"/>
            <a:ext cx="9143999" cy="3933707"/>
          </a:xfrm>
        </p:spPr>
        <p:txBody>
          <a:bodyPr/>
          <a:lstStyle/>
          <a:p>
            <a:endParaRPr lang="en-US"/>
          </a:p>
        </p:txBody>
      </p:sp>
      <p:pic>
        <p:nvPicPr>
          <p:cNvPr id="5" name="Picture 4"/>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1793212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Top">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0" y="-1"/>
            <a:ext cx="9143999" cy="3922436"/>
          </a:xfrm>
        </p:spPr>
        <p:txBody>
          <a:bodyPr/>
          <a:lstStyle/>
          <a:p>
            <a:endParaRPr lang="en-US"/>
          </a:p>
        </p:txBody>
      </p:sp>
      <p:sp>
        <p:nvSpPr>
          <p:cNvPr id="4" name="Content Placeholder 12"/>
          <p:cNvSpPr>
            <a:spLocks noGrp="1"/>
          </p:cNvSpPr>
          <p:nvPr>
            <p:ph sz="quarter" idx="10" hasCustomPrompt="1"/>
          </p:nvPr>
        </p:nvSpPr>
        <p:spPr>
          <a:xfrm>
            <a:off x="300604" y="4112965"/>
            <a:ext cx="7342255" cy="929089"/>
          </a:xfrm>
        </p:spPr>
        <p:txBody>
          <a:bodyPr>
            <a:normAutofit/>
          </a:bodyPr>
          <a:lstStyle>
            <a:lvl1pPr marL="0" indent="0">
              <a:lnSpc>
                <a:spcPct val="120000"/>
              </a:lnSpc>
              <a:buNone/>
              <a:defRPr sz="1800" baseline="0">
                <a:solidFill>
                  <a:srgbClr val="333630"/>
                </a:solidFill>
              </a:defRPr>
            </a:lvl1pPr>
          </a:lstStyle>
          <a:p>
            <a:pPr lvl="0"/>
            <a:r>
              <a:rPr lang="en-US" sz="2000" dirty="0" smtClean="0"/>
              <a:t>Body copy goes here…</a:t>
            </a:r>
            <a:endParaRPr lang="en-US" dirty="0"/>
          </a:p>
        </p:txBody>
      </p:sp>
      <p:pic>
        <p:nvPicPr>
          <p:cNvPr id="6" name="Picture 5"/>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2488981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 Picture Left Bullets">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3771362" y="2211864"/>
            <a:ext cx="4292344" cy="2453799"/>
          </a:xfrm>
        </p:spPr>
        <p:txBody>
          <a:bodyPr>
            <a:normAutofit/>
          </a:bodyPr>
          <a:lstStyle>
            <a:lvl1pPr marL="342900" marR="0" indent="-342900" algn="l" defTabSz="457200" rtl="0" eaLnBrk="1" fontAlgn="auto" latinLnBrk="0" hangingPunct="1">
              <a:lnSpc>
                <a:spcPct val="120000"/>
              </a:lnSpc>
              <a:spcBef>
                <a:spcPct val="20000"/>
              </a:spcBef>
              <a:spcAft>
                <a:spcPts val="0"/>
              </a:spcAft>
              <a:buClrTx/>
              <a:buSzTx/>
              <a:buFont typeface="Arial"/>
              <a:buChar char="•"/>
              <a:tabLst/>
              <a:defRPr sz="2000" baseline="0">
                <a:solidFill>
                  <a:srgbClr val="333630"/>
                </a:solidFill>
              </a:defRPr>
            </a:lvl1pPr>
          </a:lstStyle>
          <a:p>
            <a:pPr lvl="0"/>
            <a:r>
              <a:rPr lang="en-US" sz="2000" dirty="0" smtClean="0"/>
              <a:t>Body copy goes here…</a:t>
            </a:r>
          </a:p>
          <a:p>
            <a:pPr marL="342900" marR="0" lvl="0" indent="-3429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Body copy goes here…</a:t>
            </a:r>
            <a:endParaRPr lang="en-US" dirty="0" smtClean="0"/>
          </a:p>
          <a:p>
            <a:pPr marL="342900" marR="0" lvl="0" indent="-3429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Body copy goes here…</a:t>
            </a:r>
            <a:endParaRPr lang="en-US" dirty="0" smtClean="0"/>
          </a:p>
          <a:p>
            <a:pPr lvl="0"/>
            <a:endParaRPr lang="en-US" dirty="0"/>
          </a:p>
        </p:txBody>
      </p:sp>
      <p:sp>
        <p:nvSpPr>
          <p:cNvPr id="6" name="Title 1"/>
          <p:cNvSpPr>
            <a:spLocks noGrp="1"/>
          </p:cNvSpPr>
          <p:nvPr>
            <p:ph type="title" hasCustomPrompt="1"/>
          </p:nvPr>
        </p:nvSpPr>
        <p:spPr>
          <a:xfrm>
            <a:off x="3771362" y="464635"/>
            <a:ext cx="4292344"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7515" y="0"/>
            <a:ext cx="3455067" cy="5143500"/>
          </a:xfrm>
        </p:spPr>
        <p:txBody>
          <a:bodyPr/>
          <a:lstStyle/>
          <a:p>
            <a:endParaRPr lang="en-US"/>
          </a:p>
        </p:txBody>
      </p:sp>
      <p:pic>
        <p:nvPicPr>
          <p:cNvPr id="7" name="Picture 6"/>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3833266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 Picture Lef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6447956" y="1983760"/>
            <a:ext cx="2389804" cy="2840385"/>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6447956" y="464635"/>
            <a:ext cx="2389804" cy="1300976"/>
          </a:xfrm>
        </p:spPr>
        <p:txBody>
          <a:bodyPr anchor="t">
            <a:normAutofit/>
          </a:bodyPr>
          <a:lstStyle>
            <a:lvl1pPr algn="l">
              <a:defRPr sz="26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0"/>
            <a:ext cx="6132323" cy="5143500"/>
          </a:xfrm>
        </p:spPr>
        <p:txBody>
          <a:bodyPr/>
          <a:lstStyle/>
          <a:p>
            <a:endParaRPr lang="en-US"/>
          </a:p>
        </p:txBody>
      </p:sp>
      <p:pic>
        <p:nvPicPr>
          <p:cNvPr id="7" name="Picture 6"/>
          <p:cNvPicPr>
            <a:picLocks noChangeAspect="1"/>
          </p:cNvPicPr>
          <p:nvPr userDrawn="1"/>
        </p:nvPicPr>
        <p:blipFill>
          <a:blip r:embed="rId2"/>
          <a:stretch>
            <a:fillRect/>
          </a:stretch>
        </p:blipFill>
        <p:spPr>
          <a:xfrm>
            <a:off x="8131629" y="4736495"/>
            <a:ext cx="850900" cy="266700"/>
          </a:xfrm>
          <a:prstGeom prst="rect">
            <a:avLst/>
          </a:prstGeom>
        </p:spPr>
      </p:pic>
    </p:spTree>
    <p:extLst>
      <p:ext uri="{BB962C8B-B14F-4D97-AF65-F5344CB8AC3E}">
        <p14:creationId xmlns:p14="http://schemas.microsoft.com/office/powerpoint/2010/main" val="1236746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Credit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228600" y="-128588"/>
            <a:ext cx="9601200" cy="5400675"/>
          </a:xfrm>
          <a:prstGeom prst="rect">
            <a:avLst/>
          </a:prstGeom>
        </p:spPr>
      </p:pic>
      <p:pic>
        <p:nvPicPr>
          <p:cNvPr id="5" name="Picture 4"/>
          <p:cNvPicPr>
            <a:picLocks noChangeAspect="1"/>
          </p:cNvPicPr>
          <p:nvPr userDrawn="1"/>
        </p:nvPicPr>
        <p:blipFill>
          <a:blip r:embed="rId3"/>
          <a:stretch>
            <a:fillRect/>
          </a:stretch>
        </p:blipFill>
        <p:spPr>
          <a:xfrm>
            <a:off x="2962514" y="1889680"/>
            <a:ext cx="3158852" cy="1002620"/>
          </a:xfrm>
          <a:prstGeom prst="rect">
            <a:avLst/>
          </a:prstGeom>
        </p:spPr>
      </p:pic>
      <p:sp>
        <p:nvSpPr>
          <p:cNvPr id="7" name="Title 1"/>
          <p:cNvSpPr>
            <a:spLocks noGrp="1"/>
          </p:cNvSpPr>
          <p:nvPr>
            <p:ph type="title" hasCustomPrompt="1"/>
          </p:nvPr>
        </p:nvSpPr>
        <p:spPr>
          <a:xfrm>
            <a:off x="457200" y="4350738"/>
            <a:ext cx="8229600" cy="469601"/>
          </a:xfrm>
        </p:spPr>
        <p:txBody>
          <a:bodyPr anchor="ctr">
            <a:normAutofit/>
          </a:bodyPr>
          <a:lstStyle>
            <a:lvl1pPr algn="ctr">
              <a:defRPr sz="1200" b="0" i="0" baseline="0">
                <a:solidFill>
                  <a:schemeClr val="accent5"/>
                </a:solidFill>
                <a:latin typeface="Gotham HTF XLight"/>
                <a:cs typeface="Gotham HTF XLight"/>
              </a:defRPr>
            </a:lvl1pPr>
          </a:lstStyle>
          <a:p>
            <a:r>
              <a:rPr lang="en-US" dirty="0" smtClean="0"/>
              <a:t>Copyright or Legal if needed</a:t>
            </a:r>
            <a:endParaRPr lang="en-US" dirty="0"/>
          </a:p>
        </p:txBody>
      </p:sp>
      <p:sp>
        <p:nvSpPr>
          <p:cNvPr id="2" name="TextBox 1"/>
          <p:cNvSpPr txBox="1"/>
          <p:nvPr userDrawn="1"/>
        </p:nvSpPr>
        <p:spPr>
          <a:xfrm>
            <a:off x="3614046" y="3884456"/>
            <a:ext cx="1915909" cy="338554"/>
          </a:xfrm>
          <a:prstGeom prst="rect">
            <a:avLst/>
          </a:prstGeom>
          <a:noFill/>
        </p:spPr>
        <p:txBody>
          <a:bodyPr wrap="none" rtlCol="0">
            <a:spAutoFit/>
          </a:bodyPr>
          <a:lstStyle/>
          <a:p>
            <a:r>
              <a:rPr lang="en-US" sz="1600" b="0" i="0" dirty="0" smtClean="0">
                <a:solidFill>
                  <a:schemeClr val="bg1"/>
                </a:solidFill>
                <a:latin typeface="Gotham HTF Light"/>
                <a:cs typeface="Gotham HTF Light"/>
              </a:rPr>
              <a:t>www.leankit.com</a:t>
            </a:r>
            <a:endParaRPr lang="en-US" sz="1600" b="0" i="0" dirty="0">
              <a:solidFill>
                <a:schemeClr val="bg1"/>
              </a:solidFill>
              <a:latin typeface="Gotham HTF Light"/>
              <a:cs typeface="Gotham HTF Light"/>
            </a:endParaRPr>
          </a:p>
        </p:txBody>
      </p:sp>
    </p:spTree>
    <p:extLst>
      <p:ext uri="{BB962C8B-B14F-4D97-AF65-F5344CB8AC3E}">
        <p14:creationId xmlns:p14="http://schemas.microsoft.com/office/powerpoint/2010/main" val="2732712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C8EF0B7-AB5E-C743-B2AF-E2238B452FC9}" type="slidenum">
              <a:rPr lang="en-US" smtClean="0"/>
              <a:t>‹#›</a:t>
            </a:fld>
            <a:endParaRPr lang="en-US" dirty="0"/>
          </a:p>
        </p:txBody>
      </p:sp>
      <p:sp>
        <p:nvSpPr>
          <p:cNvPr id="9" name="TextBox 8"/>
          <p:cNvSpPr txBox="1"/>
          <p:nvPr userDrawn="1"/>
        </p:nvSpPr>
        <p:spPr>
          <a:xfrm>
            <a:off x="141107" y="4739458"/>
            <a:ext cx="1339016" cy="323165"/>
          </a:xfrm>
          <a:prstGeom prst="rect">
            <a:avLst/>
          </a:prstGeom>
          <a:noFill/>
        </p:spPr>
        <p:txBody>
          <a:bodyPr wrap="none" rtlCol="0">
            <a:spAutoFit/>
          </a:bodyPr>
          <a:lstStyle/>
          <a:p>
            <a:r>
              <a:rPr lang="en-US" sz="1500" dirty="0" smtClean="0">
                <a:solidFill>
                  <a:srgbClr val="9FA39B"/>
                </a:solidFill>
                <a:latin typeface="Colon Mono Alt Regular"/>
                <a:cs typeface="Colon Mono Alt Regular"/>
              </a:rPr>
              <a:t>@dominicad</a:t>
            </a:r>
            <a:endParaRPr lang="en-US" sz="1500" dirty="0">
              <a:solidFill>
                <a:srgbClr val="9FA39B"/>
              </a:solidFill>
              <a:latin typeface="Colon Mono Alt Regular"/>
              <a:cs typeface="Colon Mono Alt Regular"/>
            </a:endParaRPr>
          </a:p>
        </p:txBody>
      </p:sp>
    </p:spTree>
    <p:extLst>
      <p:ext uri="{BB962C8B-B14F-4D97-AF65-F5344CB8AC3E}">
        <p14:creationId xmlns:p14="http://schemas.microsoft.com/office/powerpoint/2010/main" val="343284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 id="2147483668" r:id="rId6"/>
    <p:sldLayoutId id="2147483673" r:id="rId7"/>
    <p:sldLayoutId id="2147483671" r:id="rId8"/>
    <p:sldLayoutId id="2147483664" r:id="rId9"/>
  </p:sldLayoutIdLst>
  <p:hf sldNum="0" hdr="0" dt="0"/>
  <p:txStyles>
    <p:titleStyle>
      <a:lvl1pPr algn="ctr" defTabSz="457200" rtl="0" eaLnBrk="1" latinLnBrk="0" hangingPunct="1">
        <a:spcBef>
          <a:spcPct val="0"/>
        </a:spcBef>
        <a:buNone/>
        <a:defRPr sz="4000" kern="1200">
          <a:solidFill>
            <a:schemeClr val="tx1"/>
          </a:solidFill>
          <a:latin typeface="Gotham HTF Book"/>
          <a:ea typeface="+mj-ea"/>
          <a:cs typeface="Gotham HTF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HTF Light"/>
          <a:ea typeface="+mn-ea"/>
          <a:cs typeface="Gotham HTF Light"/>
        </a:defRPr>
      </a:lvl1pPr>
      <a:lvl2pPr marL="742950" indent="-285750" algn="l" defTabSz="457200" rtl="0" eaLnBrk="1" latinLnBrk="0" hangingPunct="1">
        <a:spcBef>
          <a:spcPct val="20000"/>
        </a:spcBef>
        <a:buFont typeface="Arial"/>
        <a:buChar char="–"/>
        <a:defRPr sz="2800" kern="1200">
          <a:solidFill>
            <a:schemeClr val="tx1"/>
          </a:solidFill>
          <a:latin typeface="Gotham HTF Light"/>
          <a:ea typeface="+mn-ea"/>
          <a:cs typeface="Gotham HTF Light"/>
        </a:defRPr>
      </a:lvl2pPr>
      <a:lvl3pPr marL="1143000" indent="-228600" algn="l" defTabSz="457200" rtl="0" eaLnBrk="1" latinLnBrk="0" hangingPunct="1">
        <a:spcBef>
          <a:spcPct val="20000"/>
        </a:spcBef>
        <a:buFont typeface="Arial"/>
        <a:buChar char="•"/>
        <a:defRPr sz="2400" kern="1200">
          <a:solidFill>
            <a:schemeClr val="tx1"/>
          </a:solidFill>
          <a:latin typeface="Gotham HTF Light"/>
          <a:ea typeface="+mn-ea"/>
          <a:cs typeface="Gotham HTF Light"/>
        </a:defRPr>
      </a:lvl3pPr>
      <a:lvl4pPr marL="16002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4pPr>
      <a:lvl5pPr marL="20574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puppet.com/resources/white-paper/2016-state-of-devops-report" TargetMode="External"/><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mailto:dominica@ddegrandis.com" TargetMode="External"/><Relationship Id="rId4" Type="http://schemas.openxmlformats.org/officeDocument/2006/relationships/image" Target="../media/image43.emf"/><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www.amazon.com/Candace-B.-Pert/e/B001JS25QE/ref=dp_byline_cont_book_1"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3998" cy="446152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p>
          <a:p>
            <a:pPr algn="ctr"/>
            <a:endParaRPr lang="en-US" dirty="0"/>
          </a:p>
        </p:txBody>
      </p:sp>
      <p:sp>
        <p:nvSpPr>
          <p:cNvPr id="7" name="Rectangle 6"/>
          <p:cNvSpPr/>
          <p:nvPr/>
        </p:nvSpPr>
        <p:spPr>
          <a:xfrm>
            <a:off x="0" y="3102457"/>
            <a:ext cx="9144000" cy="1015663"/>
          </a:xfrm>
          <a:prstGeom prst="rect">
            <a:avLst/>
          </a:prstGeom>
          <a:noFill/>
        </p:spPr>
        <p:txBody>
          <a:bodyPr vert="horz" wrap="square">
            <a:spAutoFit/>
          </a:bodyPr>
          <a:lstStyle/>
          <a:p>
            <a:r>
              <a:rPr lang="en-US" sz="2900" dirty="0" smtClean="0">
                <a:solidFill>
                  <a:srgbClr val="FFFFFF"/>
                </a:solidFill>
                <a:latin typeface="Gotham HTF Medium"/>
                <a:cs typeface="Gotham HTF Medium"/>
              </a:rPr>
              <a:t>  Time Theft – How </a:t>
            </a:r>
            <a:r>
              <a:rPr lang="en-US" sz="2900" dirty="0">
                <a:solidFill>
                  <a:srgbClr val="FFFFFF"/>
                </a:solidFill>
                <a:latin typeface="Gotham HTF Medium"/>
                <a:cs typeface="Gotham HTF Medium"/>
              </a:rPr>
              <a:t>Hidden </a:t>
            </a:r>
            <a:r>
              <a:rPr lang="en-US" sz="2900" dirty="0" smtClean="0">
                <a:solidFill>
                  <a:srgbClr val="FFFFFF"/>
                </a:solidFill>
                <a:latin typeface="Gotham HTF Medium"/>
                <a:cs typeface="Gotham HTF Medium"/>
              </a:rPr>
              <a:t>&amp;  Unplanned Work </a:t>
            </a:r>
          </a:p>
          <a:p>
            <a:r>
              <a:rPr lang="en-US" sz="2900" dirty="0" smtClean="0">
                <a:solidFill>
                  <a:srgbClr val="FFFFFF"/>
                </a:solidFill>
                <a:latin typeface="Gotham HTF Medium"/>
                <a:cs typeface="Gotham HTF Medium"/>
              </a:rPr>
              <a:t>  Commit the </a:t>
            </a:r>
            <a:r>
              <a:rPr lang="en-US" sz="2900" dirty="0">
                <a:solidFill>
                  <a:srgbClr val="FFFFFF"/>
                </a:solidFill>
                <a:latin typeface="Gotham HTF Medium"/>
                <a:cs typeface="Gotham HTF Medium"/>
              </a:rPr>
              <a:t>Perfect </a:t>
            </a:r>
            <a:r>
              <a:rPr lang="en-US" sz="2900" dirty="0" smtClean="0">
                <a:solidFill>
                  <a:srgbClr val="FFFFFF"/>
                </a:solidFill>
                <a:latin typeface="Gotham HTF Medium"/>
                <a:cs typeface="Gotham HTF Medium"/>
              </a:rPr>
              <a:t>Crime</a:t>
            </a:r>
          </a:p>
        </p:txBody>
      </p:sp>
      <p:pic>
        <p:nvPicPr>
          <p:cNvPr id="2" name="Picture 1"/>
          <p:cNvPicPr>
            <a:picLocks noChangeAspect="1"/>
          </p:cNvPicPr>
          <p:nvPr/>
        </p:nvPicPr>
        <p:blipFill>
          <a:blip r:embed="rId3"/>
          <a:stretch>
            <a:fillRect/>
          </a:stretch>
        </p:blipFill>
        <p:spPr>
          <a:xfrm>
            <a:off x="7227468" y="-8355"/>
            <a:ext cx="1916530" cy="1291929"/>
          </a:xfrm>
          <a:prstGeom prst="rect">
            <a:avLst/>
          </a:prstGeom>
        </p:spPr>
      </p:pic>
      <p:pic>
        <p:nvPicPr>
          <p:cNvPr id="5" name="Picture 4"/>
          <p:cNvPicPr>
            <a:picLocks noChangeAspect="1"/>
          </p:cNvPicPr>
          <p:nvPr/>
        </p:nvPicPr>
        <p:blipFill>
          <a:blip r:embed="rId4"/>
          <a:stretch>
            <a:fillRect/>
          </a:stretch>
        </p:blipFill>
        <p:spPr>
          <a:xfrm>
            <a:off x="500250" y="401036"/>
            <a:ext cx="6034935" cy="2748441"/>
          </a:xfrm>
          <a:prstGeom prst="rect">
            <a:avLst/>
          </a:prstGeom>
        </p:spPr>
      </p:pic>
      <p:sp>
        <p:nvSpPr>
          <p:cNvPr id="6" name="TextBox 5"/>
          <p:cNvSpPr txBox="1"/>
          <p:nvPr/>
        </p:nvSpPr>
        <p:spPr>
          <a:xfrm>
            <a:off x="7102138" y="1422864"/>
            <a:ext cx="2041862" cy="707886"/>
          </a:xfrm>
          <a:prstGeom prst="rect">
            <a:avLst/>
          </a:prstGeom>
          <a:noFill/>
        </p:spPr>
        <p:txBody>
          <a:bodyPr wrap="square" rtlCol="0">
            <a:spAutoFit/>
          </a:bodyPr>
          <a:lstStyle/>
          <a:p>
            <a:pPr algn="ctr"/>
            <a:r>
              <a:rPr lang="en-US" sz="2000" dirty="0" smtClean="0">
                <a:solidFill>
                  <a:schemeClr val="bg1"/>
                </a:solidFill>
                <a:latin typeface="Gotham HTF Medium"/>
                <a:cs typeface="Gotham HTF Medium"/>
              </a:rPr>
              <a:t>November</a:t>
            </a:r>
          </a:p>
          <a:p>
            <a:pPr algn="ctr"/>
            <a:r>
              <a:rPr lang="en-US" sz="2000" dirty="0" smtClean="0">
                <a:solidFill>
                  <a:schemeClr val="bg1"/>
                </a:solidFill>
                <a:latin typeface="Gotham HTF Medium"/>
                <a:cs typeface="Gotham HTF Medium"/>
              </a:rPr>
              <a:t> 2016</a:t>
            </a:r>
            <a:endParaRPr lang="en-US" sz="2000" dirty="0">
              <a:solidFill>
                <a:schemeClr val="bg1"/>
              </a:solidFill>
              <a:latin typeface="Gotham HTF Medium"/>
              <a:cs typeface="Gotham HTF Medium"/>
            </a:endParaRPr>
          </a:p>
        </p:txBody>
      </p:sp>
      <p:sp>
        <p:nvSpPr>
          <p:cNvPr id="4" name="TextBox 3"/>
          <p:cNvSpPr txBox="1"/>
          <p:nvPr/>
        </p:nvSpPr>
        <p:spPr>
          <a:xfrm>
            <a:off x="0" y="4795726"/>
            <a:ext cx="1445494" cy="369332"/>
          </a:xfrm>
          <a:prstGeom prst="rect">
            <a:avLst/>
          </a:prstGeom>
          <a:solidFill>
            <a:srgbClr val="FFFFFF"/>
          </a:solidFill>
        </p:spPr>
        <p:txBody>
          <a:bodyPr wrap="square" rtlCol="0">
            <a:spAutoFit/>
          </a:bodyPr>
          <a:lstStyle/>
          <a:p>
            <a:endParaRPr lang="en-US" dirty="0"/>
          </a:p>
        </p:txBody>
      </p:sp>
      <p:pic>
        <p:nvPicPr>
          <p:cNvPr id="14" name="Picture 13" descr="LK_logo_b&amp;w_hor_l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4916" y="4461529"/>
            <a:ext cx="1683554" cy="724630"/>
          </a:xfrm>
          <a:prstGeom prst="rect">
            <a:avLst/>
          </a:prstGeom>
          <a:solidFill>
            <a:schemeClr val="bg1"/>
          </a:solidFill>
        </p:spPr>
      </p:pic>
      <p:sp>
        <p:nvSpPr>
          <p:cNvPr id="8" name="TextBox 7"/>
          <p:cNvSpPr txBox="1"/>
          <p:nvPr/>
        </p:nvSpPr>
        <p:spPr>
          <a:xfrm>
            <a:off x="0" y="4505551"/>
            <a:ext cx="8079724" cy="830997"/>
          </a:xfrm>
          <a:prstGeom prst="rect">
            <a:avLst/>
          </a:prstGeom>
          <a:noFill/>
        </p:spPr>
        <p:txBody>
          <a:bodyPr wrap="square" rtlCol="0">
            <a:spAutoFit/>
          </a:bodyPr>
          <a:lstStyle/>
          <a:p>
            <a:r>
              <a:rPr lang="en-US" sz="2800" dirty="0" smtClean="0">
                <a:latin typeface="Gotham HTF Book"/>
                <a:cs typeface="Gotham HTF Book"/>
              </a:rPr>
              <a:t>Dominica </a:t>
            </a:r>
            <a:r>
              <a:rPr lang="en-US" sz="2700" dirty="0" smtClean="0">
                <a:solidFill>
                  <a:srgbClr val="000000"/>
                </a:solidFill>
                <a:latin typeface="Gotham HTF Book"/>
                <a:cs typeface="Gotham HTF Book"/>
              </a:rPr>
              <a:t>DeGrandis - </a:t>
            </a:r>
            <a:r>
              <a:rPr lang="en-US" sz="2000" dirty="0" smtClean="0">
                <a:solidFill>
                  <a:srgbClr val="000000"/>
                </a:solidFill>
                <a:latin typeface="Gotham HTF Book"/>
                <a:cs typeface="Gotham HTF Book"/>
              </a:rPr>
              <a:t>Director, Training &amp; Coaching</a:t>
            </a:r>
          </a:p>
          <a:p>
            <a:pPr algn="ctr"/>
            <a:endParaRPr lang="en-US" sz="2000" dirty="0">
              <a:latin typeface="Gotham HTF Book"/>
              <a:cs typeface="Gotham HTF Book"/>
            </a:endParaRPr>
          </a:p>
        </p:txBody>
      </p:sp>
    </p:spTree>
    <p:extLst>
      <p:ext uri="{BB962C8B-B14F-4D97-AF65-F5344CB8AC3E}">
        <p14:creationId xmlns:p14="http://schemas.microsoft.com/office/powerpoint/2010/main" val="9407698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lstStyle/>
          <a:p>
            <a:r>
              <a:rPr lang="en-US" dirty="0">
                <a:solidFill>
                  <a:schemeClr val="tx1"/>
                </a:solidFill>
                <a:latin typeface="Gotham HTF Medium"/>
                <a:cs typeface="Gotham HTF Medium"/>
              </a:rPr>
              <a:t>	</a:t>
            </a:r>
            <a:r>
              <a:rPr lang="en-US" sz="3600" dirty="0" smtClean="0">
                <a:solidFill>
                  <a:schemeClr val="tx1"/>
                </a:solidFill>
                <a:latin typeface="Gotham HTF Medium"/>
                <a:cs typeface="Gotham HTF Medium"/>
              </a:rPr>
              <a:t>WHY DEPENDENCIES MATTER</a:t>
            </a:r>
            <a:endParaRPr lang="en-US" sz="3600" dirty="0">
              <a:solidFill>
                <a:schemeClr val="tx1"/>
              </a:solidFill>
              <a:latin typeface="Gotham HTF Medium"/>
              <a:cs typeface="Gotham HTF Medium"/>
            </a:endParaRPr>
          </a:p>
        </p:txBody>
      </p:sp>
      <p:sp>
        <p:nvSpPr>
          <p:cNvPr id="5"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 name="Rectangle 2"/>
          <p:cNvSpPr/>
          <p:nvPr/>
        </p:nvSpPr>
        <p:spPr>
          <a:xfrm>
            <a:off x="1153052" y="1296123"/>
            <a:ext cx="5965795" cy="3416320"/>
          </a:xfrm>
          <a:prstGeom prst="rect">
            <a:avLst/>
          </a:prstGeom>
        </p:spPr>
        <p:txBody>
          <a:bodyPr wrap="square">
            <a:spAutoFit/>
          </a:bodyPr>
          <a:lstStyle/>
          <a:p>
            <a:r>
              <a:rPr lang="en-US" sz="2400" dirty="0" smtClean="0">
                <a:latin typeface="Colon Mono Alt Regular"/>
                <a:cs typeface="Colon Mono Alt Regular"/>
              </a:rPr>
              <a:t>Every </a:t>
            </a:r>
            <a:r>
              <a:rPr lang="en-US" sz="2400" dirty="0">
                <a:latin typeface="Colon Mono Alt Regular"/>
                <a:cs typeface="Colon Mono Alt Regular"/>
              </a:rPr>
              <a:t>dependency increases the probability that you will be late by 50%</a:t>
            </a:r>
            <a:r>
              <a:rPr lang="en-US" sz="2400" dirty="0" smtClean="0">
                <a:latin typeface="Colon Mono Alt Regular"/>
                <a:cs typeface="Colon Mono Alt Regular"/>
              </a:rPr>
              <a:t>.</a:t>
            </a:r>
          </a:p>
          <a:p>
            <a:endParaRPr lang="en-US" sz="2400" dirty="0">
              <a:latin typeface="Colon Mono Alt Regular"/>
              <a:cs typeface="Colon Mono Alt Regular"/>
            </a:endParaRPr>
          </a:p>
          <a:p>
            <a:r>
              <a:rPr lang="en-US" sz="2400" dirty="0">
                <a:latin typeface="Colon Mono Alt Regular"/>
                <a:cs typeface="Colon Mono Alt Regular"/>
              </a:rPr>
              <a:t>Dependencies are asymmetrical in their impact.</a:t>
            </a:r>
          </a:p>
          <a:p>
            <a:endParaRPr lang="en-US" sz="2400" dirty="0" smtClean="0">
              <a:latin typeface="Colon Mono Alt Regular"/>
              <a:cs typeface="Colon Mono Alt Regular"/>
            </a:endParaRPr>
          </a:p>
          <a:p>
            <a:endParaRPr lang="en-US" sz="2400" dirty="0" smtClean="0">
              <a:latin typeface="Colon Mono Alt Regular"/>
              <a:cs typeface="Colon Mono Alt Regular"/>
            </a:endParaRPr>
          </a:p>
          <a:p>
            <a:endParaRPr lang="en-US" sz="2400" dirty="0"/>
          </a:p>
        </p:txBody>
      </p:sp>
      <p:sp>
        <p:nvSpPr>
          <p:cNvPr id="4" name="Rectangle 3"/>
          <p:cNvSpPr/>
          <p:nvPr/>
        </p:nvSpPr>
        <p:spPr>
          <a:xfrm>
            <a:off x="2180774" y="4667143"/>
            <a:ext cx="4249224" cy="307777"/>
          </a:xfrm>
          <a:prstGeom prst="rect">
            <a:avLst/>
          </a:prstGeom>
          <a:solidFill>
            <a:schemeClr val="bg1"/>
          </a:solidFill>
        </p:spPr>
        <p:txBody>
          <a:bodyPr wrap="square">
            <a:spAutoFit/>
          </a:bodyPr>
          <a:lstStyle/>
          <a:p>
            <a:r>
              <a:rPr lang="en-US" sz="1200" dirty="0" smtClean="0">
                <a:latin typeface="Colon Mono Alt Regular"/>
                <a:cs typeface="Colon Mono Alt Regular"/>
              </a:rPr>
              <a:t>     </a:t>
            </a:r>
            <a:r>
              <a:rPr lang="en-US" sz="1400" dirty="0" smtClean="0">
                <a:latin typeface="Colon Mono Alt Regular"/>
                <a:cs typeface="Colon Mono Alt Regular"/>
              </a:rPr>
              <a:t>Troy </a:t>
            </a:r>
            <a:r>
              <a:rPr lang="en-US" sz="1400" dirty="0" err="1" smtClean="0">
                <a:latin typeface="Colon Mono Alt Regular"/>
                <a:cs typeface="Colon Mono Alt Regular"/>
              </a:rPr>
              <a:t>Magennis</a:t>
            </a:r>
            <a:endParaRPr lang="en-US" sz="1400" dirty="0">
              <a:latin typeface="Colon Mono Alt Regular"/>
              <a:cs typeface="Colon Mono Alt Regular"/>
            </a:endParaRPr>
          </a:p>
        </p:txBody>
      </p:sp>
      <p:pic>
        <p:nvPicPr>
          <p:cNvPr id="9" name="Picture 8"/>
          <p:cNvPicPr>
            <a:picLocks noChangeAspect="1"/>
          </p:cNvPicPr>
          <p:nvPr/>
        </p:nvPicPr>
        <p:blipFill>
          <a:blip r:embed="rId3"/>
          <a:stretch>
            <a:fillRect/>
          </a:stretch>
        </p:blipFill>
        <p:spPr>
          <a:xfrm>
            <a:off x="4196902" y="4491209"/>
            <a:ext cx="2358428" cy="549537"/>
          </a:xfrm>
          <a:prstGeom prst="rect">
            <a:avLst/>
          </a:prstGeom>
        </p:spPr>
      </p:pic>
      <p:pic>
        <p:nvPicPr>
          <p:cNvPr id="10" name="Picture 9"/>
          <p:cNvPicPr>
            <a:picLocks noChangeAspect="1"/>
          </p:cNvPicPr>
          <p:nvPr/>
        </p:nvPicPr>
        <p:blipFill>
          <a:blip r:embed="rId4"/>
          <a:stretch>
            <a:fillRect/>
          </a:stretch>
        </p:blipFill>
        <p:spPr>
          <a:xfrm>
            <a:off x="7196118" y="2698160"/>
            <a:ext cx="1342415" cy="1793049"/>
          </a:xfrm>
          <a:prstGeom prst="rect">
            <a:avLst/>
          </a:prstGeom>
        </p:spPr>
      </p:pic>
    </p:spTree>
    <p:extLst>
      <p:ext uri="{BB962C8B-B14F-4D97-AF65-F5344CB8AC3E}">
        <p14:creationId xmlns:p14="http://schemas.microsoft.com/office/powerpoint/2010/main" val="12665717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9046" y="188924"/>
            <a:ext cx="3475412" cy="584776"/>
          </a:xfrm>
          <a:prstGeom prst="rect">
            <a:avLst/>
          </a:prstGeom>
          <a:noFill/>
        </p:spPr>
        <p:txBody>
          <a:bodyPr wrap="none" rtlCol="0">
            <a:spAutoFit/>
          </a:bodyPr>
          <a:lstStyle/>
          <a:p>
            <a:r>
              <a:rPr lang="en-US" sz="3200" dirty="0" smtClean="0">
                <a:latin typeface="Gotham HTF Light"/>
                <a:cs typeface="Gotham HTF Light"/>
              </a:rPr>
              <a:t>Dependency x 3</a:t>
            </a:r>
            <a:endParaRPr lang="en-US" sz="3200" dirty="0">
              <a:latin typeface="Gotham HTF Light"/>
              <a:cs typeface="Gotham HTF Light"/>
            </a:endParaRPr>
          </a:p>
        </p:txBody>
      </p:sp>
      <p:graphicFrame>
        <p:nvGraphicFramePr>
          <p:cNvPr id="3" name="Table 2"/>
          <p:cNvGraphicFramePr>
            <a:graphicFrameLocks noGrp="1"/>
          </p:cNvGraphicFramePr>
          <p:nvPr>
            <p:extLst>
              <p:ext uri="{D42A27DB-BD31-4B8C-83A1-F6EECF244321}">
                <p14:modId xmlns:p14="http://schemas.microsoft.com/office/powerpoint/2010/main" val="3923944576"/>
              </p:ext>
            </p:extLst>
          </p:nvPr>
        </p:nvGraphicFramePr>
        <p:xfrm>
          <a:off x="1149047" y="871242"/>
          <a:ext cx="4342191" cy="3881801"/>
        </p:xfrm>
        <a:graphic>
          <a:graphicData uri="http://schemas.openxmlformats.org/drawingml/2006/table">
            <a:tbl>
              <a:tblPr firstRow="1">
                <a:tableStyleId>{FABFCF23-3B69-468F-B69F-88F6DE6A72F2}</a:tableStyleId>
              </a:tblPr>
              <a:tblGrid>
                <a:gridCol w="1447397"/>
                <a:gridCol w="1447397"/>
                <a:gridCol w="1447397"/>
              </a:tblGrid>
              <a:tr h="434340">
                <a:tc>
                  <a:txBody>
                    <a:bodyPr/>
                    <a:lstStyle/>
                    <a:p>
                      <a:r>
                        <a:rPr lang="en-US" sz="2400" b="0" dirty="0" smtClean="0">
                          <a:solidFill>
                            <a:schemeClr val="bg1"/>
                          </a:solidFill>
                        </a:rPr>
                        <a:t>you</a:t>
                      </a:r>
                      <a:endParaRPr lang="en-US" sz="2400" b="0" dirty="0">
                        <a:solidFill>
                          <a:schemeClr val="bg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r>
                        <a:rPr lang="en-US" sz="2400" b="0" dirty="0" smtClean="0">
                          <a:solidFill>
                            <a:schemeClr val="bg1"/>
                          </a:solidFill>
                        </a:rPr>
                        <a:t>friend</a:t>
                      </a:r>
                      <a:endParaRPr lang="en-US" sz="2400" b="0" dirty="0">
                        <a:solidFill>
                          <a:schemeClr val="bg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r>
                        <a:rPr lang="en-US" sz="2400" b="0" dirty="0" smtClean="0">
                          <a:solidFill>
                            <a:schemeClr val="bg1"/>
                          </a:solidFill>
                        </a:rPr>
                        <a:t>brother</a:t>
                      </a:r>
                      <a:endParaRPr lang="en-US" sz="2400" b="0" dirty="0">
                        <a:solidFill>
                          <a:schemeClr val="bg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r>
              <a:tr h="434340">
                <a:tc>
                  <a:txBody>
                    <a:bodyPr/>
                    <a:lstStyle/>
                    <a:p>
                      <a:r>
                        <a:rPr lang="en-US" sz="2400" dirty="0" smtClean="0"/>
                        <a:t>X</a:t>
                      </a:r>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4340">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X</a:t>
                      </a:r>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07081">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4340">
                <a:tc>
                  <a:txBody>
                    <a:bodyPr/>
                    <a:lstStyle/>
                    <a:p>
                      <a:r>
                        <a:rPr lang="en-US" sz="2400" dirty="0" smtClean="0"/>
                        <a:t>X</a:t>
                      </a:r>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X</a:t>
                      </a:r>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4340">
                <a:tc>
                  <a:txBody>
                    <a:bodyPr/>
                    <a:lstStyle/>
                    <a:p>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43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4340">
                <a:tc>
                  <a:txBody>
                    <a:bodyPr/>
                    <a:lstStyle/>
                    <a:p>
                      <a:endParaRPr lang="en-US" sz="2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43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X</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TextBox 3"/>
          <p:cNvSpPr txBox="1"/>
          <p:nvPr/>
        </p:nvSpPr>
        <p:spPr>
          <a:xfrm>
            <a:off x="5600097" y="871242"/>
            <a:ext cx="2711858" cy="2554545"/>
          </a:xfrm>
          <a:prstGeom prst="rect">
            <a:avLst/>
          </a:prstGeom>
          <a:noFill/>
        </p:spPr>
        <p:txBody>
          <a:bodyPr wrap="square" rtlCol="0">
            <a:spAutoFit/>
          </a:bodyPr>
          <a:lstStyle/>
          <a:p>
            <a:r>
              <a:rPr lang="en-US" sz="3200" dirty="0" smtClean="0">
                <a:latin typeface="Colon Mono Alt Regular"/>
                <a:cs typeface="Colon Mono Alt Regular"/>
              </a:rPr>
              <a:t>1 chance in 8 </a:t>
            </a:r>
          </a:p>
          <a:p>
            <a:r>
              <a:rPr lang="en-US" sz="3200" dirty="0" smtClean="0">
                <a:latin typeface="Colon Mono Alt Regular"/>
                <a:cs typeface="Colon Mono Alt Regular"/>
              </a:rPr>
              <a:t>= 12.5% of</a:t>
            </a:r>
          </a:p>
          <a:p>
            <a:r>
              <a:rPr lang="en-US" sz="3200" dirty="0" smtClean="0">
                <a:latin typeface="Colon Mono Alt Regular"/>
                <a:cs typeface="Colon Mono Alt Regular"/>
              </a:rPr>
              <a:t>arriving on time</a:t>
            </a:r>
            <a:endParaRPr lang="en-US" sz="3200" dirty="0">
              <a:latin typeface="Colon Mono Alt Regular"/>
              <a:cs typeface="Colon Mono Alt Regular"/>
            </a:endParaRPr>
          </a:p>
        </p:txBody>
      </p:sp>
    </p:spTree>
    <p:extLst>
      <p:ext uri="{BB962C8B-B14F-4D97-AF65-F5344CB8AC3E}">
        <p14:creationId xmlns:p14="http://schemas.microsoft.com/office/powerpoint/2010/main" val="4007617061"/>
      </p:ext>
    </p:extLst>
  </p:cSld>
  <p:clrMapOvr>
    <a:masterClrMapping/>
  </p:clrMapOvr>
  <mc:AlternateContent xmlns:mc="http://schemas.openxmlformats.org/markup-compatibility/2006" xmlns:p14="http://schemas.microsoft.com/office/powerpoint/2010/main">
    <mc:Choice Requires="p14">
      <p:transition spd="slow" p14:dur="2000" advTm="48475"/>
    </mc:Choice>
    <mc:Fallback xmlns="">
      <p:transition xmlns:p14="http://schemas.microsoft.com/office/powerpoint/2010/main" spd="slow" advTm="4847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normAutofit/>
          </a:bodyPr>
          <a:lstStyle/>
          <a:p>
            <a:pPr algn="l"/>
            <a:r>
              <a:rPr lang="en-US" sz="3000" dirty="0" smtClean="0">
                <a:solidFill>
                  <a:schemeClr val="tx1"/>
                </a:solidFill>
                <a:latin typeface="Gotham HTF Medium"/>
                <a:cs typeface="Gotham HTF Medium"/>
              </a:rPr>
              <a:t>  You know Thief #2 steals time when...</a:t>
            </a:r>
            <a:endParaRPr lang="en-US" sz="3000" dirty="0">
              <a:solidFill>
                <a:schemeClr val="tx1"/>
              </a:solidFill>
              <a:latin typeface="Gotham HTF Medium"/>
              <a:cs typeface="Gotham HTF Medium"/>
            </a:endParaRPr>
          </a:p>
        </p:txBody>
      </p:sp>
      <p:sp>
        <p:nvSpPr>
          <p:cNvPr id="3"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 name="TextBox 1"/>
          <p:cNvSpPr txBox="1"/>
          <p:nvPr/>
        </p:nvSpPr>
        <p:spPr>
          <a:xfrm>
            <a:off x="1562469" y="1268881"/>
            <a:ext cx="7469778" cy="2308324"/>
          </a:xfrm>
          <a:prstGeom prst="rect">
            <a:avLst/>
          </a:prstGeom>
          <a:noFill/>
        </p:spPr>
        <p:txBody>
          <a:bodyPr wrap="square" rtlCol="0">
            <a:spAutoFit/>
          </a:bodyPr>
          <a:lstStyle/>
          <a:p>
            <a:pPr marL="342900" indent="-342900">
              <a:buFont typeface="Wingdings" charset="2"/>
              <a:buChar char="Ø"/>
            </a:pPr>
            <a:r>
              <a:rPr lang="en-US" sz="2400" dirty="0" smtClean="0">
                <a:latin typeface="Colon Mono Alt Regular"/>
                <a:cs typeface="Colon Mono Alt Regular"/>
              </a:rPr>
              <a:t>Coordination </a:t>
            </a:r>
            <a:r>
              <a:rPr lang="en-US" sz="2400" dirty="0">
                <a:latin typeface="Colon Mono Alt Regular"/>
                <a:cs typeface="Colon Mono Alt Regular"/>
              </a:rPr>
              <a:t>needs are high</a:t>
            </a:r>
            <a:r>
              <a:rPr lang="en-US" sz="2400" dirty="0" smtClean="0">
                <a:latin typeface="Colon Mono Alt Regular"/>
                <a:cs typeface="Colon Mono Alt Regular"/>
              </a:rPr>
              <a:t>.</a:t>
            </a:r>
          </a:p>
          <a:p>
            <a:pPr marL="342900" indent="-342900">
              <a:buFont typeface="Wingdings" charset="2"/>
              <a:buChar char="Ø"/>
            </a:pPr>
            <a:r>
              <a:rPr lang="en-US" sz="2400" dirty="0">
                <a:latin typeface="Colon Mono Alt Regular"/>
                <a:cs typeface="Colon Mono Alt Regular"/>
              </a:rPr>
              <a:t>People aren’t available when you need them</a:t>
            </a:r>
            <a:r>
              <a:rPr lang="en-US" sz="2400" dirty="0" smtClean="0">
                <a:latin typeface="Colon Mono Alt Regular"/>
                <a:cs typeface="Colon Mono Alt Regular"/>
              </a:rPr>
              <a:t>.</a:t>
            </a:r>
          </a:p>
          <a:p>
            <a:pPr marL="342900" indent="-342900">
              <a:buFont typeface="Wingdings" charset="2"/>
              <a:buChar char="Ø"/>
            </a:pPr>
            <a:r>
              <a:rPr lang="en-US" sz="2400" dirty="0" smtClean="0">
                <a:latin typeface="Colon Mono Alt Regular"/>
                <a:cs typeface="Colon Mono Alt Regular"/>
              </a:rPr>
              <a:t>A change in one part of the code unexpectantly changes something else.</a:t>
            </a:r>
          </a:p>
          <a:p>
            <a:endParaRPr lang="en-US" sz="2400" dirty="0" smtClean="0"/>
          </a:p>
        </p:txBody>
      </p:sp>
      <p:pic>
        <p:nvPicPr>
          <p:cNvPr id="5" name="Picture 4"/>
          <p:cNvPicPr>
            <a:picLocks noChangeAspect="1"/>
          </p:cNvPicPr>
          <p:nvPr/>
        </p:nvPicPr>
        <p:blipFill>
          <a:blip r:embed="rId3"/>
          <a:stretch>
            <a:fillRect/>
          </a:stretch>
        </p:blipFill>
        <p:spPr>
          <a:xfrm>
            <a:off x="393247" y="2793248"/>
            <a:ext cx="943626" cy="1984260"/>
          </a:xfrm>
          <a:prstGeom prst="rect">
            <a:avLst/>
          </a:prstGeom>
        </p:spPr>
      </p:pic>
    </p:spTree>
    <p:extLst>
      <p:ext uri="{BB962C8B-B14F-4D97-AF65-F5344CB8AC3E}">
        <p14:creationId xmlns:p14="http://schemas.microsoft.com/office/powerpoint/2010/main" val="201602506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6"/>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itle 1"/>
          <p:cNvSpPr>
            <a:spLocks noGrp="1"/>
          </p:cNvSpPr>
          <p:nvPr>
            <p:ph type="title"/>
          </p:nvPr>
        </p:nvSpPr>
        <p:spPr>
          <a:xfrm>
            <a:off x="-153939" y="4302606"/>
            <a:ext cx="9144000" cy="752636"/>
          </a:xfrm>
          <a:noFill/>
        </p:spPr>
        <p:txBody>
          <a:bodyPr/>
          <a:lstStyle/>
          <a:p>
            <a:pPr algn="l"/>
            <a:r>
              <a:rPr lang="en-US" dirty="0" smtClean="0">
                <a:solidFill>
                  <a:srgbClr val="FFFFFF"/>
                </a:solidFill>
                <a:latin typeface="Gotham HTF Medium"/>
                <a:cs typeface="Gotham HTF Medium"/>
              </a:rPr>
              <a:t>	  </a:t>
            </a:r>
            <a:r>
              <a:rPr lang="en-US" sz="3200" dirty="0">
                <a:solidFill>
                  <a:srgbClr val="FFFFFF"/>
                </a:solidFill>
                <a:latin typeface="Gotham HTF Medium"/>
                <a:cs typeface="Gotham HTF Medium"/>
              </a:rPr>
              <a:t>EXPOSE </a:t>
            </a:r>
            <a:r>
              <a:rPr lang="en-US" sz="3200" dirty="0" smtClean="0">
                <a:solidFill>
                  <a:schemeClr val="tx1"/>
                </a:solidFill>
                <a:latin typeface="Gotham HTF Medium"/>
                <a:cs typeface="Gotham HTF Medium"/>
              </a:rPr>
              <a:t>DEPENDENCIES</a:t>
            </a:r>
            <a:endParaRPr lang="en-US" sz="3200" dirty="0">
              <a:solidFill>
                <a:schemeClr val="tx1"/>
              </a:solidFill>
              <a:latin typeface="Gotham HTF Medium"/>
              <a:cs typeface="Gotham HTF Medium"/>
            </a:endParaRPr>
          </a:p>
        </p:txBody>
      </p:sp>
      <p:sp>
        <p:nvSpPr>
          <p:cNvPr id="3" name="Rectangle 2"/>
          <p:cNvSpPr/>
          <p:nvPr/>
        </p:nvSpPr>
        <p:spPr>
          <a:xfrm>
            <a:off x="401185" y="324179"/>
            <a:ext cx="8480304" cy="375116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7" name="Grupa 57"/>
          <p:cNvGrpSpPr/>
          <p:nvPr/>
        </p:nvGrpSpPr>
        <p:grpSpPr>
          <a:xfrm rot="351806">
            <a:off x="5918284" y="2057263"/>
            <a:ext cx="514605" cy="269710"/>
            <a:chOff x="5246340" y="1637308"/>
            <a:chExt cx="1384384" cy="936106"/>
          </a:xfrm>
          <a:solidFill>
            <a:srgbClr val="475A8D"/>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6020329" y="3286051"/>
            <a:ext cx="514604" cy="269709"/>
            <a:chOff x="5246340" y="1637308"/>
            <a:chExt cx="1384382" cy="936104"/>
          </a:xfrm>
          <a:solidFill>
            <a:schemeClr val="bg1">
              <a:lumMod val="65000"/>
            </a:schemeClr>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7210921" y="535250"/>
            <a:ext cx="1569886" cy="400110"/>
          </a:xfrm>
          <a:prstGeom prst="rect">
            <a:avLst/>
          </a:prstGeom>
          <a:noFill/>
        </p:spPr>
        <p:txBody>
          <a:bodyPr wrap="none" rtlCol="0">
            <a:spAutoFit/>
          </a:bodyPr>
          <a:lstStyle/>
          <a:p>
            <a:pPr algn="ctr" defTabSz="457200"/>
            <a:r>
              <a:rPr lang="en-US" sz="2000" dirty="0" smtClean="0">
                <a:solidFill>
                  <a:srgbClr val="003366"/>
                </a:solidFill>
                <a:latin typeface="Courier"/>
                <a:cs typeface="Courier"/>
              </a:rPr>
              <a:t>delivered</a:t>
            </a:r>
            <a:endParaRPr lang="en-US" sz="2000" dirty="0">
              <a:solidFill>
                <a:srgbClr val="003366"/>
              </a:solidFill>
              <a:latin typeface="Courier"/>
              <a:cs typeface="Courier"/>
            </a:endParaRPr>
          </a:p>
        </p:txBody>
      </p:sp>
      <p:sp>
        <p:nvSpPr>
          <p:cNvPr id="145" name="pole tekstowe 52"/>
          <p:cNvSpPr txBox="1"/>
          <p:nvPr/>
        </p:nvSpPr>
        <p:spPr>
          <a:xfrm>
            <a:off x="2370744" y="540322"/>
            <a:ext cx="1877713" cy="400110"/>
          </a:xfrm>
          <a:prstGeom prst="rect">
            <a:avLst/>
          </a:prstGeom>
          <a:noFill/>
        </p:spPr>
        <p:txBody>
          <a:bodyPr wrap="none" rtlCol="0">
            <a:spAutoFit/>
          </a:bodyPr>
          <a:lstStyle/>
          <a:p>
            <a:pPr algn="ctr" defTabSz="457200"/>
            <a:r>
              <a:rPr lang="en-US" sz="2000" dirty="0" smtClean="0">
                <a:solidFill>
                  <a:srgbClr val="003366"/>
                </a:solidFill>
                <a:latin typeface="Courier"/>
                <a:cs typeface="Courier"/>
              </a:rPr>
              <a:t>investigate</a:t>
            </a:r>
            <a:endParaRPr lang="en-US" sz="2000" dirty="0">
              <a:solidFill>
                <a:srgbClr val="003366"/>
              </a:solidFill>
              <a:latin typeface="Courier"/>
              <a:cs typeface="Courier"/>
            </a:endParaRPr>
          </a:p>
        </p:txBody>
      </p:sp>
      <p:sp>
        <p:nvSpPr>
          <p:cNvPr id="146" name="pole tekstowe 87"/>
          <p:cNvSpPr txBox="1"/>
          <p:nvPr/>
        </p:nvSpPr>
        <p:spPr>
          <a:xfrm>
            <a:off x="7451770" y="626599"/>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550286" y="1741826"/>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550286" y="2688613"/>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401186" y="1040871"/>
            <a:ext cx="2015278"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Expedites or</a:t>
            </a:r>
          </a:p>
          <a:p>
            <a:pPr algn="ctr">
              <a:defRPr/>
            </a:pPr>
            <a:r>
              <a:rPr lang="en-US" sz="2000" kern="0" dirty="0">
                <a:solidFill>
                  <a:srgbClr val="003366"/>
                </a:solidFill>
                <a:latin typeface="Courier"/>
                <a:cs typeface="Courier"/>
              </a:rPr>
              <a:t>Unplanned</a:t>
            </a:r>
          </a:p>
          <a:p>
            <a:pPr algn="ctr" defTabSz="457200">
              <a:defRPr/>
            </a:pPr>
            <a:endParaRPr lang="en-US" sz="2000" kern="0" dirty="0">
              <a:solidFill>
                <a:srgbClr val="003366"/>
              </a:solidFill>
              <a:latin typeface="Courier"/>
              <a:cs typeface="Courier"/>
            </a:endParaRPr>
          </a:p>
        </p:txBody>
      </p:sp>
      <p:sp>
        <p:nvSpPr>
          <p:cNvPr id="150" name="Freeform 384"/>
          <p:cNvSpPr>
            <a:spLocks/>
          </p:cNvSpPr>
          <p:nvPr/>
        </p:nvSpPr>
        <p:spPr bwMode="auto">
          <a:xfrm>
            <a:off x="401185" y="1920677"/>
            <a:ext cx="2105087"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Dependencies</a:t>
            </a:r>
          </a:p>
        </p:txBody>
      </p:sp>
      <p:grpSp>
        <p:nvGrpSpPr>
          <p:cNvPr id="152" name="Grupa 57"/>
          <p:cNvGrpSpPr/>
          <p:nvPr/>
        </p:nvGrpSpPr>
        <p:grpSpPr>
          <a:xfrm>
            <a:off x="5890377" y="2965181"/>
            <a:ext cx="514604" cy="269709"/>
            <a:chOff x="5246340" y="1637308"/>
            <a:chExt cx="1384382" cy="936104"/>
          </a:xfrm>
          <a:solidFill>
            <a:srgbClr val="A6A6A6"/>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5" name="Grupa 57"/>
          <p:cNvGrpSpPr/>
          <p:nvPr/>
        </p:nvGrpSpPr>
        <p:grpSpPr>
          <a:xfrm>
            <a:off x="7739826" y="2039803"/>
            <a:ext cx="514604" cy="269709"/>
            <a:chOff x="5246340" y="1637308"/>
            <a:chExt cx="1384382" cy="936104"/>
          </a:xfrm>
          <a:solidFill>
            <a:srgbClr val="475A8D"/>
          </a:solidFill>
        </p:grpSpPr>
        <p:sp>
          <p:nvSpPr>
            <p:cNvPr id="1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3036841" y="3159646"/>
            <a:ext cx="514605" cy="269710"/>
            <a:chOff x="5246340" y="1637308"/>
            <a:chExt cx="1384384" cy="936106"/>
          </a:xfrm>
          <a:solidFill>
            <a:srgbClr val="A6A6A6"/>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4" name="Grupa 57"/>
          <p:cNvGrpSpPr/>
          <p:nvPr/>
        </p:nvGrpSpPr>
        <p:grpSpPr>
          <a:xfrm>
            <a:off x="4547545" y="2058030"/>
            <a:ext cx="514604" cy="269709"/>
            <a:chOff x="5246340" y="1637308"/>
            <a:chExt cx="1384382" cy="936104"/>
          </a:xfrm>
          <a:solidFill>
            <a:schemeClr val="accent6"/>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3049659" y="2059718"/>
            <a:ext cx="514604" cy="269709"/>
            <a:chOff x="5246340" y="1637308"/>
            <a:chExt cx="1384382" cy="936104"/>
          </a:xfrm>
          <a:solidFill>
            <a:srgbClr val="475A8D"/>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810244" y="2787904"/>
            <a:ext cx="514604" cy="269709"/>
            <a:chOff x="5246340" y="1637308"/>
            <a:chExt cx="1384382" cy="936104"/>
          </a:xfrm>
          <a:solidFill>
            <a:srgbClr val="A6A6A6"/>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3" name="Freeform 461"/>
          <p:cNvSpPr>
            <a:spLocks noEditPoints="1"/>
          </p:cNvSpPr>
          <p:nvPr/>
        </p:nvSpPr>
        <p:spPr bwMode="auto">
          <a:xfrm>
            <a:off x="673788" y="3664818"/>
            <a:ext cx="8118497"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3810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77" name="Freeform 6"/>
          <p:cNvSpPr>
            <a:spLocks/>
          </p:cNvSpPr>
          <p:nvPr/>
        </p:nvSpPr>
        <p:spPr bwMode="auto">
          <a:xfrm rot="351806">
            <a:off x="8106780" y="2879655"/>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A6A6A6"/>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178" name="Grupa 57"/>
          <p:cNvGrpSpPr/>
          <p:nvPr/>
        </p:nvGrpSpPr>
        <p:grpSpPr>
          <a:xfrm rot="351806">
            <a:off x="7653204" y="3125616"/>
            <a:ext cx="514605" cy="269710"/>
            <a:chOff x="5246340" y="1637308"/>
            <a:chExt cx="1384384" cy="936106"/>
          </a:xfrm>
          <a:solidFill>
            <a:srgbClr val="A6A6A6"/>
          </a:solidFill>
        </p:grpSpPr>
        <p:sp>
          <p:nvSpPr>
            <p:cNvPr id="17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81" name="Freeform 6"/>
          <p:cNvSpPr>
            <a:spLocks/>
          </p:cNvSpPr>
          <p:nvPr/>
        </p:nvSpPr>
        <p:spPr bwMode="auto">
          <a:xfrm rot="351806">
            <a:off x="7582711" y="2805538"/>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A6A6A6"/>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202" name="Freeform 145"/>
          <p:cNvSpPr>
            <a:spLocks/>
          </p:cNvSpPr>
          <p:nvPr/>
        </p:nvSpPr>
        <p:spPr bwMode="auto">
          <a:xfrm rot="16200000">
            <a:off x="5474032" y="2096308"/>
            <a:ext cx="31547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5535187" y="535250"/>
            <a:ext cx="1415973" cy="400110"/>
          </a:xfrm>
          <a:prstGeom prst="rect">
            <a:avLst/>
          </a:prstGeom>
          <a:noFill/>
        </p:spPr>
        <p:txBody>
          <a:bodyPr wrap="none" rtlCol="0">
            <a:spAutoFit/>
          </a:bodyPr>
          <a:lstStyle/>
          <a:p>
            <a:pPr algn="ctr" defTabSz="457200"/>
            <a:r>
              <a:rPr lang="en-US" sz="2000" dirty="0" smtClean="0">
                <a:solidFill>
                  <a:srgbClr val="003366"/>
                </a:solidFill>
                <a:latin typeface="Courier"/>
                <a:cs typeface="Courier"/>
              </a:rPr>
              <a:t>feedback</a:t>
            </a:r>
            <a:endParaRPr lang="en-US" sz="2000" dirty="0">
              <a:solidFill>
                <a:srgbClr val="003366"/>
              </a:solidFill>
              <a:latin typeface="Courier"/>
              <a:cs typeface="Courier"/>
            </a:endParaRPr>
          </a:p>
        </p:txBody>
      </p:sp>
      <p:sp>
        <p:nvSpPr>
          <p:cNvPr id="204" name="Freeform 145"/>
          <p:cNvSpPr>
            <a:spLocks/>
          </p:cNvSpPr>
          <p:nvPr/>
        </p:nvSpPr>
        <p:spPr bwMode="auto">
          <a:xfrm>
            <a:off x="673788" y="929874"/>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816203" y="2134644"/>
            <a:ext cx="31548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2615906" y="2107636"/>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solidFill>
              <a:schemeClr val="tx1"/>
            </a:solidFill>
            <a:prstDash val="lgDashDotDot"/>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3907925" y="2121865"/>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5" name="Freeform 384"/>
          <p:cNvSpPr>
            <a:spLocks/>
          </p:cNvSpPr>
          <p:nvPr/>
        </p:nvSpPr>
        <p:spPr bwMode="auto">
          <a:xfrm>
            <a:off x="550286" y="2797578"/>
            <a:ext cx="1955986"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Everything else</a:t>
            </a:r>
          </a:p>
        </p:txBody>
      </p:sp>
      <p:sp>
        <p:nvSpPr>
          <p:cNvPr id="85" name="pole tekstowe 51"/>
          <p:cNvSpPr txBox="1"/>
          <p:nvPr/>
        </p:nvSpPr>
        <p:spPr>
          <a:xfrm>
            <a:off x="4235198" y="538445"/>
            <a:ext cx="1262059" cy="400110"/>
          </a:xfrm>
          <a:prstGeom prst="rect">
            <a:avLst/>
          </a:prstGeom>
          <a:noFill/>
        </p:spPr>
        <p:txBody>
          <a:bodyPr wrap="none" rtlCol="0">
            <a:spAutoFit/>
          </a:bodyPr>
          <a:lstStyle/>
          <a:p>
            <a:pPr algn="ctr" defTabSz="457200"/>
            <a:r>
              <a:rPr lang="en-US" sz="2000" dirty="0" smtClean="0">
                <a:solidFill>
                  <a:srgbClr val="003366"/>
                </a:solidFill>
                <a:latin typeface="Courier"/>
                <a:cs typeface="Courier"/>
              </a:rPr>
              <a:t>waiting</a:t>
            </a:r>
            <a:endParaRPr lang="en-US" sz="2000" dirty="0">
              <a:solidFill>
                <a:srgbClr val="003366"/>
              </a:solidFill>
              <a:latin typeface="Courier"/>
              <a:cs typeface="Courier"/>
            </a:endParaRPr>
          </a:p>
        </p:txBody>
      </p:sp>
      <p:grpSp>
        <p:nvGrpSpPr>
          <p:cNvPr id="86" name="Grupa 82"/>
          <p:cNvGrpSpPr/>
          <p:nvPr/>
        </p:nvGrpSpPr>
        <p:grpSpPr>
          <a:xfrm>
            <a:off x="4248457" y="2159779"/>
            <a:ext cx="1771873" cy="542524"/>
            <a:chOff x="4742414" y="2207503"/>
            <a:chExt cx="1975865" cy="597091"/>
          </a:xfrm>
        </p:grpSpPr>
        <p:sp>
          <p:nvSpPr>
            <p:cNvPr id="87" name="Freeform 18"/>
            <p:cNvSpPr>
              <a:spLocks/>
            </p:cNvSpPr>
            <p:nvPr/>
          </p:nvSpPr>
          <p:spPr bwMode="auto">
            <a:xfrm>
              <a:off x="5376328" y="220750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srgbClr val="C00000"/>
                </a:solidFill>
                <a:latin typeface="Segoe Print" pitchFamily="2" charset="0"/>
              </a:endParaRPr>
            </a:p>
          </p:txBody>
        </p:sp>
        <p:sp>
          <p:nvSpPr>
            <p:cNvPr id="88" name="pole tekstowe 84"/>
            <p:cNvSpPr txBox="1"/>
            <p:nvPr/>
          </p:nvSpPr>
          <p:spPr>
            <a:xfrm>
              <a:off x="4742414" y="2270514"/>
              <a:ext cx="1975865" cy="327441"/>
            </a:xfrm>
            <a:prstGeom prst="rect">
              <a:avLst/>
            </a:prstGeom>
            <a:noFill/>
          </p:spPr>
          <p:txBody>
            <a:bodyPr wrap="square" rtlCol="0" anchor="ctr">
              <a:spAutoFit/>
            </a:bodyPr>
            <a:lstStyle/>
            <a:p>
              <a:pPr algn="ctr"/>
              <a:r>
                <a:rPr lang="en-US" sz="2000" b="1" i="1" kern="0" baseline="-16000" dirty="0" smtClean="0">
                  <a:solidFill>
                    <a:srgbClr val="C00000"/>
                  </a:solidFill>
                  <a:latin typeface="Segoe Print" pitchFamily="2" charset="0"/>
                  <a:cs typeface="Arial" pitchFamily="34" charset="0"/>
                </a:rPr>
                <a:t>8 days</a:t>
              </a:r>
            </a:p>
          </p:txBody>
        </p:sp>
      </p:grpSp>
      <p:grpSp>
        <p:nvGrpSpPr>
          <p:cNvPr id="63" name="Grupa 57"/>
          <p:cNvGrpSpPr/>
          <p:nvPr/>
        </p:nvGrpSpPr>
        <p:grpSpPr>
          <a:xfrm>
            <a:off x="7695219" y="1215966"/>
            <a:ext cx="514604" cy="269709"/>
            <a:chOff x="5246340" y="1637308"/>
            <a:chExt cx="1384382" cy="936104"/>
          </a:xfrm>
          <a:solidFill>
            <a:schemeClr val="accent2"/>
          </a:solidFill>
        </p:grpSpPr>
        <p:sp>
          <p:nvSpPr>
            <p:cNvPr id="6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6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Tree>
    <p:extLst>
      <p:ext uri="{BB962C8B-B14F-4D97-AF65-F5344CB8AC3E}">
        <p14:creationId xmlns:p14="http://schemas.microsoft.com/office/powerpoint/2010/main" val="25259715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accent2"/>
          </a:solidFill>
        </p:spPr>
        <p:txBody>
          <a:bodyPr/>
          <a:lstStyle/>
          <a:p>
            <a:pPr algn="l"/>
            <a:r>
              <a:rPr lang="en-US" dirty="0" smtClean="0">
                <a:solidFill>
                  <a:schemeClr val="tx1"/>
                </a:solidFill>
                <a:latin typeface="Arial"/>
                <a:cs typeface="Arial"/>
              </a:rPr>
              <a:t>	  </a:t>
            </a:r>
            <a:r>
              <a:rPr lang="en-US" sz="3600" dirty="0">
                <a:solidFill>
                  <a:schemeClr val="tx1"/>
                </a:solidFill>
                <a:latin typeface="Gotham HTF Medium"/>
                <a:cs typeface="Gotham HTF Medium"/>
              </a:rPr>
              <a:t>thief </a:t>
            </a:r>
            <a:r>
              <a:rPr lang="en-US" sz="3600" dirty="0" smtClean="0">
                <a:solidFill>
                  <a:schemeClr val="tx1"/>
                </a:solidFill>
                <a:latin typeface="Gotham HTF Medium"/>
                <a:cs typeface="Gotham HTF Medium"/>
              </a:rPr>
              <a:t>#3 </a:t>
            </a:r>
            <a:r>
              <a:rPr lang="en-US" sz="3600" dirty="0">
                <a:solidFill>
                  <a:schemeClr val="tx1"/>
                </a:solidFill>
                <a:latin typeface="Gotham HTF Medium"/>
                <a:cs typeface="Gotham HTF Medium"/>
              </a:rPr>
              <a:t>– UNPLANNED WORK</a:t>
            </a:r>
          </a:p>
        </p:txBody>
      </p:sp>
      <p:sp>
        <p:nvSpPr>
          <p:cNvPr id="5"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 name="TextBox 3"/>
          <p:cNvSpPr txBox="1"/>
          <p:nvPr/>
        </p:nvSpPr>
        <p:spPr>
          <a:xfrm>
            <a:off x="1708890" y="1385914"/>
            <a:ext cx="4357816" cy="2677656"/>
          </a:xfrm>
          <a:prstGeom prst="rect">
            <a:avLst/>
          </a:prstGeom>
          <a:noFill/>
        </p:spPr>
        <p:txBody>
          <a:bodyPr wrap="square" rtlCol="0">
            <a:spAutoFit/>
          </a:bodyPr>
          <a:lstStyle/>
          <a:p>
            <a:r>
              <a:rPr lang="en-US" sz="2400" dirty="0" smtClean="0">
                <a:latin typeface="Colon Mono Alt Regular"/>
                <a:cs typeface="Colon Mono Alt Regular"/>
              </a:rPr>
              <a:t>An Interruption – </a:t>
            </a:r>
          </a:p>
          <a:p>
            <a:r>
              <a:rPr lang="en-US" sz="2400" dirty="0" smtClean="0">
                <a:latin typeface="Colon Mono Alt Regular"/>
                <a:cs typeface="Colon Mono Alt Regular"/>
              </a:rPr>
              <a:t>usually to fix a problem</a:t>
            </a:r>
          </a:p>
          <a:p>
            <a:endParaRPr lang="en-US" sz="2400" dirty="0">
              <a:latin typeface="Colon Mono Alt Regular"/>
              <a:cs typeface="Colon Mono Alt Regular"/>
            </a:endParaRPr>
          </a:p>
          <a:p>
            <a:r>
              <a:rPr lang="en-US" sz="2400" dirty="0" smtClean="0">
                <a:latin typeface="Colon Mono Alt Regular"/>
                <a:cs typeface="Colon Mono Alt Regular"/>
              </a:rPr>
              <a:t>Ex: Break fix, expedites, incidents, fires</a:t>
            </a:r>
            <a:endParaRPr lang="en-US" sz="2400" dirty="0">
              <a:latin typeface="Colon Mono Alt Regular"/>
              <a:cs typeface="Colon Mono Alt Regular"/>
            </a:endParaRPr>
          </a:p>
        </p:txBody>
      </p:sp>
      <p:pic>
        <p:nvPicPr>
          <p:cNvPr id="7" name="Picture 6"/>
          <p:cNvPicPr>
            <a:picLocks noChangeAspect="1"/>
          </p:cNvPicPr>
          <p:nvPr/>
        </p:nvPicPr>
        <p:blipFill>
          <a:blip r:embed="rId3"/>
          <a:stretch>
            <a:fillRect/>
          </a:stretch>
        </p:blipFill>
        <p:spPr>
          <a:xfrm>
            <a:off x="419510" y="2590026"/>
            <a:ext cx="772519" cy="1902782"/>
          </a:xfrm>
          <a:prstGeom prst="rect">
            <a:avLst/>
          </a:prstGeom>
        </p:spPr>
      </p:pic>
      <p:pic>
        <p:nvPicPr>
          <p:cNvPr id="2" name="Picture 1" descr="shutterstock_390378949.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834" y="974755"/>
            <a:ext cx="2659764" cy="3757586"/>
          </a:xfrm>
          <a:prstGeom prst="rect">
            <a:avLst/>
          </a:prstGeom>
        </p:spPr>
      </p:pic>
    </p:spTree>
    <p:extLst>
      <p:ext uri="{BB962C8B-B14F-4D97-AF65-F5344CB8AC3E}">
        <p14:creationId xmlns:p14="http://schemas.microsoft.com/office/powerpoint/2010/main" val="12162926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446" y="188159"/>
            <a:ext cx="3487330" cy="5143500"/>
          </a:xfrm>
          <a:prstGeom prst="rect">
            <a:avLst/>
          </a:prstGeom>
          <a:solidFill>
            <a:srgbClr val="000000"/>
          </a:solidFill>
        </p:spPr>
      </p:pic>
      <p:sp>
        <p:nvSpPr>
          <p:cNvPr id="2" name="Title 1"/>
          <p:cNvSpPr>
            <a:spLocks noGrp="1"/>
          </p:cNvSpPr>
          <p:nvPr>
            <p:ph type="title"/>
          </p:nvPr>
        </p:nvSpPr>
        <p:spPr>
          <a:xfrm>
            <a:off x="0" y="0"/>
            <a:ext cx="9144000" cy="940795"/>
          </a:xfrm>
          <a:solidFill>
            <a:schemeClr val="bg1">
              <a:lumMod val="95000"/>
            </a:schemeClr>
          </a:solidFill>
        </p:spPr>
        <p:txBody>
          <a:bodyPr>
            <a:normAutofit/>
          </a:bodyPr>
          <a:lstStyle/>
          <a:p>
            <a:r>
              <a:rPr lang="en-US" sz="3200" dirty="0" smtClean="0">
                <a:solidFill>
                  <a:schemeClr val="tx1"/>
                </a:solidFill>
                <a:latin typeface="Gotham HTF Medium"/>
                <a:cs typeface="Gotham HTF Medium"/>
              </a:rPr>
              <a:t>  Why Unplanned Work MATTERS</a:t>
            </a:r>
            <a:endParaRPr lang="en-US" sz="3200" dirty="0">
              <a:solidFill>
                <a:schemeClr val="tx1"/>
              </a:solidFill>
              <a:latin typeface="Gotham HTF Medium"/>
              <a:cs typeface="Gotham HTF Medium"/>
            </a:endParaRPr>
          </a:p>
        </p:txBody>
      </p:sp>
      <p:sp>
        <p:nvSpPr>
          <p:cNvPr id="7" name="TextBox 6"/>
          <p:cNvSpPr txBox="1"/>
          <p:nvPr/>
        </p:nvSpPr>
        <p:spPr>
          <a:xfrm>
            <a:off x="3778264" y="4766859"/>
            <a:ext cx="5424224" cy="246221"/>
          </a:xfrm>
          <a:prstGeom prst="rect">
            <a:avLst/>
          </a:prstGeom>
          <a:solidFill>
            <a:schemeClr val="bg1"/>
          </a:solidFill>
        </p:spPr>
        <p:txBody>
          <a:bodyPr wrap="square" rtlCol="0">
            <a:spAutoFit/>
          </a:bodyPr>
          <a:lstStyle/>
          <a:p>
            <a:r>
              <a:rPr lang="en-US" sz="1000" dirty="0" smtClean="0">
                <a:solidFill>
                  <a:schemeClr val="accent1">
                    <a:lumMod val="75000"/>
                  </a:schemeClr>
                </a:solidFill>
                <a:latin typeface="Colon Mono Alt Regular"/>
                <a:cs typeface="Colon Mono Alt Regular"/>
                <a:hlinkClick r:id="rId4"/>
              </a:rPr>
              <a:t>h</a:t>
            </a:r>
            <a:r>
              <a:rPr lang="en-US" sz="1000" dirty="0">
                <a:solidFill>
                  <a:schemeClr val="accent1">
                    <a:lumMod val="75000"/>
                  </a:schemeClr>
                </a:solidFill>
                <a:latin typeface="Colon Mono Alt Regular"/>
                <a:cs typeface="Colon Mono Alt Regular"/>
                <a:hlinkClick r:id="rId4"/>
              </a:rPr>
              <a:t>ttps://puppet.com/resources/white-paper/2016-state-of-devops-</a:t>
            </a:r>
            <a:r>
              <a:rPr lang="en-US" sz="1000" dirty="0" smtClean="0">
                <a:solidFill>
                  <a:schemeClr val="accent1">
                    <a:lumMod val="75000"/>
                  </a:schemeClr>
                </a:solidFill>
                <a:latin typeface="Colon Mono Alt Regular"/>
                <a:cs typeface="Colon Mono Alt Regular"/>
                <a:hlinkClick r:id="rId4"/>
              </a:rPr>
              <a:t>report</a:t>
            </a:r>
            <a:endParaRPr lang="en-US" sz="1000" dirty="0" smtClean="0">
              <a:solidFill>
                <a:schemeClr val="accent1">
                  <a:lumMod val="75000"/>
                </a:schemeClr>
              </a:solidFill>
              <a:latin typeface="Colon Mono Alt Regular"/>
              <a:cs typeface="Colon Mono Alt Regular"/>
            </a:endParaRPr>
          </a:p>
        </p:txBody>
      </p:sp>
      <p:sp>
        <p:nvSpPr>
          <p:cNvPr id="8" name="TextBox 7"/>
          <p:cNvSpPr txBox="1"/>
          <p:nvPr/>
        </p:nvSpPr>
        <p:spPr>
          <a:xfrm>
            <a:off x="4165206" y="1246197"/>
            <a:ext cx="4433099" cy="1569660"/>
          </a:xfrm>
          <a:prstGeom prst="rect">
            <a:avLst/>
          </a:prstGeom>
          <a:noFill/>
        </p:spPr>
        <p:txBody>
          <a:bodyPr wrap="square" rtlCol="0">
            <a:spAutoFit/>
          </a:bodyPr>
          <a:lstStyle/>
          <a:p>
            <a:r>
              <a:rPr lang="en-US" sz="2400" dirty="0">
                <a:latin typeface="Colon Mono Alt Regular"/>
                <a:cs typeface="Colon Mono Alt Regular"/>
              </a:rPr>
              <a:t>U</a:t>
            </a:r>
            <a:r>
              <a:rPr lang="en-US" sz="2400" dirty="0" smtClean="0">
                <a:latin typeface="Colon Mono Alt Regular"/>
                <a:cs typeface="Colon Mono Alt Regular"/>
              </a:rPr>
              <a:t>nplanned work steals time away from planned work.</a:t>
            </a:r>
          </a:p>
          <a:p>
            <a:endParaRPr lang="en-US" sz="2400" dirty="0">
              <a:latin typeface="Colon Mono Alt Regular"/>
              <a:cs typeface="Colon Mono Alt Regular"/>
            </a:endParaRPr>
          </a:p>
        </p:txBody>
      </p:sp>
      <p:sp>
        <p:nvSpPr>
          <p:cNvPr id="10"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11" name="Picture 10"/>
          <p:cNvPicPr>
            <a:picLocks noChangeAspect="1"/>
          </p:cNvPicPr>
          <p:nvPr/>
        </p:nvPicPr>
        <p:blipFill>
          <a:blip r:embed="rId5"/>
          <a:stretch>
            <a:fillRect/>
          </a:stretch>
        </p:blipFill>
        <p:spPr>
          <a:xfrm>
            <a:off x="6865332" y="2316481"/>
            <a:ext cx="1732973" cy="2385752"/>
          </a:xfrm>
          <a:prstGeom prst="rect">
            <a:avLst/>
          </a:prstGeom>
        </p:spPr>
      </p:pic>
      <p:sp>
        <p:nvSpPr>
          <p:cNvPr id="9" name="Freeform 145"/>
          <p:cNvSpPr>
            <a:spLocks/>
          </p:cNvSpPr>
          <p:nvPr/>
        </p:nvSpPr>
        <p:spPr bwMode="auto">
          <a:xfrm rot="16200000">
            <a:off x="-1962986" y="3113367"/>
            <a:ext cx="4390864"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12" name="Freeform 145"/>
          <p:cNvSpPr>
            <a:spLocks/>
          </p:cNvSpPr>
          <p:nvPr/>
        </p:nvSpPr>
        <p:spPr bwMode="auto">
          <a:xfrm rot="16200000">
            <a:off x="1501485" y="3159087"/>
            <a:ext cx="4390864"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14" name="Freeform 145"/>
          <p:cNvSpPr>
            <a:spLocks/>
          </p:cNvSpPr>
          <p:nvPr/>
        </p:nvSpPr>
        <p:spPr bwMode="auto">
          <a:xfrm>
            <a:off x="-20875" y="5013080"/>
            <a:ext cx="379913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13623442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81332" y="1942441"/>
            <a:ext cx="8036858" cy="2811407"/>
          </a:xfrm>
          <a:prstGeom prst="rect">
            <a:avLst/>
          </a:prstGeom>
        </p:spPr>
      </p:pic>
      <p:sp>
        <p:nvSpPr>
          <p:cNvPr id="6" name="Title 1"/>
          <p:cNvSpPr>
            <a:spLocks noGrp="1"/>
          </p:cNvSpPr>
          <p:nvPr>
            <p:ph type="title"/>
          </p:nvPr>
        </p:nvSpPr>
        <p:spPr>
          <a:xfrm>
            <a:off x="0" y="0"/>
            <a:ext cx="9144000" cy="929036"/>
          </a:xfrm>
          <a:solidFill>
            <a:schemeClr val="bg1">
              <a:lumMod val="95000"/>
            </a:schemeClr>
          </a:solidFill>
        </p:spPr>
        <p:txBody>
          <a:bodyPr>
            <a:normAutofit fontScale="90000"/>
          </a:bodyPr>
          <a:lstStyle/>
          <a:p>
            <a:pPr algn="l"/>
            <a:r>
              <a:rPr lang="en-US" sz="3100" dirty="0" smtClean="0">
                <a:solidFill>
                  <a:schemeClr val="tx1"/>
                </a:solidFill>
                <a:latin typeface="Gotham HTF Medium"/>
                <a:cs typeface="Gotham HTF Medium"/>
              </a:rPr>
              <a:t>   You know Thief #3 steals time when...</a:t>
            </a:r>
            <a:endParaRPr lang="en-US" sz="3100" dirty="0">
              <a:solidFill>
                <a:schemeClr val="tx1"/>
              </a:solidFill>
              <a:latin typeface="Gotham HTF Medium"/>
              <a:cs typeface="Gotham HTF Medium"/>
            </a:endParaRPr>
          </a:p>
        </p:txBody>
      </p:sp>
      <p:sp>
        <p:nvSpPr>
          <p:cNvPr id="9" name="TextBox 8"/>
          <p:cNvSpPr txBox="1"/>
          <p:nvPr/>
        </p:nvSpPr>
        <p:spPr>
          <a:xfrm>
            <a:off x="290304" y="1059885"/>
            <a:ext cx="8728363" cy="830997"/>
          </a:xfrm>
          <a:prstGeom prst="rect">
            <a:avLst/>
          </a:prstGeom>
          <a:noFill/>
        </p:spPr>
        <p:txBody>
          <a:bodyPr wrap="square" rtlCol="0">
            <a:spAutoFit/>
          </a:bodyPr>
          <a:lstStyle/>
          <a:p>
            <a:r>
              <a:rPr lang="en-US" sz="2400" dirty="0" smtClean="0">
                <a:latin typeface="Colon Mono Alt Regular"/>
                <a:cs typeface="Colon Mono Alt Regular"/>
              </a:rPr>
              <a:t>Someone joins your slack channel and within 2 min, 4 people are sucked into the vortex.</a:t>
            </a:r>
            <a:endParaRPr lang="en-US" sz="2400" dirty="0">
              <a:latin typeface="Colon Mono Alt Regular"/>
              <a:cs typeface="Colon Mono Alt Regular"/>
            </a:endParaRPr>
          </a:p>
        </p:txBody>
      </p:sp>
      <p:sp>
        <p:nvSpPr>
          <p:cNvPr id="10"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3" name="Picture 2"/>
          <p:cNvPicPr>
            <a:picLocks noChangeAspect="1"/>
          </p:cNvPicPr>
          <p:nvPr/>
        </p:nvPicPr>
        <p:blipFill>
          <a:blip r:embed="rId4"/>
          <a:stretch>
            <a:fillRect/>
          </a:stretch>
        </p:blipFill>
        <p:spPr>
          <a:xfrm>
            <a:off x="2567288" y="2264202"/>
            <a:ext cx="4033519" cy="256097"/>
          </a:xfrm>
          <a:prstGeom prst="rect">
            <a:avLst/>
          </a:prstGeom>
        </p:spPr>
      </p:pic>
      <p:sp>
        <p:nvSpPr>
          <p:cNvPr id="5" name="TextBox 4"/>
          <p:cNvSpPr txBox="1"/>
          <p:nvPr/>
        </p:nvSpPr>
        <p:spPr>
          <a:xfrm>
            <a:off x="6600807" y="2150967"/>
            <a:ext cx="3417384" cy="369332"/>
          </a:xfrm>
          <a:prstGeom prst="rect">
            <a:avLst/>
          </a:prstGeom>
          <a:solidFill>
            <a:schemeClr val="bg1"/>
          </a:solidFill>
        </p:spPr>
        <p:txBody>
          <a:bodyPr wrap="square" rtlCol="0">
            <a:spAutoFit/>
          </a:bodyPr>
          <a:lstStyle/>
          <a:p>
            <a:endParaRPr lang="en-US" dirty="0"/>
          </a:p>
        </p:txBody>
      </p:sp>
      <p:pic>
        <p:nvPicPr>
          <p:cNvPr id="11" name="Picture 10"/>
          <p:cNvPicPr>
            <a:picLocks noChangeAspect="1"/>
          </p:cNvPicPr>
          <p:nvPr/>
        </p:nvPicPr>
        <p:blipFill>
          <a:blip r:embed="rId5"/>
          <a:stretch>
            <a:fillRect/>
          </a:stretch>
        </p:blipFill>
        <p:spPr>
          <a:xfrm>
            <a:off x="375824" y="2520299"/>
            <a:ext cx="772519" cy="1902782"/>
          </a:xfrm>
          <a:prstGeom prst="rect">
            <a:avLst/>
          </a:prstGeom>
        </p:spPr>
      </p:pic>
    </p:spTree>
    <p:extLst>
      <p:ext uri="{BB962C8B-B14F-4D97-AF65-F5344CB8AC3E}">
        <p14:creationId xmlns:p14="http://schemas.microsoft.com/office/powerpoint/2010/main" val="26241102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a:lstStyle/>
          <a:p>
            <a:endParaRPr lang="en-US" sz="3200" dirty="0">
              <a:latin typeface="Gotham HTF Medium"/>
              <a:cs typeface="Gotham HTF Medium"/>
            </a:endParaRPr>
          </a:p>
        </p:txBody>
      </p:sp>
      <p:sp>
        <p:nvSpPr>
          <p:cNvPr id="3" name="Rectangle 2"/>
          <p:cNvSpPr/>
          <p:nvPr/>
        </p:nvSpPr>
        <p:spPr>
          <a:xfrm>
            <a:off x="323335" y="346378"/>
            <a:ext cx="8331202" cy="366906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upa 57"/>
          <p:cNvGrpSpPr/>
          <p:nvPr/>
        </p:nvGrpSpPr>
        <p:grpSpPr>
          <a:xfrm rot="351806">
            <a:off x="5131203" y="3224131"/>
            <a:ext cx="514605" cy="269710"/>
            <a:chOff x="5246340" y="1637308"/>
            <a:chExt cx="1384384" cy="936106"/>
          </a:xfrm>
          <a:solidFill>
            <a:srgbClr val="964305"/>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3577854" y="3368168"/>
            <a:ext cx="514604" cy="269709"/>
            <a:chOff x="5246340" y="1637308"/>
            <a:chExt cx="1384382" cy="936104"/>
          </a:xfrm>
          <a:solidFill>
            <a:schemeClr val="accent5">
              <a:lumMod val="60000"/>
              <a:lumOff val="40000"/>
            </a:schemeClr>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6816003" y="750513"/>
            <a:ext cx="923450"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one</a:t>
            </a:r>
            <a:endParaRPr lang="en-US" sz="2400" dirty="0">
              <a:solidFill>
                <a:srgbClr val="003366"/>
              </a:solidFill>
              <a:latin typeface="Courier"/>
              <a:cs typeface="Courier"/>
            </a:endParaRPr>
          </a:p>
        </p:txBody>
      </p:sp>
      <p:sp>
        <p:nvSpPr>
          <p:cNvPr id="144" name="pole tekstowe 51"/>
          <p:cNvSpPr txBox="1"/>
          <p:nvPr/>
        </p:nvSpPr>
        <p:spPr>
          <a:xfrm>
            <a:off x="3337413" y="744898"/>
            <a:ext cx="1108146"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oing</a:t>
            </a:r>
            <a:endParaRPr lang="en-US" sz="2400" dirty="0">
              <a:solidFill>
                <a:srgbClr val="003366"/>
              </a:solidFill>
              <a:latin typeface="Courier"/>
              <a:cs typeface="Courier"/>
            </a:endParaRPr>
          </a:p>
        </p:txBody>
      </p:sp>
      <p:sp>
        <p:nvSpPr>
          <p:cNvPr id="145" name="pole tekstowe 52"/>
          <p:cNvSpPr txBox="1"/>
          <p:nvPr/>
        </p:nvSpPr>
        <p:spPr>
          <a:xfrm>
            <a:off x="2010261" y="744900"/>
            <a:ext cx="1108146"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To do</a:t>
            </a:r>
            <a:endParaRPr lang="en-US" sz="2400" dirty="0">
              <a:solidFill>
                <a:srgbClr val="003366"/>
              </a:solidFill>
              <a:latin typeface="Courier"/>
              <a:cs typeface="Courier"/>
            </a:endParaRPr>
          </a:p>
        </p:txBody>
      </p:sp>
      <p:sp>
        <p:nvSpPr>
          <p:cNvPr id="146" name="pole tekstowe 87"/>
          <p:cNvSpPr txBox="1"/>
          <p:nvPr/>
        </p:nvSpPr>
        <p:spPr>
          <a:xfrm>
            <a:off x="7224818" y="981251"/>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323334" y="2531191"/>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446836" y="1352167"/>
            <a:ext cx="1453799"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Unplanned</a:t>
            </a:r>
          </a:p>
          <a:p>
            <a:pPr algn="ctr" defTabSz="457200">
              <a:defRPr/>
            </a:pPr>
            <a:r>
              <a:rPr lang="en-US" sz="2000" kern="0" dirty="0" smtClean="0">
                <a:solidFill>
                  <a:srgbClr val="003366"/>
                </a:solidFill>
                <a:latin typeface="Courier"/>
                <a:cs typeface="Courier"/>
              </a:rPr>
              <a:t>work</a:t>
            </a:r>
            <a:endParaRPr lang="en-US" sz="2000" kern="0" dirty="0">
              <a:solidFill>
                <a:srgbClr val="003366"/>
              </a:solidFill>
              <a:latin typeface="Courier"/>
              <a:cs typeface="Courier"/>
            </a:endParaRPr>
          </a:p>
        </p:txBody>
      </p:sp>
      <p:sp>
        <p:nvSpPr>
          <p:cNvPr id="150" name="Freeform 384"/>
          <p:cNvSpPr>
            <a:spLocks/>
          </p:cNvSpPr>
          <p:nvPr/>
        </p:nvSpPr>
        <p:spPr bwMode="auto">
          <a:xfrm>
            <a:off x="371843" y="2806755"/>
            <a:ext cx="1528792"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Planned</a:t>
            </a:r>
          </a:p>
          <a:p>
            <a:pPr algn="ctr" defTabSz="457200">
              <a:defRPr/>
            </a:pPr>
            <a:r>
              <a:rPr lang="en-US" sz="2000" kern="0" dirty="0">
                <a:solidFill>
                  <a:srgbClr val="003366"/>
                </a:solidFill>
                <a:latin typeface="Courier"/>
                <a:cs typeface="Courier"/>
              </a:rPr>
              <a:t>w</a:t>
            </a:r>
            <a:r>
              <a:rPr lang="en-US" sz="2000" kern="0" dirty="0" smtClean="0">
                <a:solidFill>
                  <a:srgbClr val="003366"/>
                </a:solidFill>
                <a:latin typeface="Courier"/>
                <a:cs typeface="Courier"/>
              </a:rPr>
              <a:t>ork</a:t>
            </a:r>
          </a:p>
        </p:txBody>
      </p:sp>
      <p:grpSp>
        <p:nvGrpSpPr>
          <p:cNvPr id="152" name="Grupa 57"/>
          <p:cNvGrpSpPr/>
          <p:nvPr/>
        </p:nvGrpSpPr>
        <p:grpSpPr>
          <a:xfrm>
            <a:off x="5136962" y="2790226"/>
            <a:ext cx="514604" cy="269709"/>
            <a:chOff x="5246340" y="1637308"/>
            <a:chExt cx="1384382" cy="936104"/>
          </a:xfrm>
          <a:solidFill>
            <a:schemeClr val="accent5">
              <a:lumMod val="60000"/>
              <a:lumOff val="40000"/>
            </a:schemeClr>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5" name="Grupa 57"/>
          <p:cNvGrpSpPr/>
          <p:nvPr/>
        </p:nvGrpSpPr>
        <p:grpSpPr>
          <a:xfrm>
            <a:off x="7345859" y="2806755"/>
            <a:ext cx="514604" cy="269709"/>
            <a:chOff x="5246340" y="1637308"/>
            <a:chExt cx="1384382" cy="936104"/>
          </a:xfrm>
          <a:solidFill>
            <a:schemeClr val="accent5">
              <a:lumMod val="60000"/>
              <a:lumOff val="40000"/>
            </a:schemeClr>
          </a:solidFill>
        </p:grpSpPr>
        <p:sp>
          <p:nvSpPr>
            <p:cNvPr id="1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2173896" y="3550281"/>
            <a:ext cx="514605" cy="269710"/>
            <a:chOff x="5246340" y="1637308"/>
            <a:chExt cx="1384384" cy="936106"/>
          </a:xfrm>
          <a:solidFill>
            <a:schemeClr val="accent5"/>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1" name="Grupa 57"/>
          <p:cNvGrpSpPr/>
          <p:nvPr/>
        </p:nvGrpSpPr>
        <p:grpSpPr>
          <a:xfrm rot="21233339">
            <a:off x="6971463" y="1504842"/>
            <a:ext cx="506710" cy="265572"/>
            <a:chOff x="5246340" y="1637308"/>
            <a:chExt cx="1384382" cy="936104"/>
          </a:xfrm>
          <a:solidFill>
            <a:srgbClr val="FEB80A"/>
          </a:solidFill>
        </p:grpSpPr>
        <p:sp>
          <p:nvSpPr>
            <p:cNvPr id="1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164" name="Grupa 57"/>
          <p:cNvGrpSpPr/>
          <p:nvPr/>
        </p:nvGrpSpPr>
        <p:grpSpPr>
          <a:xfrm>
            <a:off x="3548117" y="2847184"/>
            <a:ext cx="514604" cy="269709"/>
            <a:chOff x="5246340" y="1637308"/>
            <a:chExt cx="1384382" cy="936104"/>
          </a:xfrm>
          <a:solidFill>
            <a:srgbClr val="964305"/>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285751" y="2741600"/>
            <a:ext cx="514604" cy="269709"/>
            <a:chOff x="5246340" y="1637308"/>
            <a:chExt cx="1384382" cy="936104"/>
          </a:xfrm>
          <a:solidFill>
            <a:schemeClr val="accent5"/>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583292" y="3284862"/>
            <a:ext cx="514604" cy="269709"/>
            <a:chOff x="5246340" y="1637308"/>
            <a:chExt cx="1384382" cy="936104"/>
          </a:xfrm>
          <a:solidFill>
            <a:schemeClr val="accent5">
              <a:lumMod val="60000"/>
              <a:lumOff val="40000"/>
            </a:schemeClr>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3" name="Freeform 461"/>
          <p:cNvSpPr>
            <a:spLocks noEditPoints="1"/>
          </p:cNvSpPr>
          <p:nvPr/>
        </p:nvSpPr>
        <p:spPr bwMode="auto">
          <a:xfrm>
            <a:off x="446836" y="4019470"/>
            <a:ext cx="8118497"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3810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grpSp>
        <p:nvGrpSpPr>
          <p:cNvPr id="174" name="Grupa 57"/>
          <p:cNvGrpSpPr/>
          <p:nvPr/>
        </p:nvGrpSpPr>
        <p:grpSpPr>
          <a:xfrm rot="351806">
            <a:off x="2022691" y="3179074"/>
            <a:ext cx="514605" cy="269710"/>
            <a:chOff x="5246340" y="1637308"/>
            <a:chExt cx="1384384" cy="936106"/>
          </a:xfrm>
          <a:solidFill>
            <a:schemeClr val="accent5"/>
          </a:solidFill>
        </p:grpSpPr>
        <p:sp>
          <p:nvSpPr>
            <p:cNvPr id="17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7" name="Freeform 6"/>
          <p:cNvSpPr>
            <a:spLocks/>
          </p:cNvSpPr>
          <p:nvPr/>
        </p:nvSpPr>
        <p:spPr bwMode="auto">
          <a:xfrm rot="351806">
            <a:off x="7879828" y="3234307"/>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178" name="Grupa 57"/>
          <p:cNvGrpSpPr/>
          <p:nvPr/>
        </p:nvGrpSpPr>
        <p:grpSpPr>
          <a:xfrm rot="351806">
            <a:off x="7426252" y="3480268"/>
            <a:ext cx="514605" cy="269710"/>
            <a:chOff x="5246340" y="1637308"/>
            <a:chExt cx="1384384" cy="936106"/>
          </a:xfrm>
          <a:solidFill>
            <a:schemeClr val="accent5">
              <a:lumMod val="60000"/>
              <a:lumOff val="40000"/>
            </a:schemeClr>
          </a:solidFill>
        </p:grpSpPr>
        <p:sp>
          <p:nvSpPr>
            <p:cNvPr id="17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81" name="Freeform 6"/>
          <p:cNvSpPr>
            <a:spLocks/>
          </p:cNvSpPr>
          <p:nvPr/>
        </p:nvSpPr>
        <p:spPr bwMode="auto">
          <a:xfrm rot="351806">
            <a:off x="6905486" y="3194220"/>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182" name="Grupa 124"/>
          <p:cNvGrpSpPr/>
          <p:nvPr/>
        </p:nvGrpSpPr>
        <p:grpSpPr>
          <a:xfrm>
            <a:off x="3186715" y="1474398"/>
            <a:ext cx="882610" cy="351483"/>
            <a:chOff x="1907704" y="3645020"/>
            <a:chExt cx="1731642" cy="919456"/>
          </a:xfrm>
          <a:solidFill>
            <a:schemeClr val="accent2"/>
          </a:solidFill>
        </p:grpSpPr>
        <p:grpSp>
          <p:nvGrpSpPr>
            <p:cNvPr id="183" name="Grupa 119"/>
            <p:cNvGrpSpPr/>
            <p:nvPr/>
          </p:nvGrpSpPr>
          <p:grpSpPr>
            <a:xfrm rot="2352781">
              <a:off x="1907704" y="3645018"/>
              <a:ext cx="1504650" cy="471864"/>
              <a:chOff x="4860040" y="5233988"/>
              <a:chExt cx="2278063" cy="1624012"/>
            </a:xfrm>
            <a:grpFill/>
          </p:grpSpPr>
          <p:sp>
            <p:nvSpPr>
              <p:cNvPr id="187" name="Freeform 193"/>
              <p:cNvSpPr>
                <a:spLocks noEditPoints="1"/>
              </p:cNvSpPr>
              <p:nvPr/>
            </p:nvSpPr>
            <p:spPr bwMode="auto">
              <a:xfrm>
                <a:off x="4860040" y="5233988"/>
                <a:ext cx="2278063" cy="155575"/>
              </a:xfrm>
              <a:custGeom>
                <a:avLst/>
                <a:gdLst/>
                <a:ahLst/>
                <a:cxnLst>
                  <a:cxn ang="0">
                    <a:pos x="119" y="2"/>
                  </a:cxn>
                  <a:cxn ang="0">
                    <a:pos x="98" y="2"/>
                  </a:cxn>
                  <a:cxn ang="0">
                    <a:pos x="79" y="4"/>
                  </a:cxn>
                  <a:cxn ang="0">
                    <a:pos x="70" y="4"/>
                  </a:cxn>
                  <a:cxn ang="0">
                    <a:pos x="63" y="5"/>
                  </a:cxn>
                  <a:cxn ang="0">
                    <a:pos x="48" y="6"/>
                  </a:cxn>
                  <a:cxn ang="0">
                    <a:pos x="39" y="6"/>
                  </a:cxn>
                  <a:cxn ang="0">
                    <a:pos x="25" y="7"/>
                  </a:cxn>
                  <a:cxn ang="0">
                    <a:pos x="18" y="7"/>
                  </a:cxn>
                  <a:cxn ang="0">
                    <a:pos x="9" y="7"/>
                  </a:cxn>
                  <a:cxn ang="0">
                    <a:pos x="4" y="7"/>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10"/>
                  </a:cxn>
                  <a:cxn ang="0">
                    <a:pos x="29" y="10"/>
                  </a:cxn>
                  <a:cxn ang="0">
                    <a:pos x="31" y="9"/>
                  </a:cxn>
                  <a:cxn ang="0">
                    <a:pos x="32" y="10"/>
                  </a:cxn>
                  <a:cxn ang="0">
                    <a:pos x="39" y="10"/>
                  </a:cxn>
                  <a:cxn ang="0">
                    <a:pos x="42" y="10"/>
                  </a:cxn>
                  <a:cxn ang="0">
                    <a:pos x="45" y="9"/>
                  </a:cxn>
                  <a:cxn ang="0">
                    <a:pos x="51" y="9"/>
                  </a:cxn>
                  <a:cxn ang="0">
                    <a:pos x="54" y="9"/>
                  </a:cxn>
                  <a:cxn ang="0">
                    <a:pos x="56" y="9"/>
                  </a:cxn>
                  <a:cxn ang="0">
                    <a:pos x="57" y="9"/>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6"/>
                  </a:cxn>
                  <a:cxn ang="0">
                    <a:pos x="105" y="6"/>
                  </a:cxn>
                  <a:cxn ang="0">
                    <a:pos x="114" y="6"/>
                  </a:cxn>
                  <a:cxn ang="0">
                    <a:pos x="117" y="6"/>
                  </a:cxn>
                  <a:cxn ang="0">
                    <a:pos x="125" y="6"/>
                  </a:cxn>
                  <a:cxn ang="0">
                    <a:pos x="131" y="5"/>
                  </a:cxn>
                  <a:cxn ang="0">
                    <a:pos x="136" y="2"/>
                  </a:cxn>
                </a:cxnLst>
                <a:rect l="0" t="0" r="r" b="b"/>
                <a:pathLst>
                  <a:path w="146" h="10">
                    <a:moveTo>
                      <a:pt x="136" y="2"/>
                    </a:moveTo>
                    <a:cubicBezTo>
                      <a:pt x="135" y="2"/>
                      <a:pt x="134" y="2"/>
                      <a:pt x="133" y="2"/>
                    </a:cubicBezTo>
                    <a:cubicBezTo>
                      <a:pt x="129" y="2"/>
                      <a:pt x="124" y="0"/>
                      <a:pt x="120" y="1"/>
                    </a:cubicBezTo>
                    <a:cubicBezTo>
                      <a:pt x="120" y="1"/>
                      <a:pt x="120" y="1"/>
                      <a:pt x="120" y="2"/>
                    </a:cubicBezTo>
                    <a:cubicBezTo>
                      <a:pt x="120" y="2"/>
                      <a:pt x="120" y="1"/>
                      <a:pt x="120" y="1"/>
                    </a:cubicBezTo>
                    <a:cubicBezTo>
                      <a:pt x="120" y="2"/>
                      <a:pt x="119" y="2"/>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2"/>
                      <a:pt x="98" y="2"/>
                    </a:cubicBezTo>
                    <a:cubicBezTo>
                      <a:pt x="93" y="2"/>
                      <a:pt x="89" y="3"/>
                      <a:pt x="84" y="3"/>
                    </a:cubicBezTo>
                    <a:cubicBezTo>
                      <a:pt x="83" y="4"/>
                      <a:pt x="82" y="4"/>
                      <a:pt x="82" y="5"/>
                    </a:cubicBezTo>
                    <a:cubicBezTo>
                      <a:pt x="82" y="5"/>
                      <a:pt x="82" y="4"/>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4"/>
                    </a:cubicBezTo>
                    <a:cubicBezTo>
                      <a:pt x="71" y="4"/>
                      <a:pt x="71" y="5"/>
                      <a:pt x="71" y="5"/>
                    </a:cubicBezTo>
                    <a:cubicBezTo>
                      <a:pt x="71" y="4"/>
                      <a:pt x="70" y="5"/>
                      <a:pt x="70" y="5"/>
                    </a:cubicBezTo>
                    <a:cubicBezTo>
                      <a:pt x="70" y="5"/>
                      <a:pt x="70" y="5"/>
                      <a:pt x="70" y="4"/>
                    </a:cubicBezTo>
                    <a:cubicBezTo>
                      <a:pt x="69" y="4"/>
                      <a:pt x="69" y="5"/>
                      <a:pt x="68" y="4"/>
                    </a:cubicBezTo>
                    <a:cubicBezTo>
                      <a:pt x="68" y="4"/>
                      <a:pt x="68" y="4"/>
                      <a:pt x="68" y="4"/>
                    </a:cubicBezTo>
                    <a:cubicBezTo>
                      <a:pt x="67" y="5"/>
                      <a:pt x="66" y="4"/>
                      <a:pt x="65" y="5"/>
                    </a:cubicBezTo>
                    <a:cubicBezTo>
                      <a:pt x="66" y="4"/>
                      <a:pt x="65" y="4"/>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5"/>
                      <a:pt x="51" y="5"/>
                    </a:cubicBezTo>
                    <a:cubicBezTo>
                      <a:pt x="51" y="5"/>
                      <a:pt x="51" y="5"/>
                      <a:pt x="51" y="5"/>
                    </a:cubicBezTo>
                    <a:cubicBezTo>
                      <a:pt x="50" y="5"/>
                      <a:pt x="49" y="5"/>
                      <a:pt x="48" y="5"/>
                    </a:cubicBezTo>
                    <a:cubicBezTo>
                      <a:pt x="48" y="5"/>
                      <a:pt x="48" y="5"/>
                      <a:pt x="48" y="6"/>
                    </a:cubicBezTo>
                    <a:cubicBezTo>
                      <a:pt x="47" y="5"/>
                      <a:pt x="46" y="6"/>
                      <a:pt x="45" y="5"/>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6"/>
                    </a:cubicBezTo>
                    <a:cubicBezTo>
                      <a:pt x="38" y="6"/>
                      <a:pt x="38" y="6"/>
                      <a:pt x="38" y="6"/>
                    </a:cubicBezTo>
                    <a:cubicBezTo>
                      <a:pt x="37" y="6"/>
                      <a:pt x="34" y="6"/>
                      <a:pt x="33" y="6"/>
                    </a:cubicBezTo>
                    <a:cubicBezTo>
                      <a:pt x="33" y="6"/>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6"/>
                      <a:pt x="21" y="7"/>
                    </a:cubicBezTo>
                    <a:cubicBezTo>
                      <a:pt x="21" y="7"/>
                      <a:pt x="21" y="7"/>
                      <a:pt x="21" y="7"/>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6"/>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7"/>
                    </a:cubicBezTo>
                    <a:cubicBezTo>
                      <a:pt x="2" y="7"/>
                      <a:pt x="2" y="7"/>
                      <a:pt x="2" y="7"/>
                    </a:cubicBezTo>
                    <a:cubicBezTo>
                      <a:pt x="2" y="7"/>
                      <a:pt x="3" y="7"/>
                      <a:pt x="3" y="7"/>
                    </a:cubicBezTo>
                    <a:cubicBezTo>
                      <a:pt x="3" y="7"/>
                      <a:pt x="3" y="7"/>
                      <a:pt x="3" y="8"/>
                    </a:cubicBezTo>
                    <a:cubicBezTo>
                      <a:pt x="3" y="7"/>
                      <a:pt x="3" y="7"/>
                      <a:pt x="3" y="7"/>
                    </a:cubicBezTo>
                    <a:cubicBezTo>
                      <a:pt x="3" y="8"/>
                      <a:pt x="3" y="8"/>
                      <a:pt x="3" y="8"/>
                    </a:cubicBezTo>
                    <a:cubicBezTo>
                      <a:pt x="3" y="7"/>
                      <a:pt x="4" y="8"/>
                      <a:pt x="5" y="8"/>
                    </a:cubicBezTo>
                    <a:cubicBezTo>
                      <a:pt x="5" y="8"/>
                      <a:pt x="5" y="8"/>
                      <a:pt x="4" y="8"/>
                    </a:cubicBezTo>
                    <a:cubicBezTo>
                      <a:pt x="5" y="8"/>
                      <a:pt x="4" y="7"/>
                      <a:pt x="5" y="7"/>
                    </a:cubicBezTo>
                    <a:cubicBezTo>
                      <a:pt x="5" y="8"/>
                      <a:pt x="5" y="8"/>
                      <a:pt x="5" y="8"/>
                    </a:cubicBezTo>
                    <a:cubicBezTo>
                      <a:pt x="6" y="8"/>
                      <a:pt x="7" y="8"/>
                      <a:pt x="8" y="8"/>
                    </a:cubicBezTo>
                    <a:cubicBezTo>
                      <a:pt x="8" y="8"/>
                      <a:pt x="9" y="8"/>
                      <a:pt x="9" y="8"/>
                    </a:cubicBezTo>
                    <a:cubicBezTo>
                      <a:pt x="10" y="8"/>
                      <a:pt x="9" y="8"/>
                      <a:pt x="10" y="8"/>
                    </a:cubicBezTo>
                    <a:cubicBezTo>
                      <a:pt x="10" y="8"/>
                      <a:pt x="10" y="8"/>
                      <a:pt x="10" y="9"/>
                    </a:cubicBezTo>
                    <a:cubicBezTo>
                      <a:pt x="10" y="8"/>
                      <a:pt x="11" y="9"/>
                      <a:pt x="10" y="8"/>
                    </a:cubicBezTo>
                    <a:cubicBezTo>
                      <a:pt x="11" y="8"/>
                      <a:pt x="12" y="8"/>
                      <a:pt x="13" y="8"/>
                    </a:cubicBezTo>
                    <a:cubicBezTo>
                      <a:pt x="12" y="8"/>
                      <a:pt x="12" y="9"/>
                      <a:pt x="12" y="9"/>
                    </a:cubicBezTo>
                    <a:cubicBezTo>
                      <a:pt x="13" y="9"/>
                      <a:pt x="13" y="8"/>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9"/>
                      <a:pt x="13" y="9"/>
                      <a:pt x="13" y="9"/>
                    </a:cubicBezTo>
                    <a:cubicBezTo>
                      <a:pt x="13" y="9"/>
                      <a:pt x="14" y="9"/>
                      <a:pt x="14" y="9"/>
                    </a:cubicBezTo>
                    <a:cubicBezTo>
                      <a:pt x="14" y="9"/>
                      <a:pt x="14" y="9"/>
                      <a:pt x="14" y="9"/>
                    </a:cubicBezTo>
                    <a:cubicBezTo>
                      <a:pt x="15" y="9"/>
                      <a:pt x="15" y="9"/>
                      <a:pt x="15" y="9"/>
                    </a:cubicBezTo>
                    <a:cubicBezTo>
                      <a:pt x="15" y="9"/>
                      <a:pt x="15" y="9"/>
                      <a:pt x="15" y="9"/>
                    </a:cubicBezTo>
                    <a:cubicBezTo>
                      <a:pt x="15" y="9"/>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9"/>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9"/>
                      <a:pt x="18" y="10"/>
                      <a:pt x="17" y="10"/>
                    </a:cubicBezTo>
                    <a:cubicBezTo>
                      <a:pt x="18" y="10"/>
                      <a:pt x="18" y="10"/>
                      <a:pt x="18" y="10"/>
                    </a:cubicBezTo>
                    <a:cubicBezTo>
                      <a:pt x="18" y="10"/>
                      <a:pt x="18" y="9"/>
                      <a:pt x="18" y="9"/>
                    </a:cubicBezTo>
                    <a:cubicBezTo>
                      <a:pt x="19" y="9"/>
                      <a:pt x="19" y="10"/>
                      <a:pt x="19" y="10"/>
                    </a:cubicBezTo>
                    <a:cubicBezTo>
                      <a:pt x="19" y="9"/>
                      <a:pt x="20" y="9"/>
                      <a:pt x="20" y="9"/>
                    </a:cubicBezTo>
                    <a:cubicBezTo>
                      <a:pt x="20" y="8"/>
                      <a:pt x="20" y="8"/>
                      <a:pt x="20" y="8"/>
                    </a:cubicBezTo>
                    <a:cubicBezTo>
                      <a:pt x="20" y="9"/>
                      <a:pt x="21" y="9"/>
                      <a:pt x="20" y="9"/>
                    </a:cubicBezTo>
                    <a:cubicBezTo>
                      <a:pt x="20" y="9"/>
                      <a:pt x="21" y="9"/>
                      <a:pt x="21" y="9"/>
                    </a:cubicBezTo>
                    <a:cubicBezTo>
                      <a:pt x="21" y="9"/>
                      <a:pt x="20" y="9"/>
                      <a:pt x="20" y="9"/>
                    </a:cubicBezTo>
                    <a:cubicBezTo>
                      <a:pt x="21" y="10"/>
                      <a:pt x="21" y="10"/>
                      <a:pt x="21" y="10"/>
                    </a:cubicBezTo>
                    <a:cubicBezTo>
                      <a:pt x="22" y="10"/>
                      <a:pt x="21" y="10"/>
                      <a:pt x="22" y="10"/>
                    </a:cubicBezTo>
                    <a:cubicBezTo>
                      <a:pt x="21" y="10"/>
                      <a:pt x="22" y="10"/>
                      <a:pt x="22" y="10"/>
                    </a:cubicBezTo>
                    <a:cubicBezTo>
                      <a:pt x="21" y="10"/>
                      <a:pt x="22" y="10"/>
                      <a:pt x="22" y="9"/>
                    </a:cubicBezTo>
                    <a:cubicBezTo>
                      <a:pt x="23" y="9"/>
                      <a:pt x="23" y="10"/>
                      <a:pt x="23" y="10"/>
                    </a:cubicBezTo>
                    <a:cubicBezTo>
                      <a:pt x="23" y="10"/>
                      <a:pt x="23" y="10"/>
                      <a:pt x="22" y="10"/>
                    </a:cubicBezTo>
                    <a:cubicBezTo>
                      <a:pt x="23" y="10"/>
                      <a:pt x="23" y="10"/>
                      <a:pt x="23" y="10"/>
                    </a:cubicBezTo>
                    <a:cubicBezTo>
                      <a:pt x="23" y="10"/>
                      <a:pt x="23" y="10"/>
                      <a:pt x="23" y="9"/>
                    </a:cubicBezTo>
                    <a:cubicBezTo>
                      <a:pt x="23" y="9"/>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9"/>
                      <a:pt x="25" y="10"/>
                      <a:pt x="25" y="9"/>
                    </a:cubicBezTo>
                    <a:cubicBezTo>
                      <a:pt x="25" y="10"/>
                      <a:pt x="26" y="10"/>
                      <a:pt x="26" y="10"/>
                    </a:cubicBezTo>
                    <a:cubicBezTo>
                      <a:pt x="26" y="10"/>
                      <a:pt x="27" y="10"/>
                      <a:pt x="27" y="10"/>
                    </a:cubicBezTo>
                    <a:cubicBezTo>
                      <a:pt x="27" y="10"/>
                      <a:pt x="27" y="10"/>
                      <a:pt x="27" y="10"/>
                    </a:cubicBezTo>
                    <a:cubicBezTo>
                      <a:pt x="27" y="10"/>
                      <a:pt x="27" y="9"/>
                      <a:pt x="28" y="10"/>
                    </a:cubicBezTo>
                    <a:cubicBezTo>
                      <a:pt x="28" y="10"/>
                      <a:pt x="28" y="10"/>
                      <a:pt x="28" y="10"/>
                    </a:cubicBezTo>
                    <a:cubicBezTo>
                      <a:pt x="27" y="10"/>
                      <a:pt x="28" y="10"/>
                      <a:pt x="28" y="9"/>
                    </a:cubicBezTo>
                    <a:cubicBezTo>
                      <a:pt x="29" y="9"/>
                      <a:pt x="28" y="10"/>
                      <a:pt x="28" y="10"/>
                    </a:cubicBezTo>
                    <a:cubicBezTo>
                      <a:pt x="28" y="10"/>
                      <a:pt x="29" y="10"/>
                      <a:pt x="29" y="10"/>
                    </a:cubicBezTo>
                    <a:cubicBezTo>
                      <a:pt x="29" y="10"/>
                      <a:pt x="29" y="10"/>
                      <a:pt x="29" y="10"/>
                    </a:cubicBezTo>
                    <a:cubicBezTo>
                      <a:pt x="30" y="10"/>
                      <a:pt x="29" y="10"/>
                      <a:pt x="29" y="10"/>
                    </a:cubicBezTo>
                    <a:cubicBezTo>
                      <a:pt x="30" y="10"/>
                      <a:pt x="30" y="9"/>
                      <a:pt x="30" y="9"/>
                    </a:cubicBezTo>
                    <a:cubicBezTo>
                      <a:pt x="30" y="9"/>
                      <a:pt x="30" y="9"/>
                      <a:pt x="31" y="9"/>
                    </a:cubicBezTo>
                    <a:cubicBezTo>
                      <a:pt x="31" y="10"/>
                      <a:pt x="30" y="9"/>
                      <a:pt x="30" y="10"/>
                    </a:cubicBezTo>
                    <a:cubicBezTo>
                      <a:pt x="31" y="10"/>
                      <a:pt x="31" y="9"/>
                      <a:pt x="31" y="9"/>
                    </a:cubicBezTo>
                    <a:cubicBezTo>
                      <a:pt x="31" y="9"/>
                      <a:pt x="31" y="8"/>
                      <a:pt x="31" y="8"/>
                    </a:cubicBezTo>
                    <a:cubicBezTo>
                      <a:pt x="32" y="8"/>
                      <a:pt x="31" y="8"/>
                      <a:pt x="31" y="9"/>
                    </a:cubicBezTo>
                    <a:cubicBezTo>
                      <a:pt x="32" y="9"/>
                      <a:pt x="32" y="9"/>
                      <a:pt x="32" y="8"/>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9"/>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9"/>
                    </a:cubicBezTo>
                    <a:cubicBezTo>
                      <a:pt x="39" y="10"/>
                      <a:pt x="39" y="10"/>
                      <a:pt x="40" y="10"/>
                    </a:cubicBezTo>
                    <a:cubicBezTo>
                      <a:pt x="40" y="10"/>
                      <a:pt x="41" y="10"/>
                      <a:pt x="41" y="9"/>
                    </a:cubicBezTo>
                    <a:cubicBezTo>
                      <a:pt x="41" y="10"/>
                      <a:pt x="41" y="10"/>
                      <a:pt x="41" y="10"/>
                    </a:cubicBezTo>
                    <a:cubicBezTo>
                      <a:pt x="41" y="10"/>
                      <a:pt x="41" y="10"/>
                      <a:pt x="41" y="9"/>
                    </a:cubicBezTo>
                    <a:cubicBezTo>
                      <a:pt x="42" y="10"/>
                      <a:pt x="42" y="10"/>
                      <a:pt x="42" y="10"/>
                    </a:cubicBezTo>
                    <a:cubicBezTo>
                      <a:pt x="42" y="10"/>
                      <a:pt x="42" y="10"/>
                      <a:pt x="42" y="9"/>
                    </a:cubicBezTo>
                    <a:cubicBezTo>
                      <a:pt x="42" y="9"/>
                      <a:pt x="43" y="9"/>
                      <a:pt x="43" y="10"/>
                    </a:cubicBezTo>
                    <a:cubicBezTo>
                      <a:pt x="43" y="10"/>
                      <a:pt x="43" y="10"/>
                      <a:pt x="43" y="10"/>
                    </a:cubicBezTo>
                    <a:cubicBezTo>
                      <a:pt x="43" y="10"/>
                      <a:pt x="44" y="10"/>
                      <a:pt x="45" y="10"/>
                    </a:cubicBezTo>
                    <a:cubicBezTo>
                      <a:pt x="44" y="10"/>
                      <a:pt x="44" y="9"/>
                      <a:pt x="44" y="9"/>
                    </a:cubicBezTo>
                    <a:cubicBezTo>
                      <a:pt x="44" y="9"/>
                      <a:pt x="44" y="9"/>
                      <a:pt x="45" y="9"/>
                    </a:cubicBezTo>
                    <a:cubicBezTo>
                      <a:pt x="45" y="9"/>
                      <a:pt x="45" y="9"/>
                      <a:pt x="45" y="9"/>
                    </a:cubicBezTo>
                    <a:cubicBezTo>
                      <a:pt x="46" y="10"/>
                      <a:pt x="47" y="9"/>
                      <a:pt x="48" y="10"/>
                    </a:cubicBezTo>
                    <a:cubicBezTo>
                      <a:pt x="48" y="10"/>
                      <a:pt x="48" y="9"/>
                      <a:pt x="48" y="9"/>
                    </a:cubicBezTo>
                    <a:cubicBezTo>
                      <a:pt x="49" y="10"/>
                      <a:pt x="50" y="9"/>
                      <a:pt x="50" y="9"/>
                    </a:cubicBezTo>
                    <a:cubicBezTo>
                      <a:pt x="50" y="9"/>
                      <a:pt x="50" y="9"/>
                      <a:pt x="51" y="9"/>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8"/>
                      <a:pt x="57" y="8"/>
                      <a:pt x="57" y="9"/>
                    </a:cubicBezTo>
                    <a:cubicBezTo>
                      <a:pt x="57" y="9"/>
                      <a:pt x="57" y="9"/>
                      <a:pt x="57" y="9"/>
                    </a:cubicBezTo>
                    <a:cubicBezTo>
                      <a:pt x="57" y="9"/>
                      <a:pt x="58" y="9"/>
                      <a:pt x="58" y="8"/>
                    </a:cubicBezTo>
                    <a:cubicBezTo>
                      <a:pt x="58" y="8"/>
                      <a:pt x="58" y="9"/>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8"/>
                    </a:cubicBezTo>
                    <a:cubicBezTo>
                      <a:pt x="67" y="9"/>
                      <a:pt x="67" y="7"/>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8"/>
                    </a:cubicBezTo>
                    <a:cubicBezTo>
                      <a:pt x="72" y="9"/>
                      <a:pt x="72" y="9"/>
                      <a:pt x="73" y="9"/>
                    </a:cubicBezTo>
                    <a:cubicBezTo>
                      <a:pt x="73" y="8"/>
                      <a:pt x="74" y="9"/>
                      <a:pt x="74" y="8"/>
                    </a:cubicBezTo>
                    <a:cubicBezTo>
                      <a:pt x="74" y="8"/>
                      <a:pt x="74" y="8"/>
                      <a:pt x="74" y="9"/>
                    </a:cubicBezTo>
                    <a:cubicBezTo>
                      <a:pt x="74" y="8"/>
                      <a:pt x="74" y="8"/>
                      <a:pt x="75" y="8"/>
                    </a:cubicBezTo>
                    <a:cubicBezTo>
                      <a:pt x="74" y="8"/>
                      <a:pt x="74" y="8"/>
                      <a:pt x="74" y="8"/>
                    </a:cubicBezTo>
                    <a:cubicBezTo>
                      <a:pt x="74" y="9"/>
                      <a:pt x="75" y="8"/>
                      <a:pt x="75" y="9"/>
                    </a:cubicBezTo>
                    <a:cubicBezTo>
                      <a:pt x="75" y="8"/>
                      <a:pt x="75" y="9"/>
                      <a:pt x="76" y="8"/>
                    </a:cubicBezTo>
                    <a:cubicBezTo>
                      <a:pt x="76" y="8"/>
                      <a:pt x="76" y="8"/>
                      <a:pt x="76" y="8"/>
                    </a:cubicBezTo>
                    <a:cubicBezTo>
                      <a:pt x="76" y="8"/>
                      <a:pt x="76" y="8"/>
                      <a:pt x="76" y="8"/>
                    </a:cubicBezTo>
                    <a:cubicBezTo>
                      <a:pt x="77" y="8"/>
                      <a:pt x="77" y="8"/>
                      <a:pt x="76" y="8"/>
                    </a:cubicBezTo>
                    <a:cubicBezTo>
                      <a:pt x="77" y="9"/>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9"/>
                      <a:pt x="78" y="9"/>
                      <a:pt x="78" y="9"/>
                    </a:cubicBezTo>
                    <a:cubicBezTo>
                      <a:pt x="78" y="9"/>
                      <a:pt x="79" y="8"/>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8"/>
                      <a:pt x="84" y="7"/>
                      <a:pt x="85" y="8"/>
                    </a:cubicBezTo>
                    <a:cubicBezTo>
                      <a:pt x="85" y="8"/>
                      <a:pt x="85" y="8"/>
                      <a:pt x="85" y="8"/>
                    </a:cubicBezTo>
                    <a:cubicBezTo>
                      <a:pt x="85" y="8"/>
                      <a:pt x="86" y="8"/>
                      <a:pt x="86" y="7"/>
                    </a:cubicBezTo>
                    <a:cubicBezTo>
                      <a:pt x="86" y="7"/>
                      <a:pt x="86" y="8"/>
                      <a:pt x="86" y="8"/>
                    </a:cubicBezTo>
                    <a:cubicBezTo>
                      <a:pt x="87" y="8"/>
                      <a:pt x="87" y="8"/>
                      <a:pt x="87" y="7"/>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7"/>
                    </a:cubicBezTo>
                    <a:cubicBezTo>
                      <a:pt x="90" y="7"/>
                      <a:pt x="90" y="7"/>
                      <a:pt x="90" y="7"/>
                    </a:cubicBezTo>
                    <a:cubicBezTo>
                      <a:pt x="90" y="7"/>
                      <a:pt x="90" y="7"/>
                      <a:pt x="90" y="7"/>
                    </a:cubicBezTo>
                    <a:cubicBezTo>
                      <a:pt x="90" y="7"/>
                      <a:pt x="91" y="6"/>
                      <a:pt x="91" y="6"/>
                    </a:cubicBezTo>
                    <a:cubicBezTo>
                      <a:pt x="91" y="6"/>
                      <a:pt x="91" y="7"/>
                      <a:pt x="91" y="7"/>
                    </a:cubicBezTo>
                    <a:cubicBezTo>
                      <a:pt x="92" y="7"/>
                      <a:pt x="92" y="6"/>
                      <a:pt x="93" y="5"/>
                    </a:cubicBezTo>
                    <a:cubicBezTo>
                      <a:pt x="93" y="6"/>
                      <a:pt x="94" y="5"/>
                      <a:pt x="94" y="5"/>
                    </a:cubicBezTo>
                    <a:cubicBezTo>
                      <a:pt x="94" y="6"/>
                      <a:pt x="94" y="5"/>
                      <a:pt x="94" y="5"/>
                    </a:cubicBezTo>
                    <a:cubicBezTo>
                      <a:pt x="94" y="6"/>
                      <a:pt x="94" y="6"/>
                      <a:pt x="94" y="6"/>
                    </a:cubicBezTo>
                    <a:cubicBezTo>
                      <a:pt x="93" y="6"/>
                      <a:pt x="94" y="7"/>
                      <a:pt x="94" y="7"/>
                    </a:cubicBezTo>
                    <a:cubicBezTo>
                      <a:pt x="94" y="7"/>
                      <a:pt x="95" y="7"/>
                      <a:pt x="96" y="7"/>
                    </a:cubicBezTo>
                    <a:cubicBezTo>
                      <a:pt x="95" y="6"/>
                      <a:pt x="96" y="7"/>
                      <a:pt x="96" y="6"/>
                    </a:cubicBezTo>
                    <a:cubicBezTo>
                      <a:pt x="97" y="6"/>
                      <a:pt x="97" y="6"/>
                      <a:pt x="97" y="7"/>
                    </a:cubicBezTo>
                    <a:cubicBezTo>
                      <a:pt x="98" y="6"/>
                      <a:pt x="98" y="6"/>
                      <a:pt x="99" y="6"/>
                    </a:cubicBezTo>
                    <a:cubicBezTo>
                      <a:pt x="99" y="6"/>
                      <a:pt x="99" y="6"/>
                      <a:pt x="99" y="7"/>
                    </a:cubicBezTo>
                    <a:cubicBezTo>
                      <a:pt x="99" y="6"/>
                      <a:pt x="100" y="6"/>
                      <a:pt x="101" y="6"/>
                    </a:cubicBezTo>
                    <a:cubicBezTo>
                      <a:pt x="101" y="6"/>
                      <a:pt x="101" y="6"/>
                      <a:pt x="101" y="6"/>
                    </a:cubicBezTo>
                    <a:cubicBezTo>
                      <a:pt x="101" y="6"/>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6"/>
                      <a:pt x="104" y="5"/>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6"/>
                      <a:pt x="113" y="6"/>
                      <a:pt x="113" y="7"/>
                    </a:cubicBezTo>
                    <a:cubicBezTo>
                      <a:pt x="113" y="6"/>
                      <a:pt x="114" y="6"/>
                      <a:pt x="114" y="6"/>
                    </a:cubicBezTo>
                    <a:cubicBezTo>
                      <a:pt x="114" y="6"/>
                      <a:pt x="114" y="6"/>
                      <a:pt x="114" y="6"/>
                    </a:cubicBezTo>
                    <a:cubicBezTo>
                      <a:pt x="115" y="6"/>
                      <a:pt x="115" y="7"/>
                      <a:pt x="115" y="6"/>
                    </a:cubicBezTo>
                    <a:cubicBezTo>
                      <a:pt x="115" y="6"/>
                      <a:pt x="115" y="6"/>
                      <a:pt x="115" y="6"/>
                    </a:cubicBezTo>
                    <a:cubicBezTo>
                      <a:pt x="116" y="6"/>
                      <a:pt x="116" y="7"/>
                      <a:pt x="116" y="6"/>
                    </a:cubicBezTo>
                    <a:cubicBezTo>
                      <a:pt x="116" y="6"/>
                      <a:pt x="116" y="7"/>
                      <a:pt x="116" y="7"/>
                    </a:cubicBezTo>
                    <a:cubicBezTo>
                      <a:pt x="117" y="6"/>
                      <a:pt x="117" y="7"/>
                      <a:pt x="117" y="6"/>
                    </a:cubicBezTo>
                    <a:cubicBezTo>
                      <a:pt x="117" y="6"/>
                      <a:pt x="117" y="6"/>
                      <a:pt x="117" y="6"/>
                    </a:cubicBezTo>
                    <a:cubicBezTo>
                      <a:pt x="118" y="7"/>
                      <a:pt x="119" y="6"/>
                      <a:pt x="119" y="6"/>
                    </a:cubicBezTo>
                    <a:cubicBezTo>
                      <a:pt x="119" y="6"/>
                      <a:pt x="120" y="6"/>
                      <a:pt x="120" y="5"/>
                    </a:cubicBezTo>
                    <a:cubicBezTo>
                      <a:pt x="120" y="6"/>
                      <a:pt x="120" y="6"/>
                      <a:pt x="120" y="6"/>
                    </a:cubicBezTo>
                    <a:cubicBezTo>
                      <a:pt x="122" y="6"/>
                      <a:pt x="124" y="6"/>
                      <a:pt x="125" y="5"/>
                    </a:cubicBezTo>
                    <a:cubicBezTo>
                      <a:pt x="125" y="5"/>
                      <a:pt x="125" y="5"/>
                      <a:pt x="125" y="6"/>
                    </a:cubicBezTo>
                    <a:cubicBezTo>
                      <a:pt x="126" y="5"/>
                      <a:pt x="127" y="7"/>
                      <a:pt x="128" y="5"/>
                    </a:cubicBezTo>
                    <a:cubicBezTo>
                      <a:pt x="128" y="5"/>
                      <a:pt x="128" y="5"/>
                      <a:pt x="128" y="4"/>
                    </a:cubicBezTo>
                    <a:cubicBezTo>
                      <a:pt x="128" y="5"/>
                      <a:pt x="128" y="5"/>
                      <a:pt x="128" y="5"/>
                    </a:cubicBezTo>
                    <a:cubicBezTo>
                      <a:pt x="129" y="5"/>
                      <a:pt x="129" y="5"/>
                      <a:pt x="130" y="5"/>
                    </a:cubicBezTo>
                    <a:cubicBezTo>
                      <a:pt x="130" y="5"/>
                      <a:pt x="129" y="5"/>
                      <a:pt x="129" y="5"/>
                    </a:cubicBezTo>
                    <a:cubicBezTo>
                      <a:pt x="130" y="5"/>
                      <a:pt x="130" y="4"/>
                      <a:pt x="131" y="5"/>
                    </a:cubicBezTo>
                    <a:cubicBezTo>
                      <a:pt x="131" y="5"/>
                      <a:pt x="131" y="5"/>
                      <a:pt x="131" y="5"/>
                    </a:cubicBezTo>
                    <a:cubicBezTo>
                      <a:pt x="133" y="6"/>
                      <a:pt x="136" y="7"/>
                      <a:pt x="138" y="6"/>
                    </a:cubicBezTo>
                    <a:cubicBezTo>
                      <a:pt x="138" y="6"/>
                      <a:pt x="138" y="7"/>
                      <a:pt x="138" y="7"/>
                    </a:cubicBezTo>
                    <a:cubicBezTo>
                      <a:pt x="140" y="5"/>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8" name="Freeform 214"/>
              <p:cNvSpPr>
                <a:spLocks noEditPoints="1"/>
              </p:cNvSpPr>
              <p:nvPr/>
            </p:nvSpPr>
            <p:spPr bwMode="auto">
              <a:xfrm>
                <a:off x="4860040" y="5608638"/>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6"/>
                  </a:cxn>
                  <a:cxn ang="0">
                    <a:pos x="0" y="6"/>
                  </a:cxn>
                  <a:cxn ang="0">
                    <a:pos x="3" y="7"/>
                  </a:cxn>
                  <a:cxn ang="0">
                    <a:pos x="8" y="8"/>
                  </a:cxn>
                  <a:cxn ang="0">
                    <a:pos x="12" y="8"/>
                  </a:cxn>
                  <a:cxn ang="0">
                    <a:pos x="13" y="8"/>
                  </a:cxn>
                  <a:cxn ang="0">
                    <a:pos x="16" y="9"/>
                  </a:cxn>
                  <a:cxn ang="0">
                    <a:pos x="16" y="9"/>
                  </a:cxn>
                  <a:cxn ang="0">
                    <a:pos x="17" y="9"/>
                  </a:cxn>
                  <a:cxn ang="0">
                    <a:pos x="20" y="8"/>
                  </a:cxn>
                  <a:cxn ang="0">
                    <a:pos x="22" y="9"/>
                  </a:cxn>
                  <a:cxn ang="0">
                    <a:pos x="23" y="9"/>
                  </a:cxn>
                  <a:cxn ang="0">
                    <a:pos x="26" y="9"/>
                  </a:cxn>
                  <a:cxn ang="0">
                    <a:pos x="28" y="9"/>
                  </a:cxn>
                  <a:cxn ang="0">
                    <a:pos x="29" y="9"/>
                  </a:cxn>
                  <a:cxn ang="0">
                    <a:pos x="31" y="8"/>
                  </a:cxn>
                  <a:cxn ang="0">
                    <a:pos x="32" y="9"/>
                  </a:cxn>
                  <a:cxn ang="0">
                    <a:pos x="39" y="9"/>
                  </a:cxn>
                  <a:cxn ang="0">
                    <a:pos x="42" y="9"/>
                  </a:cxn>
                  <a:cxn ang="0">
                    <a:pos x="45" y="8"/>
                  </a:cxn>
                  <a:cxn ang="0">
                    <a:pos x="51" y="9"/>
                  </a:cxn>
                  <a:cxn ang="0">
                    <a:pos x="54" y="8"/>
                  </a:cxn>
                  <a:cxn ang="0">
                    <a:pos x="56" y="8"/>
                  </a:cxn>
                  <a:cxn ang="0">
                    <a:pos x="57" y="8"/>
                  </a:cxn>
                  <a:cxn ang="0">
                    <a:pos x="59" y="9"/>
                  </a:cxn>
                  <a:cxn ang="0">
                    <a:pos x="61" y="8"/>
                  </a:cxn>
                  <a:cxn ang="0">
                    <a:pos x="67" y="8"/>
                  </a:cxn>
                  <a:cxn ang="0">
                    <a:pos x="70" y="8"/>
                  </a:cxn>
                  <a:cxn ang="0">
                    <a:pos x="74" y="8"/>
                  </a:cxn>
                  <a:cxn ang="0">
                    <a:pos x="77" y="8"/>
                  </a:cxn>
                  <a:cxn ang="0">
                    <a:pos x="78" y="8"/>
                  </a:cxn>
                  <a:cxn ang="0">
                    <a:pos x="81" y="7"/>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0"/>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1"/>
                      <a:pt x="114" y="1"/>
                      <a:pt x="114" y="2"/>
                    </a:cubicBezTo>
                    <a:cubicBezTo>
                      <a:pt x="113" y="1"/>
                      <a:pt x="114" y="1"/>
                      <a:pt x="114" y="1"/>
                    </a:cubicBezTo>
                    <a:cubicBezTo>
                      <a:pt x="112" y="2"/>
                      <a:pt x="112" y="2"/>
                      <a:pt x="111" y="1"/>
                    </a:cubicBezTo>
                    <a:cubicBezTo>
                      <a:pt x="107" y="0"/>
                      <a:pt x="102" y="1"/>
                      <a:pt x="98" y="1"/>
                    </a:cubicBezTo>
                    <a:cubicBezTo>
                      <a:pt x="93" y="1"/>
                      <a:pt x="89" y="2"/>
                      <a:pt x="84" y="3"/>
                    </a:cubicBezTo>
                    <a:cubicBezTo>
                      <a:pt x="83" y="4"/>
                      <a:pt x="82" y="3"/>
                      <a:pt x="82" y="4"/>
                    </a:cubicBezTo>
                    <a:cubicBezTo>
                      <a:pt x="82" y="4"/>
                      <a:pt x="82" y="4"/>
                      <a:pt x="82" y="4"/>
                    </a:cubicBezTo>
                    <a:cubicBezTo>
                      <a:pt x="81" y="4"/>
                      <a:pt x="81" y="4"/>
                      <a:pt x="80" y="3"/>
                    </a:cubicBezTo>
                    <a:cubicBezTo>
                      <a:pt x="80" y="4"/>
                      <a:pt x="79" y="4"/>
                      <a:pt x="80" y="4"/>
                    </a:cubicBezTo>
                    <a:cubicBezTo>
                      <a:pt x="79" y="4"/>
                      <a:pt x="79" y="3"/>
                      <a:pt x="79" y="4"/>
                    </a:cubicBezTo>
                    <a:cubicBezTo>
                      <a:pt x="79" y="3"/>
                      <a:pt x="79" y="4"/>
                      <a:pt x="79" y="4"/>
                    </a:cubicBezTo>
                    <a:cubicBezTo>
                      <a:pt x="77" y="4"/>
                      <a:pt x="79" y="3"/>
                      <a:pt x="77" y="3"/>
                    </a:cubicBezTo>
                    <a:cubicBezTo>
                      <a:pt x="75" y="3"/>
                      <a:pt x="73" y="4"/>
                      <a:pt x="71" y="4"/>
                    </a:cubicBezTo>
                    <a:cubicBezTo>
                      <a:pt x="71" y="4"/>
                      <a:pt x="71" y="4"/>
                      <a:pt x="71" y="4"/>
                    </a:cubicBezTo>
                    <a:cubicBezTo>
                      <a:pt x="71" y="3"/>
                      <a:pt x="70" y="4"/>
                      <a:pt x="70" y="4"/>
                    </a:cubicBezTo>
                    <a:cubicBezTo>
                      <a:pt x="70" y="4"/>
                      <a:pt x="70" y="4"/>
                      <a:pt x="70" y="4"/>
                    </a:cubicBezTo>
                    <a:cubicBezTo>
                      <a:pt x="69" y="4"/>
                      <a:pt x="69" y="4"/>
                      <a:pt x="68" y="4"/>
                    </a:cubicBezTo>
                    <a:cubicBezTo>
                      <a:pt x="68" y="4"/>
                      <a:pt x="68" y="4"/>
                      <a:pt x="68" y="4"/>
                    </a:cubicBezTo>
                    <a:cubicBezTo>
                      <a:pt x="67" y="4"/>
                      <a:pt x="66" y="3"/>
                      <a:pt x="65" y="4"/>
                    </a:cubicBezTo>
                    <a:cubicBezTo>
                      <a:pt x="66" y="4"/>
                      <a:pt x="65" y="4"/>
                      <a:pt x="65" y="4"/>
                    </a:cubicBezTo>
                    <a:cubicBezTo>
                      <a:pt x="64" y="5"/>
                      <a:pt x="63" y="3"/>
                      <a:pt x="63" y="4"/>
                    </a:cubicBezTo>
                    <a:cubicBezTo>
                      <a:pt x="63" y="4"/>
                      <a:pt x="63" y="4"/>
                      <a:pt x="63" y="4"/>
                    </a:cubicBezTo>
                    <a:cubicBezTo>
                      <a:pt x="60" y="4"/>
                      <a:pt x="58" y="4"/>
                      <a:pt x="56" y="5"/>
                    </a:cubicBezTo>
                    <a:cubicBezTo>
                      <a:pt x="54" y="5"/>
                      <a:pt x="53" y="4"/>
                      <a:pt x="51" y="4"/>
                    </a:cubicBezTo>
                    <a:cubicBezTo>
                      <a:pt x="51" y="5"/>
                      <a:pt x="51" y="5"/>
                      <a:pt x="51" y="5"/>
                    </a:cubicBezTo>
                    <a:cubicBezTo>
                      <a:pt x="51" y="5"/>
                      <a:pt x="51" y="5"/>
                      <a:pt x="51" y="4"/>
                    </a:cubicBezTo>
                    <a:cubicBezTo>
                      <a:pt x="50" y="5"/>
                      <a:pt x="49" y="5"/>
                      <a:pt x="48" y="5"/>
                    </a:cubicBezTo>
                    <a:cubicBezTo>
                      <a:pt x="48" y="5"/>
                      <a:pt x="48" y="5"/>
                      <a:pt x="48" y="5"/>
                    </a:cubicBezTo>
                    <a:cubicBezTo>
                      <a:pt x="47" y="4"/>
                      <a:pt x="46" y="5"/>
                      <a:pt x="45" y="5"/>
                    </a:cubicBezTo>
                    <a:cubicBezTo>
                      <a:pt x="45" y="6"/>
                      <a:pt x="44" y="5"/>
                      <a:pt x="44" y="5"/>
                    </a:cubicBezTo>
                    <a:cubicBezTo>
                      <a:pt x="44" y="5"/>
                      <a:pt x="44" y="5"/>
                      <a:pt x="44" y="5"/>
                    </a:cubicBezTo>
                    <a:cubicBezTo>
                      <a:pt x="43" y="5"/>
                      <a:pt x="43" y="5"/>
                      <a:pt x="42" y="5"/>
                    </a:cubicBezTo>
                    <a:cubicBezTo>
                      <a:pt x="41" y="5"/>
                      <a:pt x="41" y="6"/>
                      <a:pt x="41" y="5"/>
                    </a:cubicBezTo>
                    <a:cubicBezTo>
                      <a:pt x="40" y="5"/>
                      <a:pt x="40" y="5"/>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6"/>
                      <a:pt x="19" y="6"/>
                    </a:cubicBezTo>
                    <a:cubicBezTo>
                      <a:pt x="18" y="6"/>
                      <a:pt x="18" y="6"/>
                      <a:pt x="18" y="7"/>
                    </a:cubicBezTo>
                    <a:cubicBezTo>
                      <a:pt x="18" y="7"/>
                      <a:pt x="18" y="6"/>
                      <a:pt x="18" y="7"/>
                    </a:cubicBezTo>
                    <a:cubicBezTo>
                      <a:pt x="18" y="6"/>
                      <a:pt x="18" y="6"/>
                      <a:pt x="18" y="6"/>
                    </a:cubicBezTo>
                    <a:cubicBezTo>
                      <a:pt x="16" y="6"/>
                      <a:pt x="15" y="6"/>
                      <a:pt x="13" y="6"/>
                    </a:cubicBezTo>
                    <a:cubicBezTo>
                      <a:pt x="13" y="6"/>
                      <a:pt x="12" y="6"/>
                      <a:pt x="11" y="6"/>
                    </a:cubicBezTo>
                    <a:cubicBezTo>
                      <a:pt x="10" y="6"/>
                      <a:pt x="9" y="6"/>
                      <a:pt x="9" y="6"/>
                    </a:cubicBezTo>
                    <a:cubicBezTo>
                      <a:pt x="9" y="6"/>
                      <a:pt x="9" y="6"/>
                      <a:pt x="9" y="6"/>
                    </a:cubicBezTo>
                    <a:cubicBezTo>
                      <a:pt x="8" y="6"/>
                      <a:pt x="7" y="6"/>
                      <a:pt x="6" y="6"/>
                    </a:cubicBezTo>
                    <a:cubicBezTo>
                      <a:pt x="6" y="6"/>
                      <a:pt x="6" y="6"/>
                      <a:pt x="5" y="6"/>
                    </a:cubicBezTo>
                    <a:cubicBezTo>
                      <a:pt x="5" y="6"/>
                      <a:pt x="5" y="6"/>
                      <a:pt x="5" y="6"/>
                    </a:cubicBezTo>
                    <a:cubicBezTo>
                      <a:pt x="5" y="6"/>
                      <a:pt x="5" y="6"/>
                      <a:pt x="4" y="7"/>
                    </a:cubicBezTo>
                    <a:cubicBezTo>
                      <a:pt x="4" y="6"/>
                      <a:pt x="4" y="7"/>
                      <a:pt x="4" y="6"/>
                    </a:cubicBezTo>
                    <a:cubicBezTo>
                      <a:pt x="4" y="6"/>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7"/>
                      <a:pt x="1" y="7"/>
                      <a:pt x="1" y="6"/>
                    </a:cubicBezTo>
                    <a:cubicBezTo>
                      <a:pt x="0" y="6"/>
                      <a:pt x="1" y="6"/>
                      <a:pt x="1" y="6"/>
                    </a:cubicBezTo>
                    <a:cubicBezTo>
                      <a:pt x="0" y="6"/>
                      <a:pt x="0" y="6"/>
                      <a:pt x="0" y="6"/>
                    </a:cubicBezTo>
                    <a:cubicBezTo>
                      <a:pt x="0" y="6"/>
                      <a:pt x="0" y="6"/>
                      <a:pt x="0" y="7"/>
                    </a:cubicBezTo>
                    <a:cubicBezTo>
                      <a:pt x="0" y="7"/>
                      <a:pt x="0" y="7"/>
                      <a:pt x="0" y="6"/>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7"/>
                    </a:cubicBezTo>
                    <a:cubicBezTo>
                      <a:pt x="6" y="7"/>
                      <a:pt x="7" y="7"/>
                      <a:pt x="8" y="8"/>
                    </a:cubicBezTo>
                    <a:cubicBezTo>
                      <a:pt x="8" y="7"/>
                      <a:pt x="9" y="7"/>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7"/>
                    </a:cubicBezTo>
                    <a:cubicBezTo>
                      <a:pt x="14" y="7"/>
                      <a:pt x="14" y="7"/>
                      <a:pt x="14" y="7"/>
                    </a:cubicBezTo>
                    <a:cubicBezTo>
                      <a:pt x="14" y="8"/>
                      <a:pt x="14" y="8"/>
                      <a:pt x="15" y="8"/>
                    </a:cubicBezTo>
                    <a:cubicBezTo>
                      <a:pt x="15" y="8"/>
                      <a:pt x="14" y="8"/>
                      <a:pt x="14" y="8"/>
                    </a:cubicBezTo>
                    <a:cubicBezTo>
                      <a:pt x="14" y="9"/>
                      <a:pt x="13" y="9"/>
                      <a:pt x="13" y="8"/>
                    </a:cubicBezTo>
                    <a:cubicBezTo>
                      <a:pt x="12" y="9"/>
                      <a:pt x="13" y="8"/>
                      <a:pt x="13" y="9"/>
                    </a:cubicBezTo>
                    <a:cubicBezTo>
                      <a:pt x="13" y="9"/>
                      <a:pt x="14" y="9"/>
                      <a:pt x="14" y="9"/>
                    </a:cubicBezTo>
                    <a:cubicBezTo>
                      <a:pt x="14" y="8"/>
                      <a:pt x="14" y="8"/>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9"/>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8"/>
                    </a:cubicBezTo>
                    <a:cubicBezTo>
                      <a:pt x="17" y="8"/>
                      <a:pt x="17" y="8"/>
                      <a:pt x="18" y="8"/>
                    </a:cubicBezTo>
                    <a:cubicBezTo>
                      <a:pt x="18" y="8"/>
                      <a:pt x="18" y="8"/>
                      <a:pt x="18" y="9"/>
                    </a:cubicBezTo>
                    <a:cubicBezTo>
                      <a:pt x="18" y="9"/>
                      <a:pt x="18" y="9"/>
                      <a:pt x="18" y="9"/>
                    </a:cubicBezTo>
                    <a:cubicBezTo>
                      <a:pt x="17" y="9"/>
                      <a:pt x="18" y="9"/>
                      <a:pt x="17" y="9"/>
                    </a:cubicBezTo>
                    <a:cubicBezTo>
                      <a:pt x="18" y="9"/>
                      <a:pt x="18" y="9"/>
                      <a:pt x="18" y="9"/>
                    </a:cubicBezTo>
                    <a:cubicBezTo>
                      <a:pt x="18" y="9"/>
                      <a:pt x="18" y="9"/>
                      <a:pt x="18" y="9"/>
                    </a:cubicBezTo>
                    <a:cubicBezTo>
                      <a:pt x="19" y="8"/>
                      <a:pt x="19" y="9"/>
                      <a:pt x="19" y="9"/>
                    </a:cubicBezTo>
                    <a:cubicBezTo>
                      <a:pt x="19" y="9"/>
                      <a:pt x="20" y="8"/>
                      <a:pt x="20" y="8"/>
                    </a:cubicBezTo>
                    <a:cubicBezTo>
                      <a:pt x="20" y="8"/>
                      <a:pt x="20" y="8"/>
                      <a:pt x="20" y="8"/>
                    </a:cubicBezTo>
                    <a:cubicBezTo>
                      <a:pt x="20" y="8"/>
                      <a:pt x="21" y="8"/>
                      <a:pt x="20" y="8"/>
                    </a:cubicBezTo>
                    <a:cubicBezTo>
                      <a:pt x="20" y="8"/>
                      <a:pt x="21" y="8"/>
                      <a:pt x="21" y="8"/>
                    </a:cubicBezTo>
                    <a:cubicBezTo>
                      <a:pt x="21" y="9"/>
                      <a:pt x="20" y="9"/>
                      <a:pt x="20" y="9"/>
                    </a:cubicBezTo>
                    <a:cubicBezTo>
                      <a:pt x="21" y="9"/>
                      <a:pt x="21" y="9"/>
                      <a:pt x="21" y="9"/>
                    </a:cubicBezTo>
                    <a:cubicBezTo>
                      <a:pt x="22" y="9"/>
                      <a:pt x="21" y="9"/>
                      <a:pt x="22" y="9"/>
                    </a:cubicBezTo>
                    <a:cubicBezTo>
                      <a:pt x="21" y="9"/>
                      <a:pt x="22" y="9"/>
                      <a:pt x="22" y="9"/>
                    </a:cubicBezTo>
                    <a:cubicBezTo>
                      <a:pt x="21" y="9"/>
                      <a:pt x="22" y="9"/>
                      <a:pt x="22" y="9"/>
                    </a:cubicBezTo>
                    <a:cubicBezTo>
                      <a:pt x="23" y="9"/>
                      <a:pt x="23" y="9"/>
                      <a:pt x="23" y="9"/>
                    </a:cubicBezTo>
                    <a:cubicBezTo>
                      <a:pt x="23" y="9"/>
                      <a:pt x="23" y="9"/>
                      <a:pt x="22" y="9"/>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9"/>
                      <a:pt x="24" y="9"/>
                      <a:pt x="24" y="9"/>
                    </a:cubicBezTo>
                    <a:cubicBezTo>
                      <a:pt x="24" y="9"/>
                      <a:pt x="24" y="9"/>
                      <a:pt x="24" y="10"/>
                    </a:cubicBezTo>
                    <a:cubicBezTo>
                      <a:pt x="24" y="9"/>
                      <a:pt x="25" y="9"/>
                      <a:pt x="25" y="9"/>
                    </a:cubicBezTo>
                    <a:cubicBezTo>
                      <a:pt x="25" y="9"/>
                      <a:pt x="25" y="9"/>
                      <a:pt x="25" y="10"/>
                    </a:cubicBezTo>
                    <a:cubicBezTo>
                      <a:pt x="25" y="9"/>
                      <a:pt x="25" y="9"/>
                      <a:pt x="26" y="9"/>
                    </a:cubicBezTo>
                    <a:cubicBezTo>
                      <a:pt x="25" y="9"/>
                      <a:pt x="25" y="9"/>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9"/>
                      <a:pt x="28" y="10"/>
                    </a:cubicBezTo>
                    <a:cubicBezTo>
                      <a:pt x="27" y="9"/>
                      <a:pt x="28" y="9"/>
                      <a:pt x="28" y="9"/>
                    </a:cubicBezTo>
                    <a:cubicBezTo>
                      <a:pt x="29" y="9"/>
                      <a:pt x="28" y="9"/>
                      <a:pt x="28" y="10"/>
                    </a:cubicBezTo>
                    <a:cubicBezTo>
                      <a:pt x="28" y="9"/>
                      <a:pt x="29" y="10"/>
                      <a:pt x="29" y="9"/>
                    </a:cubicBezTo>
                    <a:cubicBezTo>
                      <a:pt x="29" y="9"/>
                      <a:pt x="29" y="9"/>
                      <a:pt x="29" y="9"/>
                    </a:cubicBezTo>
                    <a:cubicBezTo>
                      <a:pt x="30" y="9"/>
                      <a:pt x="29" y="9"/>
                      <a:pt x="29" y="9"/>
                    </a:cubicBezTo>
                    <a:cubicBezTo>
                      <a:pt x="30" y="9"/>
                      <a:pt x="30" y="9"/>
                      <a:pt x="30" y="9"/>
                    </a:cubicBezTo>
                    <a:cubicBezTo>
                      <a:pt x="30" y="9"/>
                      <a:pt x="30" y="8"/>
                      <a:pt x="31" y="9"/>
                    </a:cubicBezTo>
                    <a:cubicBezTo>
                      <a:pt x="31" y="9"/>
                      <a:pt x="30" y="9"/>
                      <a:pt x="30" y="9"/>
                    </a:cubicBezTo>
                    <a:cubicBezTo>
                      <a:pt x="31" y="9"/>
                      <a:pt x="31" y="8"/>
                      <a:pt x="31" y="8"/>
                    </a:cubicBezTo>
                    <a:cubicBezTo>
                      <a:pt x="31" y="8"/>
                      <a:pt x="31" y="8"/>
                      <a:pt x="31" y="7"/>
                    </a:cubicBezTo>
                    <a:cubicBezTo>
                      <a:pt x="32" y="7"/>
                      <a:pt x="31" y="8"/>
                      <a:pt x="31" y="8"/>
                    </a:cubicBezTo>
                    <a:cubicBezTo>
                      <a:pt x="32" y="8"/>
                      <a:pt x="32" y="8"/>
                      <a:pt x="32" y="8"/>
                    </a:cubicBezTo>
                    <a:cubicBezTo>
                      <a:pt x="32" y="8"/>
                      <a:pt x="31" y="9"/>
                      <a:pt x="31" y="9"/>
                    </a:cubicBezTo>
                    <a:cubicBezTo>
                      <a:pt x="31" y="9"/>
                      <a:pt x="31" y="9"/>
                      <a:pt x="32" y="9"/>
                    </a:cubicBezTo>
                    <a:cubicBezTo>
                      <a:pt x="32" y="9"/>
                      <a:pt x="31" y="9"/>
                      <a:pt x="32" y="9"/>
                    </a:cubicBezTo>
                    <a:cubicBezTo>
                      <a:pt x="32" y="9"/>
                      <a:pt x="32" y="9"/>
                      <a:pt x="32" y="9"/>
                    </a:cubicBezTo>
                    <a:cubicBezTo>
                      <a:pt x="32" y="9"/>
                      <a:pt x="32" y="9"/>
                      <a:pt x="32" y="9"/>
                    </a:cubicBezTo>
                    <a:cubicBezTo>
                      <a:pt x="32" y="9"/>
                      <a:pt x="33" y="9"/>
                      <a:pt x="33" y="9"/>
                    </a:cubicBezTo>
                    <a:cubicBezTo>
                      <a:pt x="33" y="9"/>
                      <a:pt x="33" y="9"/>
                      <a:pt x="33" y="9"/>
                    </a:cubicBezTo>
                    <a:cubicBezTo>
                      <a:pt x="33" y="10"/>
                      <a:pt x="33" y="9"/>
                      <a:pt x="34" y="9"/>
                    </a:cubicBezTo>
                    <a:cubicBezTo>
                      <a:pt x="34" y="9"/>
                      <a:pt x="34" y="9"/>
                      <a:pt x="34" y="9"/>
                    </a:cubicBezTo>
                    <a:cubicBezTo>
                      <a:pt x="35" y="9"/>
                      <a:pt x="37" y="9"/>
                      <a:pt x="38" y="9"/>
                    </a:cubicBezTo>
                    <a:cubicBezTo>
                      <a:pt x="38" y="9"/>
                      <a:pt x="38" y="9"/>
                      <a:pt x="39" y="9"/>
                    </a:cubicBezTo>
                    <a:cubicBezTo>
                      <a:pt x="39" y="9"/>
                      <a:pt x="39" y="9"/>
                      <a:pt x="39" y="9"/>
                    </a:cubicBezTo>
                    <a:cubicBezTo>
                      <a:pt x="39" y="9"/>
                      <a:pt x="39" y="9"/>
                      <a:pt x="40" y="9"/>
                    </a:cubicBezTo>
                    <a:cubicBezTo>
                      <a:pt x="40" y="9"/>
                      <a:pt x="41" y="9"/>
                      <a:pt x="41" y="9"/>
                    </a:cubicBezTo>
                    <a:cubicBezTo>
                      <a:pt x="41" y="9"/>
                      <a:pt x="41" y="9"/>
                      <a:pt x="41" y="9"/>
                    </a:cubicBezTo>
                    <a:cubicBezTo>
                      <a:pt x="41" y="9"/>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8"/>
                    </a:cubicBezTo>
                    <a:cubicBezTo>
                      <a:pt x="44" y="8"/>
                      <a:pt x="44" y="9"/>
                      <a:pt x="45" y="8"/>
                    </a:cubicBezTo>
                    <a:cubicBezTo>
                      <a:pt x="45" y="8"/>
                      <a:pt x="45" y="9"/>
                      <a:pt x="45" y="9"/>
                    </a:cubicBezTo>
                    <a:cubicBezTo>
                      <a:pt x="46" y="9"/>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8"/>
                      <a:pt x="53" y="8"/>
                      <a:pt x="53" y="9"/>
                    </a:cubicBezTo>
                    <a:cubicBezTo>
                      <a:pt x="53" y="9"/>
                      <a:pt x="53" y="9"/>
                      <a:pt x="53" y="9"/>
                    </a:cubicBezTo>
                    <a:cubicBezTo>
                      <a:pt x="53" y="9"/>
                      <a:pt x="53" y="9"/>
                      <a:pt x="54" y="9"/>
                    </a:cubicBezTo>
                    <a:cubicBezTo>
                      <a:pt x="54" y="8"/>
                      <a:pt x="54" y="9"/>
                      <a:pt x="54" y="8"/>
                    </a:cubicBezTo>
                    <a:cubicBezTo>
                      <a:pt x="55" y="8"/>
                      <a:pt x="55" y="8"/>
                      <a:pt x="55" y="8"/>
                    </a:cubicBezTo>
                    <a:cubicBezTo>
                      <a:pt x="55" y="8"/>
                      <a:pt x="55" y="8"/>
                      <a:pt x="55" y="8"/>
                    </a:cubicBezTo>
                    <a:cubicBezTo>
                      <a:pt x="55" y="8"/>
                      <a:pt x="55" y="8"/>
                      <a:pt x="55" y="8"/>
                    </a:cubicBezTo>
                    <a:cubicBezTo>
                      <a:pt x="55" y="8"/>
                      <a:pt x="55" y="9"/>
                      <a:pt x="55" y="9"/>
                    </a:cubicBezTo>
                    <a:cubicBezTo>
                      <a:pt x="55" y="9"/>
                      <a:pt x="55" y="8"/>
                      <a:pt x="55" y="8"/>
                    </a:cubicBezTo>
                    <a:cubicBezTo>
                      <a:pt x="56" y="8"/>
                      <a:pt x="56" y="8"/>
                      <a:pt x="56" y="8"/>
                    </a:cubicBezTo>
                    <a:cubicBezTo>
                      <a:pt x="56" y="9"/>
                      <a:pt x="55" y="8"/>
                      <a:pt x="55" y="8"/>
                    </a:cubicBezTo>
                    <a:cubicBezTo>
                      <a:pt x="55" y="9"/>
                      <a:pt x="56" y="8"/>
                      <a:pt x="56" y="9"/>
                    </a:cubicBezTo>
                    <a:cubicBezTo>
                      <a:pt x="56" y="9"/>
                      <a:pt x="56" y="8"/>
                      <a:pt x="56" y="8"/>
                    </a:cubicBezTo>
                    <a:cubicBezTo>
                      <a:pt x="56" y="8"/>
                      <a:pt x="57" y="8"/>
                      <a:pt x="57" y="9"/>
                    </a:cubicBezTo>
                    <a:cubicBezTo>
                      <a:pt x="57" y="9"/>
                      <a:pt x="57" y="8"/>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8"/>
                      <a:pt x="59" y="8"/>
                    </a:cubicBezTo>
                    <a:cubicBezTo>
                      <a:pt x="60" y="8"/>
                      <a:pt x="60" y="8"/>
                      <a:pt x="60" y="9"/>
                    </a:cubicBezTo>
                    <a:cubicBezTo>
                      <a:pt x="61" y="9"/>
                      <a:pt x="61" y="7"/>
                      <a:pt x="61" y="8"/>
                    </a:cubicBezTo>
                    <a:cubicBezTo>
                      <a:pt x="61" y="8"/>
                      <a:pt x="61" y="8"/>
                      <a:pt x="62" y="8"/>
                    </a:cubicBezTo>
                    <a:cubicBezTo>
                      <a:pt x="62" y="8"/>
                      <a:pt x="62" y="8"/>
                      <a:pt x="62" y="8"/>
                    </a:cubicBezTo>
                    <a:cubicBezTo>
                      <a:pt x="62" y="8"/>
                      <a:pt x="62" y="8"/>
                      <a:pt x="61" y="8"/>
                    </a:cubicBezTo>
                    <a:cubicBezTo>
                      <a:pt x="61" y="8"/>
                      <a:pt x="62" y="8"/>
                      <a:pt x="62" y="8"/>
                    </a:cubicBezTo>
                    <a:cubicBezTo>
                      <a:pt x="62" y="9"/>
                      <a:pt x="64" y="8"/>
                      <a:pt x="65" y="9"/>
                    </a:cubicBezTo>
                    <a:cubicBezTo>
                      <a:pt x="65" y="8"/>
                      <a:pt x="65" y="8"/>
                      <a:pt x="65" y="8"/>
                    </a:cubicBezTo>
                    <a:cubicBezTo>
                      <a:pt x="65" y="9"/>
                      <a:pt x="66" y="8"/>
                      <a:pt x="66" y="8"/>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7"/>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8"/>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7"/>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7"/>
                    </a:cubicBezTo>
                    <a:cubicBezTo>
                      <a:pt x="81" y="7"/>
                      <a:pt x="82" y="7"/>
                      <a:pt x="82" y="7"/>
                    </a:cubicBezTo>
                    <a:cubicBezTo>
                      <a:pt x="82" y="7"/>
                      <a:pt x="82" y="8"/>
                      <a:pt x="82" y="8"/>
                    </a:cubicBezTo>
                    <a:cubicBezTo>
                      <a:pt x="82" y="8"/>
                      <a:pt x="83" y="7"/>
                      <a:pt x="82" y="7"/>
                    </a:cubicBezTo>
                    <a:cubicBezTo>
                      <a:pt x="83" y="8"/>
                      <a:pt x="84" y="7"/>
                      <a:pt x="85" y="7"/>
                    </a:cubicBezTo>
                    <a:cubicBezTo>
                      <a:pt x="85" y="7"/>
                      <a:pt x="85" y="7"/>
                      <a:pt x="85" y="8"/>
                    </a:cubicBezTo>
                    <a:cubicBezTo>
                      <a:pt x="85" y="7"/>
                      <a:pt x="86" y="7"/>
                      <a:pt x="86" y="7"/>
                    </a:cubicBezTo>
                    <a:cubicBezTo>
                      <a:pt x="86" y="7"/>
                      <a:pt x="86" y="7"/>
                      <a:pt x="86" y="7"/>
                    </a:cubicBezTo>
                    <a:cubicBezTo>
                      <a:pt x="87" y="7"/>
                      <a:pt x="87" y="7"/>
                      <a:pt x="87" y="7"/>
                    </a:cubicBezTo>
                    <a:cubicBezTo>
                      <a:pt x="87" y="6"/>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5"/>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5"/>
                      <a:pt x="101" y="6"/>
                    </a:cubicBezTo>
                    <a:cubicBezTo>
                      <a:pt x="101" y="6"/>
                      <a:pt x="101" y="5"/>
                      <a:pt x="102" y="5"/>
                    </a:cubicBezTo>
                    <a:cubicBezTo>
                      <a:pt x="102" y="5"/>
                      <a:pt x="102" y="5"/>
                      <a:pt x="101" y="5"/>
                    </a:cubicBezTo>
                    <a:cubicBezTo>
                      <a:pt x="102" y="5"/>
                      <a:pt x="102" y="6"/>
                      <a:pt x="103" y="5"/>
                    </a:cubicBezTo>
                    <a:cubicBezTo>
                      <a:pt x="103" y="5"/>
                      <a:pt x="103" y="5"/>
                      <a:pt x="103" y="6"/>
                    </a:cubicBezTo>
                    <a:cubicBezTo>
                      <a:pt x="103" y="5"/>
                      <a:pt x="104" y="5"/>
                      <a:pt x="104" y="5"/>
                    </a:cubicBezTo>
                    <a:cubicBezTo>
                      <a:pt x="104" y="5"/>
                      <a:pt x="104" y="5"/>
                      <a:pt x="104" y="6"/>
                    </a:cubicBezTo>
                    <a:cubicBezTo>
                      <a:pt x="104" y="6"/>
                      <a:pt x="104" y="5"/>
                      <a:pt x="105" y="5"/>
                    </a:cubicBezTo>
                    <a:cubicBezTo>
                      <a:pt x="105" y="5"/>
                      <a:pt x="105" y="5"/>
                      <a:pt x="105" y="5"/>
                    </a:cubicBezTo>
                    <a:cubicBezTo>
                      <a:pt x="105" y="5"/>
                      <a:pt x="106" y="5"/>
                      <a:pt x="106" y="5"/>
                    </a:cubicBezTo>
                    <a:cubicBezTo>
                      <a:pt x="106" y="5"/>
                      <a:pt x="106" y="5"/>
                      <a:pt x="107" y="6"/>
                    </a:cubicBezTo>
                    <a:cubicBezTo>
                      <a:pt x="109" y="6"/>
                      <a:pt x="111" y="6"/>
                      <a:pt x="114" y="5"/>
                    </a:cubicBezTo>
                    <a:cubicBezTo>
                      <a:pt x="114" y="6"/>
                      <a:pt x="113" y="5"/>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6"/>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5"/>
                      <a:pt x="125" y="5"/>
                    </a:cubicBezTo>
                    <a:cubicBezTo>
                      <a:pt x="125" y="5"/>
                      <a:pt x="125" y="5"/>
                      <a:pt x="125" y="5"/>
                    </a:cubicBezTo>
                    <a:cubicBezTo>
                      <a:pt x="126" y="4"/>
                      <a:pt x="127" y="6"/>
                      <a:pt x="128" y="4"/>
                    </a:cubicBezTo>
                    <a:cubicBezTo>
                      <a:pt x="128" y="4"/>
                      <a:pt x="128" y="4"/>
                      <a:pt x="128" y="4"/>
                    </a:cubicBezTo>
                    <a:cubicBezTo>
                      <a:pt x="128" y="4"/>
                      <a:pt x="128" y="4"/>
                      <a:pt x="128" y="5"/>
                    </a:cubicBezTo>
                    <a:cubicBezTo>
                      <a:pt x="129" y="4"/>
                      <a:pt x="129" y="5"/>
                      <a:pt x="130" y="4"/>
                    </a:cubicBezTo>
                    <a:cubicBezTo>
                      <a:pt x="130" y="4"/>
                      <a:pt x="129" y="4"/>
                      <a:pt x="129" y="5"/>
                    </a:cubicBezTo>
                    <a:cubicBezTo>
                      <a:pt x="130" y="5"/>
                      <a:pt x="130" y="4"/>
                      <a:pt x="131" y="4"/>
                    </a:cubicBezTo>
                    <a:cubicBezTo>
                      <a:pt x="131" y="4"/>
                      <a:pt x="131" y="4"/>
                      <a:pt x="131" y="4"/>
                    </a:cubicBezTo>
                    <a:cubicBezTo>
                      <a:pt x="133" y="5"/>
                      <a:pt x="136" y="6"/>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7"/>
                    </a:moveTo>
                    <a:cubicBezTo>
                      <a:pt x="78" y="7"/>
                      <a:pt x="78" y="7"/>
                      <a:pt x="78" y="7"/>
                    </a:cubicBezTo>
                    <a:cubicBezTo>
                      <a:pt x="78" y="7"/>
                      <a:pt x="78" y="7"/>
                      <a:pt x="78" y="7"/>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9" name="Freeform 235"/>
              <p:cNvSpPr>
                <a:spLocks noEditPoints="1"/>
              </p:cNvSpPr>
              <p:nvPr/>
            </p:nvSpPr>
            <p:spPr bwMode="auto">
              <a:xfrm>
                <a:off x="4860040" y="5967413"/>
                <a:ext cx="2278063" cy="157162"/>
              </a:xfrm>
              <a:custGeom>
                <a:avLst/>
                <a:gdLst/>
                <a:ahLst/>
                <a:cxnLst>
                  <a:cxn ang="0">
                    <a:pos x="119" y="2"/>
                  </a:cxn>
                  <a:cxn ang="0">
                    <a:pos x="98" y="1"/>
                  </a:cxn>
                  <a:cxn ang="0">
                    <a:pos x="79" y="4"/>
                  </a:cxn>
                  <a:cxn ang="0">
                    <a:pos x="70" y="4"/>
                  </a:cxn>
                  <a:cxn ang="0">
                    <a:pos x="63" y="4"/>
                  </a:cxn>
                  <a:cxn ang="0">
                    <a:pos x="48" y="5"/>
                  </a:cxn>
                  <a:cxn ang="0">
                    <a:pos x="39" y="6"/>
                  </a:cxn>
                  <a:cxn ang="0">
                    <a:pos x="25" y="6"/>
                  </a:cxn>
                  <a:cxn ang="0">
                    <a:pos x="18" y="7"/>
                  </a:cxn>
                  <a:cxn ang="0">
                    <a:pos x="9" y="7"/>
                  </a:cxn>
                  <a:cxn ang="0">
                    <a:pos x="4" y="6"/>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9"/>
                  </a:cxn>
                  <a:cxn ang="0">
                    <a:pos x="29" y="10"/>
                  </a:cxn>
                  <a:cxn ang="0">
                    <a:pos x="31" y="8"/>
                  </a:cxn>
                  <a:cxn ang="0">
                    <a:pos x="32" y="10"/>
                  </a:cxn>
                  <a:cxn ang="0">
                    <a:pos x="39" y="10"/>
                  </a:cxn>
                  <a:cxn ang="0">
                    <a:pos x="42" y="9"/>
                  </a:cxn>
                  <a:cxn ang="0">
                    <a:pos x="45" y="9"/>
                  </a:cxn>
                  <a:cxn ang="0">
                    <a:pos x="51" y="9"/>
                  </a:cxn>
                  <a:cxn ang="0">
                    <a:pos x="54" y="9"/>
                  </a:cxn>
                  <a:cxn ang="0">
                    <a:pos x="56" y="9"/>
                  </a:cxn>
                  <a:cxn ang="0">
                    <a:pos x="57" y="8"/>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2"/>
                      <a:pt x="133" y="1"/>
                    </a:cubicBezTo>
                    <a:cubicBezTo>
                      <a:pt x="129" y="1"/>
                      <a:pt x="124" y="0"/>
                      <a:pt x="120" y="1"/>
                    </a:cubicBezTo>
                    <a:cubicBezTo>
                      <a:pt x="120" y="1"/>
                      <a:pt x="120" y="1"/>
                      <a:pt x="120" y="1"/>
                    </a:cubicBezTo>
                    <a:cubicBezTo>
                      <a:pt x="120" y="1"/>
                      <a:pt x="120" y="1"/>
                      <a:pt x="120" y="1"/>
                    </a:cubicBezTo>
                    <a:cubicBezTo>
                      <a:pt x="120" y="1"/>
                      <a:pt x="119" y="1"/>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1"/>
                      <a:pt x="98" y="1"/>
                    </a:cubicBezTo>
                    <a:cubicBezTo>
                      <a:pt x="93" y="2"/>
                      <a:pt x="89" y="3"/>
                      <a:pt x="84" y="3"/>
                    </a:cubicBezTo>
                    <a:cubicBezTo>
                      <a:pt x="83" y="4"/>
                      <a:pt x="82" y="4"/>
                      <a:pt x="82" y="4"/>
                    </a:cubicBezTo>
                    <a:cubicBezTo>
                      <a:pt x="82" y="4"/>
                      <a:pt x="82" y="4"/>
                      <a:pt x="82" y="4"/>
                    </a:cubicBezTo>
                    <a:cubicBezTo>
                      <a:pt x="81" y="5"/>
                      <a:pt x="81" y="4"/>
                      <a:pt x="80" y="4"/>
                    </a:cubicBezTo>
                    <a:cubicBezTo>
                      <a:pt x="80" y="4"/>
                      <a:pt x="79" y="4"/>
                      <a:pt x="80" y="4"/>
                    </a:cubicBezTo>
                    <a:cubicBezTo>
                      <a:pt x="79" y="5"/>
                      <a:pt x="79" y="4"/>
                      <a:pt x="79" y="4"/>
                    </a:cubicBezTo>
                    <a:cubicBezTo>
                      <a:pt x="79" y="4"/>
                      <a:pt x="79" y="4"/>
                      <a:pt x="79" y="4"/>
                    </a:cubicBezTo>
                    <a:cubicBezTo>
                      <a:pt x="77" y="5"/>
                      <a:pt x="79" y="4"/>
                      <a:pt x="77" y="3"/>
                    </a:cubicBezTo>
                    <a:cubicBezTo>
                      <a:pt x="75" y="4"/>
                      <a:pt x="73" y="4"/>
                      <a:pt x="71" y="4"/>
                    </a:cubicBezTo>
                    <a:cubicBezTo>
                      <a:pt x="71" y="4"/>
                      <a:pt x="71" y="5"/>
                      <a:pt x="71" y="5"/>
                    </a:cubicBezTo>
                    <a:cubicBezTo>
                      <a:pt x="71" y="4"/>
                      <a:pt x="70" y="5"/>
                      <a:pt x="70" y="4"/>
                    </a:cubicBezTo>
                    <a:cubicBezTo>
                      <a:pt x="70" y="4"/>
                      <a:pt x="70" y="4"/>
                      <a:pt x="70" y="4"/>
                    </a:cubicBezTo>
                    <a:cubicBezTo>
                      <a:pt x="69" y="4"/>
                      <a:pt x="69" y="4"/>
                      <a:pt x="68" y="4"/>
                    </a:cubicBezTo>
                    <a:cubicBezTo>
                      <a:pt x="68" y="4"/>
                      <a:pt x="68" y="4"/>
                      <a:pt x="68" y="4"/>
                    </a:cubicBezTo>
                    <a:cubicBezTo>
                      <a:pt x="67" y="5"/>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6"/>
                      <a:pt x="45" y="5"/>
                    </a:cubicBezTo>
                    <a:cubicBezTo>
                      <a:pt x="45" y="6"/>
                      <a:pt x="44" y="6"/>
                      <a:pt x="44" y="6"/>
                    </a:cubicBezTo>
                    <a:cubicBezTo>
                      <a:pt x="44" y="6"/>
                      <a:pt x="44" y="6"/>
                      <a:pt x="44" y="5"/>
                    </a:cubicBezTo>
                    <a:cubicBezTo>
                      <a:pt x="43" y="6"/>
                      <a:pt x="43" y="6"/>
                      <a:pt x="42" y="5"/>
                    </a:cubicBezTo>
                    <a:cubicBezTo>
                      <a:pt x="41" y="6"/>
                      <a:pt x="41" y="6"/>
                      <a:pt x="41" y="6"/>
                    </a:cubicBezTo>
                    <a:cubicBezTo>
                      <a:pt x="40" y="5"/>
                      <a:pt x="40" y="6"/>
                      <a:pt x="39" y="6"/>
                    </a:cubicBezTo>
                    <a:cubicBezTo>
                      <a:pt x="39" y="6"/>
                      <a:pt x="39" y="6"/>
                      <a:pt x="38" y="6"/>
                    </a:cubicBezTo>
                    <a:cubicBezTo>
                      <a:pt x="38" y="6"/>
                      <a:pt x="38" y="6"/>
                      <a:pt x="38" y="6"/>
                    </a:cubicBezTo>
                    <a:cubicBezTo>
                      <a:pt x="37" y="6"/>
                      <a:pt x="34" y="6"/>
                      <a:pt x="33" y="6"/>
                    </a:cubicBezTo>
                    <a:cubicBezTo>
                      <a:pt x="33" y="6"/>
                      <a:pt x="32" y="6"/>
                      <a:pt x="32" y="6"/>
                    </a:cubicBezTo>
                    <a:cubicBezTo>
                      <a:pt x="31" y="6"/>
                      <a:pt x="29" y="6"/>
                      <a:pt x="27" y="7"/>
                    </a:cubicBezTo>
                    <a:cubicBezTo>
                      <a:pt x="26" y="6"/>
                      <a:pt x="26" y="6"/>
                      <a:pt x="25" y="6"/>
                    </a:cubicBezTo>
                    <a:cubicBezTo>
                      <a:pt x="24" y="7"/>
                      <a:pt x="24" y="7"/>
                      <a:pt x="24" y="7"/>
                    </a:cubicBezTo>
                    <a:cubicBezTo>
                      <a:pt x="24" y="7"/>
                      <a:pt x="23" y="7"/>
                      <a:pt x="23" y="7"/>
                    </a:cubicBezTo>
                    <a:cubicBezTo>
                      <a:pt x="22" y="7"/>
                      <a:pt x="22" y="6"/>
                      <a:pt x="21" y="7"/>
                    </a:cubicBezTo>
                    <a:cubicBezTo>
                      <a:pt x="21" y="7"/>
                      <a:pt x="21" y="6"/>
                      <a:pt x="21" y="6"/>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6"/>
                      <a:pt x="12" y="7"/>
                      <a:pt x="11" y="7"/>
                    </a:cubicBezTo>
                    <a:cubicBezTo>
                      <a:pt x="10" y="7"/>
                      <a:pt x="9" y="6"/>
                      <a:pt x="9" y="7"/>
                    </a:cubicBezTo>
                    <a:cubicBezTo>
                      <a:pt x="9" y="7"/>
                      <a:pt x="9" y="7"/>
                      <a:pt x="9" y="7"/>
                    </a:cubicBezTo>
                    <a:cubicBezTo>
                      <a:pt x="8" y="7"/>
                      <a:pt x="7" y="7"/>
                      <a:pt x="6" y="6"/>
                    </a:cubicBezTo>
                    <a:cubicBezTo>
                      <a:pt x="6" y="6"/>
                      <a:pt x="6" y="7"/>
                      <a:pt x="5" y="7"/>
                    </a:cubicBezTo>
                    <a:cubicBezTo>
                      <a:pt x="5" y="7"/>
                      <a:pt x="5" y="7"/>
                      <a:pt x="5" y="6"/>
                    </a:cubicBezTo>
                    <a:cubicBezTo>
                      <a:pt x="5" y="7"/>
                      <a:pt x="5" y="7"/>
                      <a:pt x="4" y="7"/>
                    </a:cubicBezTo>
                    <a:cubicBezTo>
                      <a:pt x="4" y="7"/>
                      <a:pt x="4" y="7"/>
                      <a:pt x="4" y="7"/>
                    </a:cubicBezTo>
                    <a:cubicBezTo>
                      <a:pt x="4" y="7"/>
                      <a:pt x="4" y="7"/>
                      <a:pt x="4" y="6"/>
                    </a:cubicBezTo>
                    <a:cubicBezTo>
                      <a:pt x="4" y="6"/>
                      <a:pt x="3" y="7"/>
                      <a:pt x="3" y="6"/>
                    </a:cubicBezTo>
                    <a:cubicBezTo>
                      <a:pt x="2" y="6"/>
                      <a:pt x="2" y="6"/>
                      <a:pt x="2" y="7"/>
                    </a:cubicBezTo>
                    <a:cubicBezTo>
                      <a:pt x="2" y="6"/>
                      <a:pt x="2" y="6"/>
                      <a:pt x="2" y="6"/>
                    </a:cubicBezTo>
                    <a:cubicBezTo>
                      <a:pt x="2" y="6"/>
                      <a:pt x="1" y="6"/>
                      <a:pt x="1" y="6"/>
                    </a:cubicBezTo>
                    <a:cubicBezTo>
                      <a:pt x="1" y="6"/>
                      <a:pt x="1" y="6"/>
                      <a:pt x="1" y="6"/>
                    </a:cubicBezTo>
                    <a:cubicBezTo>
                      <a:pt x="1" y="7"/>
                      <a:pt x="1" y="7"/>
                      <a:pt x="1" y="7"/>
                    </a:cubicBezTo>
                    <a:cubicBezTo>
                      <a:pt x="1" y="7"/>
                      <a:pt x="1" y="7"/>
                      <a:pt x="1" y="7"/>
                    </a:cubicBezTo>
                    <a:cubicBezTo>
                      <a:pt x="1" y="7"/>
                      <a:pt x="1" y="7"/>
                      <a:pt x="1" y="7"/>
                    </a:cubicBezTo>
                    <a:cubicBezTo>
                      <a:pt x="0" y="7"/>
                      <a:pt x="1" y="6"/>
                      <a:pt x="1" y="6"/>
                    </a:cubicBezTo>
                    <a:cubicBezTo>
                      <a:pt x="0" y="6"/>
                      <a:pt x="0" y="7"/>
                      <a:pt x="0" y="7"/>
                    </a:cubicBezTo>
                    <a:cubicBezTo>
                      <a:pt x="0" y="7"/>
                      <a:pt x="0" y="7"/>
                      <a:pt x="0" y="7"/>
                    </a:cubicBezTo>
                    <a:cubicBezTo>
                      <a:pt x="0" y="7"/>
                      <a:pt x="0" y="7"/>
                      <a:pt x="0" y="7"/>
                    </a:cubicBezTo>
                    <a:cubicBezTo>
                      <a:pt x="0" y="7"/>
                      <a:pt x="0" y="7"/>
                      <a:pt x="0" y="7"/>
                    </a:cubicBezTo>
                    <a:cubicBezTo>
                      <a:pt x="1" y="7"/>
                      <a:pt x="2" y="7"/>
                      <a:pt x="2" y="7"/>
                    </a:cubicBezTo>
                    <a:cubicBezTo>
                      <a:pt x="2" y="7"/>
                      <a:pt x="2" y="7"/>
                      <a:pt x="2" y="7"/>
                    </a:cubicBezTo>
                    <a:cubicBezTo>
                      <a:pt x="2" y="7"/>
                      <a:pt x="3" y="7"/>
                      <a:pt x="3" y="7"/>
                    </a:cubicBezTo>
                    <a:cubicBezTo>
                      <a:pt x="3" y="7"/>
                      <a:pt x="3" y="7"/>
                      <a:pt x="3" y="7"/>
                    </a:cubicBezTo>
                    <a:cubicBezTo>
                      <a:pt x="3" y="7"/>
                      <a:pt x="3" y="7"/>
                      <a:pt x="3" y="7"/>
                    </a:cubicBezTo>
                    <a:cubicBezTo>
                      <a:pt x="3" y="7"/>
                      <a:pt x="3" y="7"/>
                      <a:pt x="3" y="8"/>
                    </a:cubicBezTo>
                    <a:cubicBezTo>
                      <a:pt x="3" y="7"/>
                      <a:pt x="4" y="7"/>
                      <a:pt x="5" y="7"/>
                    </a:cubicBezTo>
                    <a:cubicBezTo>
                      <a:pt x="5" y="7"/>
                      <a:pt x="5" y="7"/>
                      <a:pt x="4" y="7"/>
                    </a:cubicBezTo>
                    <a:cubicBezTo>
                      <a:pt x="5" y="8"/>
                      <a:pt x="4" y="7"/>
                      <a:pt x="5" y="7"/>
                    </a:cubicBezTo>
                    <a:cubicBezTo>
                      <a:pt x="5" y="7"/>
                      <a:pt x="5" y="8"/>
                      <a:pt x="5" y="8"/>
                    </a:cubicBezTo>
                    <a:cubicBezTo>
                      <a:pt x="6" y="8"/>
                      <a:pt x="7" y="8"/>
                      <a:pt x="8" y="8"/>
                    </a:cubicBezTo>
                    <a:cubicBezTo>
                      <a:pt x="8" y="8"/>
                      <a:pt x="9" y="8"/>
                      <a:pt x="9" y="8"/>
                    </a:cubicBezTo>
                    <a:cubicBezTo>
                      <a:pt x="10" y="8"/>
                      <a:pt x="9" y="8"/>
                      <a:pt x="10" y="8"/>
                    </a:cubicBezTo>
                    <a:cubicBezTo>
                      <a:pt x="10" y="8"/>
                      <a:pt x="10" y="8"/>
                      <a:pt x="10" y="8"/>
                    </a:cubicBezTo>
                    <a:cubicBezTo>
                      <a:pt x="10" y="8"/>
                      <a:pt x="11" y="8"/>
                      <a:pt x="10" y="8"/>
                    </a:cubicBezTo>
                    <a:cubicBezTo>
                      <a:pt x="11" y="8"/>
                      <a:pt x="12" y="8"/>
                      <a:pt x="13" y="8"/>
                    </a:cubicBezTo>
                    <a:cubicBezTo>
                      <a:pt x="12" y="8"/>
                      <a:pt x="12" y="8"/>
                      <a:pt x="12" y="9"/>
                    </a:cubicBezTo>
                    <a:cubicBezTo>
                      <a:pt x="13" y="8"/>
                      <a:pt x="13" y="8"/>
                      <a:pt x="14" y="8"/>
                    </a:cubicBezTo>
                    <a:cubicBezTo>
                      <a:pt x="14" y="8"/>
                      <a:pt x="14" y="8"/>
                      <a:pt x="14" y="8"/>
                    </a:cubicBezTo>
                    <a:cubicBezTo>
                      <a:pt x="14" y="8"/>
                      <a:pt x="14" y="8"/>
                      <a:pt x="14" y="8"/>
                    </a:cubicBezTo>
                    <a:cubicBezTo>
                      <a:pt x="14" y="8"/>
                      <a:pt x="14" y="8"/>
                      <a:pt x="15" y="8"/>
                    </a:cubicBezTo>
                    <a:cubicBezTo>
                      <a:pt x="15" y="9"/>
                      <a:pt x="14" y="8"/>
                      <a:pt x="14" y="9"/>
                    </a:cubicBezTo>
                    <a:cubicBezTo>
                      <a:pt x="14" y="9"/>
                      <a:pt x="13" y="9"/>
                      <a:pt x="13" y="9"/>
                    </a:cubicBezTo>
                    <a:cubicBezTo>
                      <a:pt x="12" y="9"/>
                      <a:pt x="13" y="9"/>
                      <a:pt x="13" y="9"/>
                    </a:cubicBezTo>
                    <a:cubicBezTo>
                      <a:pt x="13" y="9"/>
                      <a:pt x="14" y="9"/>
                      <a:pt x="14" y="9"/>
                    </a:cubicBezTo>
                    <a:cubicBezTo>
                      <a:pt x="14" y="9"/>
                      <a:pt x="14" y="9"/>
                      <a:pt x="14" y="9"/>
                    </a:cubicBezTo>
                    <a:cubicBezTo>
                      <a:pt x="15" y="8"/>
                      <a:pt x="15" y="9"/>
                      <a:pt x="15" y="9"/>
                    </a:cubicBezTo>
                    <a:cubicBezTo>
                      <a:pt x="15" y="9"/>
                      <a:pt x="15" y="9"/>
                      <a:pt x="15" y="9"/>
                    </a:cubicBezTo>
                    <a:cubicBezTo>
                      <a:pt x="15" y="9"/>
                      <a:pt x="16" y="9"/>
                      <a:pt x="16" y="9"/>
                    </a:cubicBezTo>
                    <a:cubicBezTo>
                      <a:pt x="16" y="10"/>
                      <a:pt x="15" y="9"/>
                      <a:pt x="15" y="9"/>
                    </a:cubicBezTo>
                    <a:cubicBezTo>
                      <a:pt x="15" y="9"/>
                      <a:pt x="15" y="10"/>
                      <a:pt x="15" y="10"/>
                    </a:cubicBezTo>
                    <a:cubicBezTo>
                      <a:pt x="16" y="10"/>
                      <a:pt x="16" y="9"/>
                      <a:pt x="16" y="9"/>
                    </a:cubicBezTo>
                    <a:cubicBezTo>
                      <a:pt x="16" y="10"/>
                      <a:pt x="16" y="10"/>
                      <a:pt x="16" y="10"/>
                    </a:cubicBezTo>
                    <a:cubicBezTo>
                      <a:pt x="16" y="10"/>
                      <a:pt x="17" y="10"/>
                      <a:pt x="17" y="10"/>
                    </a:cubicBezTo>
                    <a:cubicBezTo>
                      <a:pt x="17" y="9"/>
                      <a:pt x="17" y="9"/>
                      <a:pt x="16" y="9"/>
                    </a:cubicBezTo>
                    <a:cubicBezTo>
                      <a:pt x="17" y="9"/>
                      <a:pt x="17" y="9"/>
                      <a:pt x="17" y="9"/>
                    </a:cubicBezTo>
                    <a:cubicBezTo>
                      <a:pt x="17" y="9"/>
                      <a:pt x="17" y="9"/>
                      <a:pt x="17" y="9"/>
                    </a:cubicBezTo>
                    <a:cubicBezTo>
                      <a:pt x="17" y="9"/>
                      <a:pt x="17" y="9"/>
                      <a:pt x="18" y="8"/>
                    </a:cubicBezTo>
                    <a:cubicBezTo>
                      <a:pt x="18" y="9"/>
                      <a:pt x="18" y="9"/>
                      <a:pt x="18" y="9"/>
                    </a:cubicBezTo>
                    <a:cubicBezTo>
                      <a:pt x="18" y="9"/>
                      <a:pt x="18" y="9"/>
                      <a:pt x="18" y="9"/>
                    </a:cubicBezTo>
                    <a:cubicBezTo>
                      <a:pt x="17" y="9"/>
                      <a:pt x="18" y="9"/>
                      <a:pt x="17" y="10"/>
                    </a:cubicBezTo>
                    <a:cubicBezTo>
                      <a:pt x="18" y="10"/>
                      <a:pt x="18" y="9"/>
                      <a:pt x="18" y="9"/>
                    </a:cubicBezTo>
                    <a:cubicBezTo>
                      <a:pt x="18" y="10"/>
                      <a:pt x="18" y="9"/>
                      <a:pt x="18" y="9"/>
                    </a:cubicBezTo>
                    <a:cubicBezTo>
                      <a:pt x="19" y="8"/>
                      <a:pt x="19" y="10"/>
                      <a:pt x="19" y="9"/>
                    </a:cubicBezTo>
                    <a:cubicBezTo>
                      <a:pt x="19" y="9"/>
                      <a:pt x="20" y="9"/>
                      <a:pt x="20" y="8"/>
                    </a:cubicBezTo>
                    <a:cubicBezTo>
                      <a:pt x="20" y="8"/>
                      <a:pt x="20" y="8"/>
                      <a:pt x="20" y="8"/>
                    </a:cubicBezTo>
                    <a:cubicBezTo>
                      <a:pt x="20" y="9"/>
                      <a:pt x="21" y="8"/>
                      <a:pt x="20" y="9"/>
                    </a:cubicBezTo>
                    <a:cubicBezTo>
                      <a:pt x="20" y="9"/>
                      <a:pt x="21" y="9"/>
                      <a:pt x="21" y="9"/>
                    </a:cubicBezTo>
                    <a:cubicBezTo>
                      <a:pt x="21" y="9"/>
                      <a:pt x="20" y="9"/>
                      <a:pt x="20" y="9"/>
                    </a:cubicBezTo>
                    <a:cubicBezTo>
                      <a:pt x="21" y="9"/>
                      <a:pt x="21" y="10"/>
                      <a:pt x="21" y="10"/>
                    </a:cubicBezTo>
                    <a:cubicBezTo>
                      <a:pt x="22" y="10"/>
                      <a:pt x="21" y="9"/>
                      <a:pt x="22" y="9"/>
                    </a:cubicBezTo>
                    <a:cubicBezTo>
                      <a:pt x="21" y="10"/>
                      <a:pt x="22" y="10"/>
                      <a:pt x="22" y="10"/>
                    </a:cubicBezTo>
                    <a:cubicBezTo>
                      <a:pt x="21" y="10"/>
                      <a:pt x="22" y="9"/>
                      <a:pt x="22" y="9"/>
                    </a:cubicBezTo>
                    <a:cubicBezTo>
                      <a:pt x="23" y="9"/>
                      <a:pt x="23" y="10"/>
                      <a:pt x="23" y="10"/>
                    </a:cubicBezTo>
                    <a:cubicBezTo>
                      <a:pt x="23" y="10"/>
                      <a:pt x="23" y="10"/>
                      <a:pt x="22" y="10"/>
                    </a:cubicBezTo>
                    <a:cubicBezTo>
                      <a:pt x="23" y="10"/>
                      <a:pt x="23" y="10"/>
                      <a:pt x="23" y="10"/>
                    </a:cubicBezTo>
                    <a:cubicBezTo>
                      <a:pt x="23" y="10"/>
                      <a:pt x="23" y="9"/>
                      <a:pt x="23" y="9"/>
                    </a:cubicBezTo>
                    <a:cubicBezTo>
                      <a:pt x="23" y="9"/>
                      <a:pt x="24" y="9"/>
                      <a:pt x="24" y="9"/>
                    </a:cubicBezTo>
                    <a:cubicBezTo>
                      <a:pt x="24" y="9"/>
                      <a:pt x="23" y="9"/>
                      <a:pt x="23" y="10"/>
                    </a:cubicBezTo>
                    <a:cubicBezTo>
                      <a:pt x="24" y="9"/>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9"/>
                      <a:pt x="26" y="10"/>
                    </a:cubicBezTo>
                    <a:cubicBezTo>
                      <a:pt x="25" y="9"/>
                      <a:pt x="25" y="10"/>
                      <a:pt x="25" y="10"/>
                    </a:cubicBezTo>
                    <a:cubicBezTo>
                      <a:pt x="25" y="9"/>
                      <a:pt x="25" y="9"/>
                      <a:pt x="25" y="9"/>
                    </a:cubicBezTo>
                    <a:cubicBezTo>
                      <a:pt x="25" y="10"/>
                      <a:pt x="26" y="9"/>
                      <a:pt x="26" y="9"/>
                    </a:cubicBezTo>
                    <a:cubicBezTo>
                      <a:pt x="26" y="9"/>
                      <a:pt x="27" y="10"/>
                      <a:pt x="27" y="10"/>
                    </a:cubicBezTo>
                    <a:cubicBezTo>
                      <a:pt x="27" y="10"/>
                      <a:pt x="27" y="9"/>
                      <a:pt x="27" y="9"/>
                    </a:cubicBezTo>
                    <a:cubicBezTo>
                      <a:pt x="27" y="10"/>
                      <a:pt x="27" y="9"/>
                      <a:pt x="28" y="9"/>
                    </a:cubicBezTo>
                    <a:cubicBezTo>
                      <a:pt x="28" y="10"/>
                      <a:pt x="28" y="10"/>
                      <a:pt x="28" y="10"/>
                    </a:cubicBezTo>
                    <a:cubicBezTo>
                      <a:pt x="27" y="9"/>
                      <a:pt x="28" y="9"/>
                      <a:pt x="28" y="9"/>
                    </a:cubicBezTo>
                    <a:cubicBezTo>
                      <a:pt x="29" y="9"/>
                      <a:pt x="28" y="10"/>
                      <a:pt x="28" y="10"/>
                    </a:cubicBezTo>
                    <a:cubicBezTo>
                      <a:pt x="28" y="10"/>
                      <a:pt x="29" y="10"/>
                      <a:pt x="29" y="10"/>
                    </a:cubicBezTo>
                    <a:cubicBezTo>
                      <a:pt x="29" y="10"/>
                      <a:pt x="29" y="9"/>
                      <a:pt x="29" y="9"/>
                    </a:cubicBezTo>
                    <a:cubicBezTo>
                      <a:pt x="30" y="9"/>
                      <a:pt x="29" y="9"/>
                      <a:pt x="29" y="10"/>
                    </a:cubicBezTo>
                    <a:cubicBezTo>
                      <a:pt x="30" y="10"/>
                      <a:pt x="30" y="9"/>
                      <a:pt x="30" y="9"/>
                    </a:cubicBezTo>
                    <a:cubicBezTo>
                      <a:pt x="30" y="9"/>
                      <a:pt x="30" y="9"/>
                      <a:pt x="31" y="9"/>
                    </a:cubicBezTo>
                    <a:cubicBezTo>
                      <a:pt x="31" y="9"/>
                      <a:pt x="30" y="9"/>
                      <a:pt x="30" y="9"/>
                    </a:cubicBezTo>
                    <a:cubicBezTo>
                      <a:pt x="31" y="9"/>
                      <a:pt x="31" y="9"/>
                      <a:pt x="31" y="9"/>
                    </a:cubicBezTo>
                    <a:cubicBezTo>
                      <a:pt x="31" y="8"/>
                      <a:pt x="31" y="8"/>
                      <a:pt x="31" y="8"/>
                    </a:cubicBezTo>
                    <a:cubicBezTo>
                      <a:pt x="32" y="8"/>
                      <a:pt x="31" y="8"/>
                      <a:pt x="31" y="8"/>
                    </a:cubicBezTo>
                    <a:cubicBezTo>
                      <a:pt x="32" y="8"/>
                      <a:pt x="32" y="8"/>
                      <a:pt x="32" y="8"/>
                    </a:cubicBezTo>
                    <a:cubicBezTo>
                      <a:pt x="32" y="9"/>
                      <a:pt x="31" y="9"/>
                      <a:pt x="31" y="9"/>
                    </a:cubicBezTo>
                    <a:cubicBezTo>
                      <a:pt x="31" y="9"/>
                      <a:pt x="31" y="9"/>
                      <a:pt x="32" y="9"/>
                    </a:cubicBezTo>
                    <a:cubicBezTo>
                      <a:pt x="32" y="9"/>
                      <a:pt x="31" y="10"/>
                      <a:pt x="32" y="10"/>
                    </a:cubicBezTo>
                    <a:cubicBezTo>
                      <a:pt x="32" y="10"/>
                      <a:pt x="32" y="10"/>
                      <a:pt x="32" y="10"/>
                    </a:cubicBezTo>
                    <a:cubicBezTo>
                      <a:pt x="32" y="9"/>
                      <a:pt x="32" y="10"/>
                      <a:pt x="32" y="10"/>
                    </a:cubicBezTo>
                    <a:cubicBezTo>
                      <a:pt x="32" y="9"/>
                      <a:pt x="33" y="9"/>
                      <a:pt x="33" y="9"/>
                    </a:cubicBezTo>
                    <a:cubicBezTo>
                      <a:pt x="33" y="9"/>
                      <a:pt x="33" y="10"/>
                      <a:pt x="33" y="10"/>
                    </a:cubicBezTo>
                    <a:cubicBezTo>
                      <a:pt x="33" y="10"/>
                      <a:pt x="33" y="9"/>
                      <a:pt x="34" y="10"/>
                    </a:cubicBezTo>
                    <a:cubicBezTo>
                      <a:pt x="34" y="10"/>
                      <a:pt x="34" y="10"/>
                      <a:pt x="34" y="10"/>
                    </a:cubicBezTo>
                    <a:cubicBezTo>
                      <a:pt x="35" y="10"/>
                      <a:pt x="37" y="10"/>
                      <a:pt x="38" y="9"/>
                    </a:cubicBezTo>
                    <a:cubicBezTo>
                      <a:pt x="38" y="9"/>
                      <a:pt x="38" y="9"/>
                      <a:pt x="39" y="10"/>
                    </a:cubicBezTo>
                    <a:cubicBezTo>
                      <a:pt x="39" y="9"/>
                      <a:pt x="39" y="9"/>
                      <a:pt x="39" y="9"/>
                    </a:cubicBezTo>
                    <a:cubicBezTo>
                      <a:pt x="39" y="9"/>
                      <a:pt x="39" y="9"/>
                      <a:pt x="40" y="10"/>
                    </a:cubicBezTo>
                    <a:cubicBezTo>
                      <a:pt x="40" y="10"/>
                      <a:pt x="41" y="9"/>
                      <a:pt x="41" y="9"/>
                    </a:cubicBezTo>
                    <a:cubicBezTo>
                      <a:pt x="41" y="9"/>
                      <a:pt x="41" y="9"/>
                      <a:pt x="41" y="10"/>
                    </a:cubicBezTo>
                    <a:cubicBezTo>
                      <a:pt x="41" y="10"/>
                      <a:pt x="41" y="9"/>
                      <a:pt x="41" y="9"/>
                    </a:cubicBezTo>
                    <a:cubicBezTo>
                      <a:pt x="42" y="9"/>
                      <a:pt x="42" y="9"/>
                      <a:pt x="42" y="9"/>
                    </a:cubicBezTo>
                    <a:cubicBezTo>
                      <a:pt x="42" y="9"/>
                      <a:pt x="42" y="9"/>
                      <a:pt x="42" y="9"/>
                    </a:cubicBezTo>
                    <a:cubicBezTo>
                      <a:pt x="42" y="9"/>
                      <a:pt x="43" y="9"/>
                      <a:pt x="43" y="10"/>
                    </a:cubicBezTo>
                    <a:cubicBezTo>
                      <a:pt x="43" y="9"/>
                      <a:pt x="43" y="9"/>
                      <a:pt x="43" y="9"/>
                    </a:cubicBezTo>
                    <a:cubicBezTo>
                      <a:pt x="43" y="10"/>
                      <a:pt x="44" y="10"/>
                      <a:pt x="45" y="9"/>
                    </a:cubicBezTo>
                    <a:cubicBezTo>
                      <a:pt x="44" y="9"/>
                      <a:pt x="44" y="9"/>
                      <a:pt x="44" y="9"/>
                    </a:cubicBezTo>
                    <a:cubicBezTo>
                      <a:pt x="44" y="8"/>
                      <a:pt x="44" y="9"/>
                      <a:pt x="45" y="9"/>
                    </a:cubicBezTo>
                    <a:cubicBezTo>
                      <a:pt x="45" y="9"/>
                      <a:pt x="45" y="9"/>
                      <a:pt x="45" y="9"/>
                    </a:cubicBezTo>
                    <a:cubicBezTo>
                      <a:pt x="46" y="10"/>
                      <a:pt x="47" y="9"/>
                      <a:pt x="48" y="9"/>
                    </a:cubicBezTo>
                    <a:cubicBezTo>
                      <a:pt x="48" y="9"/>
                      <a:pt x="48" y="9"/>
                      <a:pt x="48" y="9"/>
                    </a:cubicBezTo>
                    <a:cubicBezTo>
                      <a:pt x="49" y="10"/>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8"/>
                    </a:cubicBezTo>
                    <a:cubicBezTo>
                      <a:pt x="55" y="9"/>
                      <a:pt x="55" y="9"/>
                      <a:pt x="55" y="9"/>
                    </a:cubicBezTo>
                    <a:cubicBezTo>
                      <a:pt x="55" y="9"/>
                      <a:pt x="55" y="9"/>
                      <a:pt x="55" y="9"/>
                    </a:cubicBezTo>
                    <a:cubicBezTo>
                      <a:pt x="55" y="9"/>
                      <a:pt x="55" y="9"/>
                      <a:pt x="55" y="9"/>
                    </a:cubicBezTo>
                    <a:cubicBezTo>
                      <a:pt x="56" y="8"/>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8"/>
                    </a:cubicBezTo>
                    <a:cubicBezTo>
                      <a:pt x="57" y="8"/>
                      <a:pt x="57" y="8"/>
                      <a:pt x="57" y="8"/>
                    </a:cubicBezTo>
                    <a:cubicBezTo>
                      <a:pt x="57" y="8"/>
                      <a:pt x="57" y="8"/>
                      <a:pt x="57" y="8"/>
                    </a:cubicBezTo>
                    <a:cubicBezTo>
                      <a:pt x="57" y="8"/>
                      <a:pt x="58" y="8"/>
                      <a:pt x="58" y="8"/>
                    </a:cubicBezTo>
                    <a:cubicBezTo>
                      <a:pt x="58" y="8"/>
                      <a:pt x="58" y="8"/>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8"/>
                      <a:pt x="62" y="9"/>
                      <a:pt x="61" y="9"/>
                    </a:cubicBezTo>
                    <a:cubicBezTo>
                      <a:pt x="61" y="8"/>
                      <a:pt x="62" y="8"/>
                      <a:pt x="62" y="8"/>
                    </a:cubicBezTo>
                    <a:cubicBezTo>
                      <a:pt x="62" y="9"/>
                      <a:pt x="64" y="8"/>
                      <a:pt x="65" y="9"/>
                    </a:cubicBezTo>
                    <a:cubicBezTo>
                      <a:pt x="65" y="8"/>
                      <a:pt x="65" y="9"/>
                      <a:pt x="65" y="9"/>
                    </a:cubicBezTo>
                    <a:cubicBezTo>
                      <a:pt x="65" y="9"/>
                      <a:pt x="66" y="8"/>
                      <a:pt x="66" y="9"/>
                    </a:cubicBezTo>
                    <a:cubicBezTo>
                      <a:pt x="66" y="9"/>
                      <a:pt x="66" y="8"/>
                      <a:pt x="66" y="8"/>
                    </a:cubicBezTo>
                    <a:cubicBezTo>
                      <a:pt x="67" y="8"/>
                      <a:pt x="67" y="7"/>
                      <a:pt x="67" y="8"/>
                    </a:cubicBezTo>
                    <a:cubicBezTo>
                      <a:pt x="68" y="8"/>
                      <a:pt x="67" y="8"/>
                      <a:pt x="67" y="8"/>
                    </a:cubicBezTo>
                    <a:cubicBezTo>
                      <a:pt x="67" y="9"/>
                      <a:pt x="68" y="8"/>
                      <a:pt x="69" y="9"/>
                    </a:cubicBezTo>
                    <a:cubicBezTo>
                      <a:pt x="69" y="8"/>
                      <a:pt x="68" y="8"/>
                      <a:pt x="69" y="8"/>
                    </a:cubicBezTo>
                    <a:cubicBezTo>
                      <a:pt x="69" y="8"/>
                      <a:pt x="70" y="8"/>
                      <a:pt x="70" y="8"/>
                    </a:cubicBezTo>
                    <a:cubicBezTo>
                      <a:pt x="70" y="8"/>
                      <a:pt x="70" y="8"/>
                      <a:pt x="70" y="8"/>
                    </a:cubicBezTo>
                    <a:cubicBezTo>
                      <a:pt x="70" y="8"/>
                      <a:pt x="70" y="8"/>
                      <a:pt x="70" y="9"/>
                    </a:cubicBezTo>
                    <a:cubicBezTo>
                      <a:pt x="71" y="9"/>
                      <a:pt x="71" y="8"/>
                      <a:pt x="71" y="8"/>
                    </a:cubicBezTo>
                    <a:cubicBezTo>
                      <a:pt x="72" y="9"/>
                      <a:pt x="72" y="8"/>
                      <a:pt x="73" y="9"/>
                    </a:cubicBezTo>
                    <a:cubicBezTo>
                      <a:pt x="73" y="8"/>
                      <a:pt x="74" y="9"/>
                      <a:pt x="74" y="8"/>
                    </a:cubicBezTo>
                    <a:cubicBezTo>
                      <a:pt x="74" y="8"/>
                      <a:pt x="74" y="8"/>
                      <a:pt x="74" y="8"/>
                    </a:cubicBezTo>
                    <a:cubicBezTo>
                      <a:pt x="74" y="8"/>
                      <a:pt x="74" y="8"/>
                      <a:pt x="75" y="8"/>
                    </a:cubicBezTo>
                    <a:cubicBezTo>
                      <a:pt x="74" y="8"/>
                      <a:pt x="74" y="8"/>
                      <a:pt x="74" y="8"/>
                    </a:cubicBezTo>
                    <a:cubicBezTo>
                      <a:pt x="74" y="9"/>
                      <a:pt x="75" y="8"/>
                      <a:pt x="75" y="8"/>
                    </a:cubicBezTo>
                    <a:cubicBezTo>
                      <a:pt x="75" y="8"/>
                      <a:pt x="75" y="8"/>
                      <a:pt x="76" y="8"/>
                    </a:cubicBezTo>
                    <a:cubicBezTo>
                      <a:pt x="76" y="8"/>
                      <a:pt x="76" y="8"/>
                      <a:pt x="76" y="8"/>
                    </a:cubicBezTo>
                    <a:cubicBezTo>
                      <a:pt x="76" y="8"/>
                      <a:pt x="76" y="8"/>
                      <a:pt x="76" y="8"/>
                    </a:cubicBezTo>
                    <a:cubicBezTo>
                      <a:pt x="77" y="8"/>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9"/>
                    </a:cubicBezTo>
                    <a:cubicBezTo>
                      <a:pt x="78" y="9"/>
                      <a:pt x="79" y="8"/>
                      <a:pt x="79" y="8"/>
                    </a:cubicBezTo>
                    <a:cubicBezTo>
                      <a:pt x="79" y="8"/>
                      <a:pt x="81" y="8"/>
                      <a:pt x="81" y="8"/>
                    </a:cubicBezTo>
                    <a:cubicBezTo>
                      <a:pt x="81" y="8"/>
                      <a:pt x="81" y="8"/>
                      <a:pt x="81" y="8"/>
                    </a:cubicBezTo>
                    <a:cubicBezTo>
                      <a:pt x="81" y="8"/>
                      <a:pt x="82" y="7"/>
                      <a:pt x="82" y="8"/>
                    </a:cubicBezTo>
                    <a:cubicBezTo>
                      <a:pt x="82" y="7"/>
                      <a:pt x="82" y="8"/>
                      <a:pt x="82" y="8"/>
                    </a:cubicBezTo>
                    <a:cubicBezTo>
                      <a:pt x="82" y="8"/>
                      <a:pt x="83" y="8"/>
                      <a:pt x="82" y="8"/>
                    </a:cubicBezTo>
                    <a:cubicBezTo>
                      <a:pt x="83" y="8"/>
                      <a:pt x="84" y="7"/>
                      <a:pt x="85" y="8"/>
                    </a:cubicBezTo>
                    <a:cubicBezTo>
                      <a:pt x="85" y="7"/>
                      <a:pt x="85" y="8"/>
                      <a:pt x="85" y="8"/>
                    </a:cubicBezTo>
                    <a:cubicBezTo>
                      <a:pt x="85" y="8"/>
                      <a:pt x="86" y="8"/>
                      <a:pt x="86" y="7"/>
                    </a:cubicBezTo>
                    <a:cubicBezTo>
                      <a:pt x="86" y="7"/>
                      <a:pt x="86" y="7"/>
                      <a:pt x="86" y="7"/>
                    </a:cubicBezTo>
                    <a:cubicBezTo>
                      <a:pt x="87" y="7"/>
                      <a:pt x="87" y="7"/>
                      <a:pt x="87" y="7"/>
                    </a:cubicBezTo>
                    <a:cubicBezTo>
                      <a:pt x="87" y="7"/>
                      <a:pt x="87" y="6"/>
                      <a:pt x="88" y="6"/>
                    </a:cubicBezTo>
                    <a:cubicBezTo>
                      <a:pt x="88" y="7"/>
                      <a:pt x="88" y="7"/>
                      <a:pt x="88" y="7"/>
                    </a:cubicBezTo>
                    <a:cubicBezTo>
                      <a:pt x="88" y="7"/>
                      <a:pt x="88" y="6"/>
                      <a:pt x="89" y="6"/>
                    </a:cubicBezTo>
                    <a:cubicBezTo>
                      <a:pt x="89" y="7"/>
                      <a:pt x="88" y="6"/>
                      <a:pt x="88" y="7"/>
                    </a:cubicBezTo>
                    <a:cubicBezTo>
                      <a:pt x="89" y="7"/>
                      <a:pt x="89" y="7"/>
                      <a:pt x="90" y="7"/>
                    </a:cubicBezTo>
                    <a:cubicBezTo>
                      <a:pt x="90" y="7"/>
                      <a:pt x="90" y="7"/>
                      <a:pt x="90" y="7"/>
                    </a:cubicBezTo>
                    <a:cubicBezTo>
                      <a:pt x="90" y="7"/>
                      <a:pt x="90" y="7"/>
                      <a:pt x="90" y="7"/>
                    </a:cubicBezTo>
                    <a:cubicBezTo>
                      <a:pt x="90" y="7"/>
                      <a:pt x="91" y="6"/>
                      <a:pt x="91" y="6"/>
                    </a:cubicBezTo>
                    <a:cubicBezTo>
                      <a:pt x="91" y="6"/>
                      <a:pt x="91" y="6"/>
                      <a:pt x="91" y="7"/>
                    </a:cubicBezTo>
                    <a:cubicBezTo>
                      <a:pt x="92" y="6"/>
                      <a:pt x="92" y="6"/>
                      <a:pt x="93" y="5"/>
                    </a:cubicBezTo>
                    <a:cubicBezTo>
                      <a:pt x="93" y="5"/>
                      <a:pt x="94" y="5"/>
                      <a:pt x="94" y="5"/>
                    </a:cubicBezTo>
                    <a:cubicBezTo>
                      <a:pt x="94" y="5"/>
                      <a:pt x="94" y="5"/>
                      <a:pt x="94" y="5"/>
                    </a:cubicBezTo>
                    <a:cubicBezTo>
                      <a:pt x="94" y="5"/>
                      <a:pt x="94" y="6"/>
                      <a:pt x="94" y="6"/>
                    </a:cubicBezTo>
                    <a:cubicBezTo>
                      <a:pt x="93" y="6"/>
                      <a:pt x="94" y="6"/>
                      <a:pt x="94" y="7"/>
                    </a:cubicBezTo>
                    <a:cubicBezTo>
                      <a:pt x="94" y="6"/>
                      <a:pt x="95" y="7"/>
                      <a:pt x="96" y="7"/>
                    </a:cubicBezTo>
                    <a:cubicBezTo>
                      <a:pt x="95" y="6"/>
                      <a:pt x="96" y="6"/>
                      <a:pt x="96" y="6"/>
                    </a:cubicBezTo>
                    <a:cubicBezTo>
                      <a:pt x="97" y="5"/>
                      <a:pt x="97" y="6"/>
                      <a:pt x="97" y="6"/>
                    </a:cubicBezTo>
                    <a:cubicBezTo>
                      <a:pt x="98" y="6"/>
                      <a:pt x="98" y="6"/>
                      <a:pt x="99" y="6"/>
                    </a:cubicBezTo>
                    <a:cubicBezTo>
                      <a:pt x="99" y="6"/>
                      <a:pt x="99" y="6"/>
                      <a:pt x="99" y="6"/>
                    </a:cubicBezTo>
                    <a:cubicBezTo>
                      <a:pt x="99" y="6"/>
                      <a:pt x="100" y="6"/>
                      <a:pt x="101" y="6"/>
                    </a:cubicBezTo>
                    <a:cubicBezTo>
                      <a:pt x="101" y="6"/>
                      <a:pt x="101" y="6"/>
                      <a:pt x="101" y="6"/>
                    </a:cubicBezTo>
                    <a:cubicBezTo>
                      <a:pt x="101" y="6"/>
                      <a:pt x="101" y="5"/>
                      <a:pt x="102" y="5"/>
                    </a:cubicBezTo>
                    <a:cubicBezTo>
                      <a:pt x="102" y="6"/>
                      <a:pt x="102" y="6"/>
                      <a:pt x="101" y="6"/>
                    </a:cubicBezTo>
                    <a:cubicBezTo>
                      <a:pt x="102" y="5"/>
                      <a:pt x="102" y="6"/>
                      <a:pt x="103" y="6"/>
                    </a:cubicBezTo>
                    <a:cubicBezTo>
                      <a:pt x="103" y="6"/>
                      <a:pt x="103" y="6"/>
                      <a:pt x="103" y="6"/>
                    </a:cubicBezTo>
                    <a:cubicBezTo>
                      <a:pt x="103" y="6"/>
                      <a:pt x="104" y="6"/>
                      <a:pt x="104" y="5"/>
                    </a:cubicBezTo>
                    <a:cubicBezTo>
                      <a:pt x="104" y="6"/>
                      <a:pt x="104" y="6"/>
                      <a:pt x="104" y="6"/>
                    </a:cubicBezTo>
                    <a:cubicBezTo>
                      <a:pt x="104" y="6"/>
                      <a:pt x="104" y="5"/>
                      <a:pt x="105" y="5"/>
                    </a:cubicBezTo>
                    <a:cubicBezTo>
                      <a:pt x="105" y="6"/>
                      <a:pt x="105" y="6"/>
                      <a:pt x="105" y="6"/>
                    </a:cubicBezTo>
                    <a:cubicBezTo>
                      <a:pt x="105" y="6"/>
                      <a:pt x="106" y="6"/>
                      <a:pt x="106" y="5"/>
                    </a:cubicBezTo>
                    <a:cubicBezTo>
                      <a:pt x="106" y="6"/>
                      <a:pt x="106" y="6"/>
                      <a:pt x="107" y="6"/>
                    </a:cubicBezTo>
                    <a:cubicBezTo>
                      <a:pt x="109" y="6"/>
                      <a:pt x="111" y="6"/>
                      <a:pt x="114" y="5"/>
                    </a:cubicBezTo>
                    <a:cubicBezTo>
                      <a:pt x="114" y="6"/>
                      <a:pt x="113" y="6"/>
                      <a:pt x="113" y="6"/>
                    </a:cubicBezTo>
                    <a:cubicBezTo>
                      <a:pt x="113" y="6"/>
                      <a:pt x="114" y="6"/>
                      <a:pt x="114" y="6"/>
                    </a:cubicBezTo>
                    <a:cubicBezTo>
                      <a:pt x="114" y="6"/>
                      <a:pt x="114" y="6"/>
                      <a:pt x="114" y="6"/>
                    </a:cubicBezTo>
                    <a:cubicBezTo>
                      <a:pt x="115" y="6"/>
                      <a:pt x="115" y="6"/>
                      <a:pt x="115" y="6"/>
                    </a:cubicBezTo>
                    <a:cubicBezTo>
                      <a:pt x="115" y="6"/>
                      <a:pt x="115" y="6"/>
                      <a:pt x="115" y="6"/>
                    </a:cubicBezTo>
                    <a:cubicBezTo>
                      <a:pt x="116" y="6"/>
                      <a:pt x="116" y="7"/>
                      <a:pt x="116" y="6"/>
                    </a:cubicBezTo>
                    <a:cubicBezTo>
                      <a:pt x="116" y="6"/>
                      <a:pt x="116" y="6"/>
                      <a:pt x="116" y="7"/>
                    </a:cubicBezTo>
                    <a:cubicBezTo>
                      <a:pt x="117" y="6"/>
                      <a:pt x="117" y="7"/>
                      <a:pt x="117" y="6"/>
                    </a:cubicBezTo>
                    <a:cubicBezTo>
                      <a:pt x="117" y="6"/>
                      <a:pt x="117" y="6"/>
                      <a:pt x="117" y="6"/>
                    </a:cubicBezTo>
                    <a:cubicBezTo>
                      <a:pt x="118" y="7"/>
                      <a:pt x="119" y="5"/>
                      <a:pt x="119" y="6"/>
                    </a:cubicBezTo>
                    <a:cubicBezTo>
                      <a:pt x="119" y="6"/>
                      <a:pt x="120" y="6"/>
                      <a:pt x="120" y="5"/>
                    </a:cubicBezTo>
                    <a:cubicBezTo>
                      <a:pt x="120" y="5"/>
                      <a:pt x="120" y="6"/>
                      <a:pt x="120" y="6"/>
                    </a:cubicBezTo>
                    <a:cubicBezTo>
                      <a:pt x="122" y="6"/>
                      <a:pt x="124" y="6"/>
                      <a:pt x="125" y="5"/>
                    </a:cubicBezTo>
                    <a:cubicBezTo>
                      <a:pt x="125" y="5"/>
                      <a:pt x="125" y="5"/>
                      <a:pt x="125" y="5"/>
                    </a:cubicBezTo>
                    <a:cubicBezTo>
                      <a:pt x="126" y="5"/>
                      <a:pt x="127" y="6"/>
                      <a:pt x="128" y="5"/>
                    </a:cubicBezTo>
                    <a:cubicBezTo>
                      <a:pt x="128" y="5"/>
                      <a:pt x="128" y="4"/>
                      <a:pt x="128" y="4"/>
                    </a:cubicBezTo>
                    <a:cubicBezTo>
                      <a:pt x="128" y="4"/>
                      <a:pt x="128" y="5"/>
                      <a:pt x="128" y="5"/>
                    </a:cubicBezTo>
                    <a:cubicBezTo>
                      <a:pt x="129" y="5"/>
                      <a:pt x="129" y="5"/>
                      <a:pt x="130" y="4"/>
                    </a:cubicBezTo>
                    <a:cubicBezTo>
                      <a:pt x="130" y="5"/>
                      <a:pt x="129" y="5"/>
                      <a:pt x="129" y="5"/>
                    </a:cubicBezTo>
                    <a:cubicBezTo>
                      <a:pt x="130" y="5"/>
                      <a:pt x="130" y="4"/>
                      <a:pt x="131" y="4"/>
                    </a:cubicBezTo>
                    <a:cubicBezTo>
                      <a:pt x="131" y="4"/>
                      <a:pt x="131" y="5"/>
                      <a:pt x="131" y="5"/>
                    </a:cubicBezTo>
                    <a:cubicBezTo>
                      <a:pt x="133" y="6"/>
                      <a:pt x="136" y="7"/>
                      <a:pt x="138" y="5"/>
                    </a:cubicBezTo>
                    <a:cubicBezTo>
                      <a:pt x="138" y="5"/>
                      <a:pt x="138" y="6"/>
                      <a:pt x="138" y="6"/>
                    </a:cubicBezTo>
                    <a:cubicBezTo>
                      <a:pt x="140" y="5"/>
                      <a:pt x="142" y="7"/>
                      <a:pt x="144" y="5"/>
                    </a:cubicBezTo>
                    <a:cubicBezTo>
                      <a:pt x="146" y="5"/>
                      <a:pt x="146" y="3"/>
                      <a:pt x="146" y="3"/>
                    </a:cubicBezTo>
                    <a:cubicBezTo>
                      <a:pt x="143" y="4"/>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0" name="Freeform 256"/>
              <p:cNvSpPr>
                <a:spLocks noEditPoints="1"/>
              </p:cNvSpPr>
              <p:nvPr/>
            </p:nvSpPr>
            <p:spPr bwMode="auto">
              <a:xfrm>
                <a:off x="4860040" y="6327775"/>
                <a:ext cx="2278063" cy="171450"/>
              </a:xfrm>
              <a:custGeom>
                <a:avLst/>
                <a:gdLst/>
                <a:ahLst/>
                <a:cxnLst>
                  <a:cxn ang="0">
                    <a:pos x="119" y="2"/>
                  </a:cxn>
                  <a:cxn ang="0">
                    <a:pos x="98" y="2"/>
                  </a:cxn>
                  <a:cxn ang="0">
                    <a:pos x="79" y="4"/>
                  </a:cxn>
                  <a:cxn ang="0">
                    <a:pos x="70" y="5"/>
                  </a:cxn>
                  <a:cxn ang="0">
                    <a:pos x="63" y="5"/>
                  </a:cxn>
                  <a:cxn ang="0">
                    <a:pos x="48" y="6"/>
                  </a:cxn>
                  <a:cxn ang="0">
                    <a:pos x="39" y="6"/>
                  </a:cxn>
                  <a:cxn ang="0">
                    <a:pos x="25" y="7"/>
                  </a:cxn>
                  <a:cxn ang="0">
                    <a:pos x="18" y="7"/>
                  </a:cxn>
                  <a:cxn ang="0">
                    <a:pos x="9" y="7"/>
                  </a:cxn>
                  <a:cxn ang="0">
                    <a:pos x="4" y="7"/>
                  </a:cxn>
                  <a:cxn ang="0">
                    <a:pos x="1" y="7"/>
                  </a:cxn>
                  <a:cxn ang="0">
                    <a:pos x="0" y="7"/>
                  </a:cxn>
                  <a:cxn ang="0">
                    <a:pos x="3" y="8"/>
                  </a:cxn>
                  <a:cxn ang="0">
                    <a:pos x="8" y="8"/>
                  </a:cxn>
                  <a:cxn ang="0">
                    <a:pos x="12" y="9"/>
                  </a:cxn>
                  <a:cxn ang="0">
                    <a:pos x="13" y="9"/>
                  </a:cxn>
                  <a:cxn ang="0">
                    <a:pos x="16" y="9"/>
                  </a:cxn>
                  <a:cxn ang="0">
                    <a:pos x="16" y="10"/>
                  </a:cxn>
                  <a:cxn ang="0">
                    <a:pos x="17" y="10"/>
                  </a:cxn>
                  <a:cxn ang="0">
                    <a:pos x="20" y="9"/>
                  </a:cxn>
                  <a:cxn ang="0">
                    <a:pos x="22" y="10"/>
                  </a:cxn>
                  <a:cxn ang="0">
                    <a:pos x="23" y="10"/>
                  </a:cxn>
                  <a:cxn ang="0">
                    <a:pos x="26" y="10"/>
                  </a:cxn>
                  <a:cxn ang="0">
                    <a:pos x="28" y="10"/>
                  </a:cxn>
                  <a:cxn ang="0">
                    <a:pos x="29" y="10"/>
                  </a:cxn>
                  <a:cxn ang="0">
                    <a:pos x="31" y="9"/>
                  </a:cxn>
                  <a:cxn ang="0">
                    <a:pos x="32" y="10"/>
                  </a:cxn>
                  <a:cxn ang="0">
                    <a:pos x="39" y="10"/>
                  </a:cxn>
                  <a:cxn ang="0">
                    <a:pos x="42" y="10"/>
                  </a:cxn>
                  <a:cxn ang="0">
                    <a:pos x="45" y="9"/>
                  </a:cxn>
                  <a:cxn ang="0">
                    <a:pos x="51" y="10"/>
                  </a:cxn>
                  <a:cxn ang="0">
                    <a:pos x="54" y="9"/>
                  </a:cxn>
                  <a:cxn ang="0">
                    <a:pos x="56" y="9"/>
                  </a:cxn>
                  <a:cxn ang="0">
                    <a:pos x="57" y="9"/>
                  </a:cxn>
                  <a:cxn ang="0">
                    <a:pos x="59" y="9"/>
                  </a:cxn>
                  <a:cxn ang="0">
                    <a:pos x="61" y="9"/>
                  </a:cxn>
                  <a:cxn ang="0">
                    <a:pos x="67" y="8"/>
                  </a:cxn>
                  <a:cxn ang="0">
                    <a:pos x="70" y="9"/>
                  </a:cxn>
                  <a:cxn ang="0">
                    <a:pos x="74" y="8"/>
                  </a:cxn>
                  <a:cxn ang="0">
                    <a:pos x="77" y="8"/>
                  </a:cxn>
                  <a:cxn ang="0">
                    <a:pos x="78" y="9"/>
                  </a:cxn>
                  <a:cxn ang="0">
                    <a:pos x="81" y="8"/>
                  </a:cxn>
                  <a:cxn ang="0">
                    <a:pos x="86" y="7"/>
                  </a:cxn>
                  <a:cxn ang="0">
                    <a:pos x="88" y="7"/>
                  </a:cxn>
                  <a:cxn ang="0">
                    <a:pos x="93" y="6"/>
                  </a:cxn>
                  <a:cxn ang="0">
                    <a:pos x="96" y="6"/>
                  </a:cxn>
                  <a:cxn ang="0">
                    <a:pos x="102" y="6"/>
                  </a:cxn>
                  <a:cxn ang="0">
                    <a:pos x="105" y="6"/>
                  </a:cxn>
                  <a:cxn ang="0">
                    <a:pos x="114" y="6"/>
                  </a:cxn>
                  <a:cxn ang="0">
                    <a:pos x="117" y="6"/>
                  </a:cxn>
                  <a:cxn ang="0">
                    <a:pos x="125" y="6"/>
                  </a:cxn>
                  <a:cxn ang="0">
                    <a:pos x="131" y="5"/>
                  </a:cxn>
                  <a:cxn ang="0">
                    <a:pos x="136" y="2"/>
                  </a:cxn>
                </a:cxnLst>
                <a:rect l="0" t="0" r="r" b="b"/>
                <a:pathLst>
                  <a:path w="146" h="11">
                    <a:moveTo>
                      <a:pt x="136" y="2"/>
                    </a:moveTo>
                    <a:cubicBezTo>
                      <a:pt x="135" y="2"/>
                      <a:pt x="134" y="2"/>
                      <a:pt x="133" y="2"/>
                    </a:cubicBezTo>
                    <a:cubicBezTo>
                      <a:pt x="129" y="2"/>
                      <a:pt x="124" y="0"/>
                      <a:pt x="120" y="1"/>
                    </a:cubicBezTo>
                    <a:cubicBezTo>
                      <a:pt x="120" y="1"/>
                      <a:pt x="120" y="2"/>
                      <a:pt x="120" y="2"/>
                    </a:cubicBezTo>
                    <a:cubicBezTo>
                      <a:pt x="120" y="2"/>
                      <a:pt x="120" y="2"/>
                      <a:pt x="120" y="1"/>
                    </a:cubicBezTo>
                    <a:cubicBezTo>
                      <a:pt x="120" y="2"/>
                      <a:pt x="119" y="2"/>
                      <a:pt x="119" y="2"/>
                    </a:cubicBezTo>
                    <a:cubicBezTo>
                      <a:pt x="119" y="2"/>
                      <a:pt x="119" y="1"/>
                      <a:pt x="119" y="1"/>
                    </a:cubicBezTo>
                    <a:cubicBezTo>
                      <a:pt x="118" y="1"/>
                      <a:pt x="116" y="2"/>
                      <a:pt x="114" y="2"/>
                    </a:cubicBezTo>
                    <a:cubicBezTo>
                      <a:pt x="114" y="2"/>
                      <a:pt x="114" y="2"/>
                      <a:pt x="114" y="2"/>
                    </a:cubicBezTo>
                    <a:cubicBezTo>
                      <a:pt x="113" y="2"/>
                      <a:pt x="114" y="2"/>
                      <a:pt x="114" y="2"/>
                    </a:cubicBezTo>
                    <a:cubicBezTo>
                      <a:pt x="112" y="2"/>
                      <a:pt x="112" y="2"/>
                      <a:pt x="111" y="2"/>
                    </a:cubicBezTo>
                    <a:cubicBezTo>
                      <a:pt x="107" y="1"/>
                      <a:pt x="102" y="2"/>
                      <a:pt x="98" y="2"/>
                    </a:cubicBezTo>
                    <a:cubicBezTo>
                      <a:pt x="93" y="2"/>
                      <a:pt x="89" y="3"/>
                      <a:pt x="84" y="3"/>
                    </a:cubicBezTo>
                    <a:cubicBezTo>
                      <a:pt x="83" y="4"/>
                      <a:pt x="82" y="4"/>
                      <a:pt x="82" y="5"/>
                    </a:cubicBezTo>
                    <a:cubicBezTo>
                      <a:pt x="82" y="5"/>
                      <a:pt x="82" y="5"/>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5"/>
                    </a:cubicBezTo>
                    <a:cubicBezTo>
                      <a:pt x="71" y="4"/>
                      <a:pt x="71" y="5"/>
                      <a:pt x="71" y="5"/>
                    </a:cubicBezTo>
                    <a:cubicBezTo>
                      <a:pt x="71" y="4"/>
                      <a:pt x="70" y="5"/>
                      <a:pt x="70" y="5"/>
                    </a:cubicBezTo>
                    <a:cubicBezTo>
                      <a:pt x="70" y="5"/>
                      <a:pt x="70" y="5"/>
                      <a:pt x="70" y="5"/>
                    </a:cubicBezTo>
                    <a:cubicBezTo>
                      <a:pt x="69" y="4"/>
                      <a:pt x="69" y="5"/>
                      <a:pt x="68" y="5"/>
                    </a:cubicBezTo>
                    <a:cubicBezTo>
                      <a:pt x="68" y="4"/>
                      <a:pt x="68" y="4"/>
                      <a:pt x="68" y="4"/>
                    </a:cubicBezTo>
                    <a:cubicBezTo>
                      <a:pt x="67" y="5"/>
                      <a:pt x="66" y="4"/>
                      <a:pt x="65" y="5"/>
                    </a:cubicBezTo>
                    <a:cubicBezTo>
                      <a:pt x="66" y="4"/>
                      <a:pt x="65" y="5"/>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6"/>
                      <a:pt x="51" y="6"/>
                    </a:cubicBezTo>
                    <a:cubicBezTo>
                      <a:pt x="51" y="6"/>
                      <a:pt x="51" y="5"/>
                      <a:pt x="51" y="5"/>
                    </a:cubicBezTo>
                    <a:cubicBezTo>
                      <a:pt x="50" y="6"/>
                      <a:pt x="49" y="5"/>
                      <a:pt x="48" y="5"/>
                    </a:cubicBezTo>
                    <a:cubicBezTo>
                      <a:pt x="48" y="5"/>
                      <a:pt x="48" y="5"/>
                      <a:pt x="48" y="6"/>
                    </a:cubicBezTo>
                    <a:cubicBezTo>
                      <a:pt x="47" y="5"/>
                      <a:pt x="46" y="6"/>
                      <a:pt x="45" y="6"/>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7"/>
                    </a:cubicBezTo>
                    <a:cubicBezTo>
                      <a:pt x="38" y="6"/>
                      <a:pt x="38" y="6"/>
                      <a:pt x="38" y="6"/>
                    </a:cubicBezTo>
                    <a:cubicBezTo>
                      <a:pt x="37" y="6"/>
                      <a:pt x="34" y="6"/>
                      <a:pt x="33" y="7"/>
                    </a:cubicBezTo>
                    <a:cubicBezTo>
                      <a:pt x="33" y="7"/>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7"/>
                      <a:pt x="21" y="7"/>
                    </a:cubicBezTo>
                    <a:cubicBezTo>
                      <a:pt x="21" y="7"/>
                      <a:pt x="21" y="7"/>
                      <a:pt x="21" y="7"/>
                    </a:cubicBezTo>
                    <a:cubicBezTo>
                      <a:pt x="20" y="7"/>
                      <a:pt x="19" y="7"/>
                      <a:pt x="19" y="7"/>
                    </a:cubicBezTo>
                    <a:cubicBezTo>
                      <a:pt x="18" y="7"/>
                      <a:pt x="18" y="7"/>
                      <a:pt x="18" y="7"/>
                    </a:cubicBezTo>
                    <a:cubicBezTo>
                      <a:pt x="18" y="8"/>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7"/>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8"/>
                    </a:cubicBezTo>
                    <a:cubicBezTo>
                      <a:pt x="2" y="7"/>
                      <a:pt x="2" y="7"/>
                      <a:pt x="2" y="7"/>
                    </a:cubicBezTo>
                    <a:cubicBezTo>
                      <a:pt x="2" y="7"/>
                      <a:pt x="3" y="7"/>
                      <a:pt x="3" y="7"/>
                    </a:cubicBezTo>
                    <a:cubicBezTo>
                      <a:pt x="3" y="7"/>
                      <a:pt x="3" y="8"/>
                      <a:pt x="3" y="8"/>
                    </a:cubicBezTo>
                    <a:cubicBezTo>
                      <a:pt x="3" y="8"/>
                      <a:pt x="3" y="8"/>
                      <a:pt x="3" y="8"/>
                    </a:cubicBezTo>
                    <a:cubicBezTo>
                      <a:pt x="3" y="8"/>
                      <a:pt x="3" y="8"/>
                      <a:pt x="3" y="8"/>
                    </a:cubicBezTo>
                    <a:cubicBezTo>
                      <a:pt x="3" y="7"/>
                      <a:pt x="4" y="8"/>
                      <a:pt x="5" y="8"/>
                    </a:cubicBezTo>
                    <a:cubicBezTo>
                      <a:pt x="5" y="8"/>
                      <a:pt x="5" y="8"/>
                      <a:pt x="4" y="8"/>
                    </a:cubicBezTo>
                    <a:cubicBezTo>
                      <a:pt x="5" y="8"/>
                      <a:pt x="4" y="8"/>
                      <a:pt x="5" y="8"/>
                    </a:cubicBezTo>
                    <a:cubicBezTo>
                      <a:pt x="5" y="8"/>
                      <a:pt x="5" y="8"/>
                      <a:pt x="5" y="8"/>
                    </a:cubicBezTo>
                    <a:cubicBezTo>
                      <a:pt x="6" y="8"/>
                      <a:pt x="7" y="8"/>
                      <a:pt x="8" y="8"/>
                    </a:cubicBezTo>
                    <a:cubicBezTo>
                      <a:pt x="8" y="8"/>
                      <a:pt x="9" y="8"/>
                      <a:pt x="9" y="8"/>
                    </a:cubicBezTo>
                    <a:cubicBezTo>
                      <a:pt x="10" y="8"/>
                      <a:pt x="9" y="8"/>
                      <a:pt x="10" y="8"/>
                    </a:cubicBezTo>
                    <a:cubicBezTo>
                      <a:pt x="10" y="8"/>
                      <a:pt x="10" y="9"/>
                      <a:pt x="10" y="9"/>
                    </a:cubicBezTo>
                    <a:cubicBezTo>
                      <a:pt x="10" y="9"/>
                      <a:pt x="11" y="9"/>
                      <a:pt x="10" y="8"/>
                    </a:cubicBezTo>
                    <a:cubicBezTo>
                      <a:pt x="11" y="9"/>
                      <a:pt x="12" y="9"/>
                      <a:pt x="13" y="9"/>
                    </a:cubicBezTo>
                    <a:cubicBezTo>
                      <a:pt x="12" y="9"/>
                      <a:pt x="12" y="9"/>
                      <a:pt x="12" y="9"/>
                    </a:cubicBezTo>
                    <a:cubicBezTo>
                      <a:pt x="13" y="9"/>
                      <a:pt x="13" y="9"/>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10"/>
                      <a:pt x="13" y="9"/>
                      <a:pt x="13" y="10"/>
                    </a:cubicBezTo>
                    <a:cubicBezTo>
                      <a:pt x="13" y="10"/>
                      <a:pt x="14" y="9"/>
                      <a:pt x="14" y="9"/>
                    </a:cubicBezTo>
                    <a:cubicBezTo>
                      <a:pt x="14" y="9"/>
                      <a:pt x="14" y="9"/>
                      <a:pt x="14" y="9"/>
                    </a:cubicBezTo>
                    <a:cubicBezTo>
                      <a:pt x="15" y="9"/>
                      <a:pt x="15" y="9"/>
                      <a:pt x="15" y="9"/>
                    </a:cubicBezTo>
                    <a:cubicBezTo>
                      <a:pt x="15" y="9"/>
                      <a:pt x="15" y="9"/>
                      <a:pt x="15" y="9"/>
                    </a:cubicBezTo>
                    <a:cubicBezTo>
                      <a:pt x="15" y="10"/>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10"/>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10"/>
                      <a:pt x="18" y="10"/>
                      <a:pt x="17" y="10"/>
                    </a:cubicBezTo>
                    <a:cubicBezTo>
                      <a:pt x="18" y="10"/>
                      <a:pt x="18" y="10"/>
                      <a:pt x="18" y="10"/>
                    </a:cubicBezTo>
                    <a:cubicBezTo>
                      <a:pt x="18" y="10"/>
                      <a:pt x="18" y="10"/>
                      <a:pt x="18" y="9"/>
                    </a:cubicBezTo>
                    <a:cubicBezTo>
                      <a:pt x="19" y="9"/>
                      <a:pt x="19" y="10"/>
                      <a:pt x="19" y="10"/>
                    </a:cubicBezTo>
                    <a:cubicBezTo>
                      <a:pt x="19" y="9"/>
                      <a:pt x="20" y="9"/>
                      <a:pt x="20" y="9"/>
                    </a:cubicBezTo>
                    <a:cubicBezTo>
                      <a:pt x="20" y="9"/>
                      <a:pt x="20" y="9"/>
                      <a:pt x="20" y="9"/>
                    </a:cubicBezTo>
                    <a:cubicBezTo>
                      <a:pt x="20" y="9"/>
                      <a:pt x="21" y="9"/>
                      <a:pt x="20" y="9"/>
                    </a:cubicBezTo>
                    <a:cubicBezTo>
                      <a:pt x="20" y="9"/>
                      <a:pt x="21" y="9"/>
                      <a:pt x="21" y="9"/>
                    </a:cubicBezTo>
                    <a:cubicBezTo>
                      <a:pt x="21" y="9"/>
                      <a:pt x="20" y="9"/>
                      <a:pt x="20" y="10"/>
                    </a:cubicBezTo>
                    <a:cubicBezTo>
                      <a:pt x="21" y="10"/>
                      <a:pt x="21" y="10"/>
                      <a:pt x="21" y="10"/>
                    </a:cubicBezTo>
                    <a:cubicBezTo>
                      <a:pt x="22" y="10"/>
                      <a:pt x="21" y="10"/>
                      <a:pt x="22" y="10"/>
                    </a:cubicBezTo>
                    <a:cubicBezTo>
                      <a:pt x="21" y="10"/>
                      <a:pt x="22" y="10"/>
                      <a:pt x="22" y="10"/>
                    </a:cubicBezTo>
                    <a:cubicBezTo>
                      <a:pt x="21" y="10"/>
                      <a:pt x="22" y="10"/>
                      <a:pt x="22" y="10"/>
                    </a:cubicBezTo>
                    <a:cubicBezTo>
                      <a:pt x="23" y="10"/>
                      <a:pt x="23" y="10"/>
                      <a:pt x="23" y="10"/>
                    </a:cubicBezTo>
                    <a:cubicBezTo>
                      <a:pt x="23" y="10"/>
                      <a:pt x="23" y="10"/>
                      <a:pt x="22" y="10"/>
                    </a:cubicBezTo>
                    <a:cubicBezTo>
                      <a:pt x="23" y="10"/>
                      <a:pt x="23" y="10"/>
                      <a:pt x="23" y="10"/>
                    </a:cubicBezTo>
                    <a:cubicBezTo>
                      <a:pt x="23" y="10"/>
                      <a:pt x="23" y="10"/>
                      <a:pt x="23" y="10"/>
                    </a:cubicBezTo>
                    <a:cubicBezTo>
                      <a:pt x="23" y="10"/>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10"/>
                      <a:pt x="25" y="10"/>
                      <a:pt x="25" y="10"/>
                    </a:cubicBezTo>
                    <a:cubicBezTo>
                      <a:pt x="25" y="10"/>
                      <a:pt x="26" y="10"/>
                      <a:pt x="26" y="10"/>
                    </a:cubicBezTo>
                    <a:cubicBezTo>
                      <a:pt x="26" y="10"/>
                      <a:pt x="27" y="10"/>
                      <a:pt x="27" y="10"/>
                    </a:cubicBezTo>
                    <a:cubicBezTo>
                      <a:pt x="27" y="10"/>
                      <a:pt x="27" y="10"/>
                      <a:pt x="27" y="10"/>
                    </a:cubicBezTo>
                    <a:cubicBezTo>
                      <a:pt x="27" y="10"/>
                      <a:pt x="27" y="10"/>
                      <a:pt x="28" y="10"/>
                    </a:cubicBezTo>
                    <a:cubicBezTo>
                      <a:pt x="28" y="10"/>
                      <a:pt x="28" y="10"/>
                      <a:pt x="28" y="10"/>
                    </a:cubicBezTo>
                    <a:cubicBezTo>
                      <a:pt x="27" y="10"/>
                      <a:pt x="28" y="10"/>
                      <a:pt x="28" y="9"/>
                    </a:cubicBezTo>
                    <a:cubicBezTo>
                      <a:pt x="29" y="10"/>
                      <a:pt x="28" y="10"/>
                      <a:pt x="28" y="10"/>
                    </a:cubicBezTo>
                    <a:cubicBezTo>
                      <a:pt x="28" y="10"/>
                      <a:pt x="29" y="11"/>
                      <a:pt x="29" y="10"/>
                    </a:cubicBezTo>
                    <a:cubicBezTo>
                      <a:pt x="29" y="10"/>
                      <a:pt x="29" y="10"/>
                      <a:pt x="29" y="10"/>
                    </a:cubicBezTo>
                    <a:cubicBezTo>
                      <a:pt x="30" y="10"/>
                      <a:pt x="29" y="10"/>
                      <a:pt x="29" y="10"/>
                    </a:cubicBezTo>
                    <a:cubicBezTo>
                      <a:pt x="30" y="10"/>
                      <a:pt x="30" y="10"/>
                      <a:pt x="30" y="9"/>
                    </a:cubicBezTo>
                    <a:cubicBezTo>
                      <a:pt x="30" y="10"/>
                      <a:pt x="30" y="9"/>
                      <a:pt x="31" y="9"/>
                    </a:cubicBezTo>
                    <a:cubicBezTo>
                      <a:pt x="31" y="10"/>
                      <a:pt x="30" y="10"/>
                      <a:pt x="30" y="10"/>
                    </a:cubicBezTo>
                    <a:cubicBezTo>
                      <a:pt x="31" y="10"/>
                      <a:pt x="31" y="9"/>
                      <a:pt x="31" y="9"/>
                    </a:cubicBezTo>
                    <a:cubicBezTo>
                      <a:pt x="31" y="9"/>
                      <a:pt x="31" y="8"/>
                      <a:pt x="31" y="8"/>
                    </a:cubicBezTo>
                    <a:cubicBezTo>
                      <a:pt x="32" y="8"/>
                      <a:pt x="31" y="8"/>
                      <a:pt x="31" y="9"/>
                    </a:cubicBezTo>
                    <a:cubicBezTo>
                      <a:pt x="32" y="9"/>
                      <a:pt x="32" y="9"/>
                      <a:pt x="32" y="9"/>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10"/>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10"/>
                    </a:cubicBezTo>
                    <a:cubicBezTo>
                      <a:pt x="39" y="10"/>
                      <a:pt x="39" y="10"/>
                      <a:pt x="40" y="10"/>
                    </a:cubicBezTo>
                    <a:cubicBezTo>
                      <a:pt x="40" y="10"/>
                      <a:pt x="41" y="10"/>
                      <a:pt x="41" y="10"/>
                    </a:cubicBezTo>
                    <a:cubicBezTo>
                      <a:pt x="41" y="10"/>
                      <a:pt x="41" y="10"/>
                      <a:pt x="41" y="10"/>
                    </a:cubicBezTo>
                    <a:cubicBezTo>
                      <a:pt x="41" y="10"/>
                      <a:pt x="41" y="10"/>
                      <a:pt x="41" y="10"/>
                    </a:cubicBezTo>
                    <a:cubicBezTo>
                      <a:pt x="42" y="10"/>
                      <a:pt x="42" y="10"/>
                      <a:pt x="42" y="10"/>
                    </a:cubicBezTo>
                    <a:cubicBezTo>
                      <a:pt x="42" y="10"/>
                      <a:pt x="42" y="10"/>
                      <a:pt x="42" y="10"/>
                    </a:cubicBezTo>
                    <a:cubicBezTo>
                      <a:pt x="42" y="9"/>
                      <a:pt x="43" y="10"/>
                      <a:pt x="43" y="10"/>
                    </a:cubicBezTo>
                    <a:cubicBezTo>
                      <a:pt x="43" y="10"/>
                      <a:pt x="43" y="10"/>
                      <a:pt x="43" y="10"/>
                    </a:cubicBezTo>
                    <a:cubicBezTo>
                      <a:pt x="43" y="10"/>
                      <a:pt x="44" y="10"/>
                      <a:pt x="45" y="10"/>
                    </a:cubicBezTo>
                    <a:cubicBezTo>
                      <a:pt x="44" y="10"/>
                      <a:pt x="44" y="10"/>
                      <a:pt x="44" y="9"/>
                    </a:cubicBezTo>
                    <a:cubicBezTo>
                      <a:pt x="44" y="9"/>
                      <a:pt x="44" y="9"/>
                      <a:pt x="45" y="9"/>
                    </a:cubicBezTo>
                    <a:cubicBezTo>
                      <a:pt x="45" y="9"/>
                      <a:pt x="45" y="9"/>
                      <a:pt x="45" y="10"/>
                    </a:cubicBezTo>
                    <a:cubicBezTo>
                      <a:pt x="46" y="10"/>
                      <a:pt x="47" y="10"/>
                      <a:pt x="48" y="10"/>
                    </a:cubicBezTo>
                    <a:cubicBezTo>
                      <a:pt x="48" y="10"/>
                      <a:pt x="48" y="10"/>
                      <a:pt x="48" y="9"/>
                    </a:cubicBezTo>
                    <a:cubicBezTo>
                      <a:pt x="49" y="10"/>
                      <a:pt x="50" y="9"/>
                      <a:pt x="50" y="10"/>
                    </a:cubicBezTo>
                    <a:cubicBezTo>
                      <a:pt x="50" y="9"/>
                      <a:pt x="50" y="9"/>
                      <a:pt x="51" y="9"/>
                    </a:cubicBezTo>
                    <a:cubicBezTo>
                      <a:pt x="51" y="8"/>
                      <a:pt x="51" y="9"/>
                      <a:pt x="51" y="10"/>
                    </a:cubicBezTo>
                    <a:cubicBezTo>
                      <a:pt x="51" y="9"/>
                      <a:pt x="52" y="9"/>
                      <a:pt x="52" y="9"/>
                    </a:cubicBezTo>
                    <a:cubicBezTo>
                      <a:pt x="52" y="9"/>
                      <a:pt x="52" y="9"/>
                      <a:pt x="52" y="9"/>
                    </a:cubicBezTo>
                    <a:cubicBezTo>
                      <a:pt x="52" y="9"/>
                      <a:pt x="53" y="9"/>
                      <a:pt x="53" y="9"/>
                    </a:cubicBezTo>
                    <a:cubicBezTo>
                      <a:pt x="53" y="9"/>
                      <a:pt x="53" y="9"/>
                      <a:pt x="53" y="9"/>
                    </a:cubicBezTo>
                    <a:cubicBezTo>
                      <a:pt x="53" y="9"/>
                      <a:pt x="53" y="10"/>
                      <a:pt x="54" y="10"/>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8" y="9"/>
                      <a:pt x="58" y="8"/>
                    </a:cubicBezTo>
                    <a:cubicBezTo>
                      <a:pt x="58" y="9"/>
                      <a:pt x="58" y="9"/>
                      <a:pt x="58" y="9"/>
                    </a:cubicBezTo>
                    <a:cubicBezTo>
                      <a:pt x="58" y="9"/>
                      <a:pt x="58" y="9"/>
                      <a:pt x="59" y="9"/>
                    </a:cubicBezTo>
                    <a:cubicBezTo>
                      <a:pt x="59" y="9"/>
                      <a:pt x="58" y="9"/>
                      <a:pt x="59" y="9"/>
                    </a:cubicBezTo>
                    <a:cubicBezTo>
                      <a:pt x="59" y="9"/>
                      <a:pt x="59" y="9"/>
                      <a:pt x="59" y="9"/>
                    </a:cubicBezTo>
                    <a:cubicBezTo>
                      <a:pt x="60" y="9"/>
                      <a:pt x="60" y="9"/>
                      <a:pt x="60" y="9"/>
                    </a:cubicBezTo>
                    <a:cubicBezTo>
                      <a:pt x="61" y="10"/>
                      <a:pt x="61" y="8"/>
                      <a:pt x="61" y="9"/>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9"/>
                    </a:cubicBezTo>
                    <a:cubicBezTo>
                      <a:pt x="67" y="9"/>
                      <a:pt x="67" y="8"/>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9"/>
                    </a:cubicBezTo>
                    <a:cubicBezTo>
                      <a:pt x="72" y="9"/>
                      <a:pt x="72" y="9"/>
                      <a:pt x="73" y="9"/>
                    </a:cubicBezTo>
                    <a:cubicBezTo>
                      <a:pt x="73" y="8"/>
                      <a:pt x="74" y="9"/>
                      <a:pt x="74" y="8"/>
                    </a:cubicBezTo>
                    <a:cubicBezTo>
                      <a:pt x="74" y="9"/>
                      <a:pt x="74" y="9"/>
                      <a:pt x="74" y="9"/>
                    </a:cubicBezTo>
                    <a:cubicBezTo>
                      <a:pt x="74" y="8"/>
                      <a:pt x="74" y="8"/>
                      <a:pt x="75" y="8"/>
                    </a:cubicBezTo>
                    <a:cubicBezTo>
                      <a:pt x="74" y="8"/>
                      <a:pt x="74" y="8"/>
                      <a:pt x="74" y="8"/>
                    </a:cubicBezTo>
                    <a:cubicBezTo>
                      <a:pt x="74" y="9"/>
                      <a:pt x="75" y="9"/>
                      <a:pt x="75" y="9"/>
                    </a:cubicBezTo>
                    <a:cubicBezTo>
                      <a:pt x="75" y="8"/>
                      <a:pt x="75" y="9"/>
                      <a:pt x="76" y="8"/>
                    </a:cubicBezTo>
                    <a:cubicBezTo>
                      <a:pt x="76" y="8"/>
                      <a:pt x="76" y="8"/>
                      <a:pt x="76" y="8"/>
                    </a:cubicBezTo>
                    <a:cubicBezTo>
                      <a:pt x="76" y="8"/>
                      <a:pt x="76" y="8"/>
                      <a:pt x="76" y="8"/>
                    </a:cubicBezTo>
                    <a:cubicBezTo>
                      <a:pt x="77" y="8"/>
                      <a:pt x="77" y="9"/>
                      <a:pt x="76" y="8"/>
                    </a:cubicBezTo>
                    <a:cubicBezTo>
                      <a:pt x="77" y="9"/>
                      <a:pt x="77" y="9"/>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9"/>
                      <a:pt x="78" y="9"/>
                      <a:pt x="78" y="9"/>
                    </a:cubicBezTo>
                    <a:cubicBezTo>
                      <a:pt x="78" y="9"/>
                      <a:pt x="78" y="9"/>
                      <a:pt x="78" y="9"/>
                    </a:cubicBezTo>
                    <a:cubicBezTo>
                      <a:pt x="78" y="9"/>
                      <a:pt x="78" y="9"/>
                      <a:pt x="78" y="9"/>
                    </a:cubicBezTo>
                    <a:cubicBezTo>
                      <a:pt x="78" y="9"/>
                      <a:pt x="78" y="9"/>
                      <a:pt x="78" y="9"/>
                    </a:cubicBezTo>
                    <a:cubicBezTo>
                      <a:pt x="78" y="9"/>
                      <a:pt x="79" y="9"/>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9"/>
                      <a:pt x="84" y="8"/>
                      <a:pt x="85" y="8"/>
                    </a:cubicBezTo>
                    <a:cubicBezTo>
                      <a:pt x="85" y="8"/>
                      <a:pt x="85" y="8"/>
                      <a:pt x="85" y="8"/>
                    </a:cubicBezTo>
                    <a:cubicBezTo>
                      <a:pt x="85" y="8"/>
                      <a:pt x="86" y="8"/>
                      <a:pt x="86" y="7"/>
                    </a:cubicBezTo>
                    <a:cubicBezTo>
                      <a:pt x="86" y="8"/>
                      <a:pt x="86" y="8"/>
                      <a:pt x="86" y="8"/>
                    </a:cubicBezTo>
                    <a:cubicBezTo>
                      <a:pt x="87" y="8"/>
                      <a:pt x="87" y="8"/>
                      <a:pt x="87" y="8"/>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8"/>
                    </a:cubicBezTo>
                    <a:cubicBezTo>
                      <a:pt x="90" y="7"/>
                      <a:pt x="90" y="7"/>
                      <a:pt x="90" y="7"/>
                    </a:cubicBezTo>
                    <a:cubicBezTo>
                      <a:pt x="90" y="7"/>
                      <a:pt x="90" y="7"/>
                      <a:pt x="90" y="7"/>
                    </a:cubicBezTo>
                    <a:cubicBezTo>
                      <a:pt x="90" y="7"/>
                      <a:pt x="91" y="7"/>
                      <a:pt x="91" y="6"/>
                    </a:cubicBezTo>
                    <a:cubicBezTo>
                      <a:pt x="91" y="6"/>
                      <a:pt x="91" y="7"/>
                      <a:pt x="91" y="7"/>
                    </a:cubicBezTo>
                    <a:cubicBezTo>
                      <a:pt x="92" y="7"/>
                      <a:pt x="92" y="6"/>
                      <a:pt x="93" y="6"/>
                    </a:cubicBezTo>
                    <a:cubicBezTo>
                      <a:pt x="93" y="6"/>
                      <a:pt x="94" y="5"/>
                      <a:pt x="94" y="5"/>
                    </a:cubicBezTo>
                    <a:cubicBezTo>
                      <a:pt x="94" y="6"/>
                      <a:pt x="94" y="5"/>
                      <a:pt x="94" y="6"/>
                    </a:cubicBezTo>
                    <a:cubicBezTo>
                      <a:pt x="94" y="6"/>
                      <a:pt x="94" y="6"/>
                      <a:pt x="94" y="6"/>
                    </a:cubicBezTo>
                    <a:cubicBezTo>
                      <a:pt x="93" y="6"/>
                      <a:pt x="94" y="7"/>
                      <a:pt x="94" y="7"/>
                    </a:cubicBezTo>
                    <a:cubicBezTo>
                      <a:pt x="94" y="7"/>
                      <a:pt x="95" y="7"/>
                      <a:pt x="96" y="7"/>
                    </a:cubicBezTo>
                    <a:cubicBezTo>
                      <a:pt x="95" y="6"/>
                      <a:pt x="96" y="7"/>
                      <a:pt x="96" y="6"/>
                    </a:cubicBezTo>
                    <a:cubicBezTo>
                      <a:pt x="97" y="6"/>
                      <a:pt x="97" y="7"/>
                      <a:pt x="97" y="7"/>
                    </a:cubicBezTo>
                    <a:cubicBezTo>
                      <a:pt x="98" y="6"/>
                      <a:pt x="98" y="7"/>
                      <a:pt x="99" y="6"/>
                    </a:cubicBezTo>
                    <a:cubicBezTo>
                      <a:pt x="99" y="7"/>
                      <a:pt x="99" y="7"/>
                      <a:pt x="99" y="7"/>
                    </a:cubicBezTo>
                    <a:cubicBezTo>
                      <a:pt x="99" y="6"/>
                      <a:pt x="100" y="7"/>
                      <a:pt x="101" y="6"/>
                    </a:cubicBezTo>
                    <a:cubicBezTo>
                      <a:pt x="101" y="6"/>
                      <a:pt x="101" y="6"/>
                      <a:pt x="101" y="6"/>
                    </a:cubicBezTo>
                    <a:cubicBezTo>
                      <a:pt x="101" y="7"/>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7"/>
                      <a:pt x="104" y="6"/>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7"/>
                      <a:pt x="113" y="6"/>
                      <a:pt x="113" y="7"/>
                    </a:cubicBezTo>
                    <a:cubicBezTo>
                      <a:pt x="113" y="6"/>
                      <a:pt x="114" y="7"/>
                      <a:pt x="114" y="6"/>
                    </a:cubicBezTo>
                    <a:cubicBezTo>
                      <a:pt x="114" y="6"/>
                      <a:pt x="114" y="6"/>
                      <a:pt x="114" y="6"/>
                    </a:cubicBezTo>
                    <a:cubicBezTo>
                      <a:pt x="115" y="6"/>
                      <a:pt x="115" y="7"/>
                      <a:pt x="115" y="7"/>
                    </a:cubicBezTo>
                    <a:cubicBezTo>
                      <a:pt x="115" y="6"/>
                      <a:pt x="115" y="6"/>
                      <a:pt x="115" y="6"/>
                    </a:cubicBezTo>
                    <a:cubicBezTo>
                      <a:pt x="116" y="6"/>
                      <a:pt x="116" y="7"/>
                      <a:pt x="116" y="6"/>
                    </a:cubicBezTo>
                    <a:cubicBezTo>
                      <a:pt x="116" y="7"/>
                      <a:pt x="116" y="7"/>
                      <a:pt x="116" y="7"/>
                    </a:cubicBezTo>
                    <a:cubicBezTo>
                      <a:pt x="117" y="6"/>
                      <a:pt x="117" y="7"/>
                      <a:pt x="117" y="6"/>
                    </a:cubicBezTo>
                    <a:cubicBezTo>
                      <a:pt x="117" y="7"/>
                      <a:pt x="117" y="7"/>
                      <a:pt x="117" y="7"/>
                    </a:cubicBezTo>
                    <a:cubicBezTo>
                      <a:pt x="118" y="7"/>
                      <a:pt x="119" y="6"/>
                      <a:pt x="119" y="6"/>
                    </a:cubicBezTo>
                    <a:cubicBezTo>
                      <a:pt x="119" y="6"/>
                      <a:pt x="120" y="6"/>
                      <a:pt x="120" y="5"/>
                    </a:cubicBezTo>
                    <a:cubicBezTo>
                      <a:pt x="120" y="6"/>
                      <a:pt x="120" y="6"/>
                      <a:pt x="120" y="6"/>
                    </a:cubicBezTo>
                    <a:cubicBezTo>
                      <a:pt x="122" y="6"/>
                      <a:pt x="124" y="6"/>
                      <a:pt x="125" y="5"/>
                    </a:cubicBezTo>
                    <a:cubicBezTo>
                      <a:pt x="125" y="6"/>
                      <a:pt x="125" y="6"/>
                      <a:pt x="125" y="6"/>
                    </a:cubicBezTo>
                    <a:cubicBezTo>
                      <a:pt x="126" y="5"/>
                      <a:pt x="127" y="7"/>
                      <a:pt x="128" y="5"/>
                    </a:cubicBezTo>
                    <a:cubicBezTo>
                      <a:pt x="128" y="5"/>
                      <a:pt x="128" y="5"/>
                      <a:pt x="128" y="5"/>
                    </a:cubicBezTo>
                    <a:cubicBezTo>
                      <a:pt x="128" y="5"/>
                      <a:pt x="128" y="5"/>
                      <a:pt x="128" y="5"/>
                    </a:cubicBezTo>
                    <a:cubicBezTo>
                      <a:pt x="129" y="5"/>
                      <a:pt x="129" y="5"/>
                      <a:pt x="130" y="5"/>
                    </a:cubicBezTo>
                    <a:cubicBezTo>
                      <a:pt x="130" y="5"/>
                      <a:pt x="129" y="5"/>
                      <a:pt x="129" y="5"/>
                    </a:cubicBezTo>
                    <a:cubicBezTo>
                      <a:pt x="130" y="5"/>
                      <a:pt x="130" y="5"/>
                      <a:pt x="131" y="5"/>
                    </a:cubicBezTo>
                    <a:cubicBezTo>
                      <a:pt x="131" y="5"/>
                      <a:pt x="131" y="5"/>
                      <a:pt x="131" y="5"/>
                    </a:cubicBezTo>
                    <a:cubicBezTo>
                      <a:pt x="133" y="6"/>
                      <a:pt x="136" y="7"/>
                      <a:pt x="138" y="6"/>
                    </a:cubicBezTo>
                    <a:cubicBezTo>
                      <a:pt x="138" y="6"/>
                      <a:pt x="138" y="7"/>
                      <a:pt x="138" y="7"/>
                    </a:cubicBezTo>
                    <a:cubicBezTo>
                      <a:pt x="140" y="6"/>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1" name="Freeform 277"/>
              <p:cNvSpPr>
                <a:spLocks noEditPoints="1"/>
              </p:cNvSpPr>
              <p:nvPr/>
            </p:nvSpPr>
            <p:spPr bwMode="auto">
              <a:xfrm>
                <a:off x="4860040" y="6702425"/>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7"/>
                  </a:cxn>
                  <a:cxn ang="0">
                    <a:pos x="0" y="7"/>
                  </a:cxn>
                  <a:cxn ang="0">
                    <a:pos x="3" y="7"/>
                  </a:cxn>
                  <a:cxn ang="0">
                    <a:pos x="8" y="8"/>
                  </a:cxn>
                  <a:cxn ang="0">
                    <a:pos x="12" y="8"/>
                  </a:cxn>
                  <a:cxn ang="0">
                    <a:pos x="13" y="9"/>
                  </a:cxn>
                  <a:cxn ang="0">
                    <a:pos x="16" y="9"/>
                  </a:cxn>
                  <a:cxn ang="0">
                    <a:pos x="16" y="9"/>
                  </a:cxn>
                  <a:cxn ang="0">
                    <a:pos x="17" y="9"/>
                  </a:cxn>
                  <a:cxn ang="0">
                    <a:pos x="20" y="9"/>
                  </a:cxn>
                  <a:cxn ang="0">
                    <a:pos x="22" y="9"/>
                  </a:cxn>
                  <a:cxn ang="0">
                    <a:pos x="23" y="9"/>
                  </a:cxn>
                  <a:cxn ang="0">
                    <a:pos x="26" y="10"/>
                  </a:cxn>
                  <a:cxn ang="0">
                    <a:pos x="28" y="9"/>
                  </a:cxn>
                  <a:cxn ang="0">
                    <a:pos x="29" y="9"/>
                  </a:cxn>
                  <a:cxn ang="0">
                    <a:pos x="31" y="8"/>
                  </a:cxn>
                  <a:cxn ang="0">
                    <a:pos x="32" y="9"/>
                  </a:cxn>
                  <a:cxn ang="0">
                    <a:pos x="39" y="9"/>
                  </a:cxn>
                  <a:cxn ang="0">
                    <a:pos x="42" y="9"/>
                  </a:cxn>
                  <a:cxn ang="0">
                    <a:pos x="45" y="8"/>
                  </a:cxn>
                  <a:cxn ang="0">
                    <a:pos x="51" y="9"/>
                  </a:cxn>
                  <a:cxn ang="0">
                    <a:pos x="54" y="8"/>
                  </a:cxn>
                  <a:cxn ang="0">
                    <a:pos x="56" y="9"/>
                  </a:cxn>
                  <a:cxn ang="0">
                    <a:pos x="57" y="8"/>
                  </a:cxn>
                  <a:cxn ang="0">
                    <a:pos x="59" y="9"/>
                  </a:cxn>
                  <a:cxn ang="0">
                    <a:pos x="61" y="8"/>
                  </a:cxn>
                  <a:cxn ang="0">
                    <a:pos x="67" y="8"/>
                  </a:cxn>
                  <a:cxn ang="0">
                    <a:pos x="70" y="8"/>
                  </a:cxn>
                  <a:cxn ang="0">
                    <a:pos x="74" y="8"/>
                  </a:cxn>
                  <a:cxn ang="0">
                    <a:pos x="77" y="8"/>
                  </a:cxn>
                  <a:cxn ang="0">
                    <a:pos x="78" y="8"/>
                  </a:cxn>
                  <a:cxn ang="0">
                    <a:pos x="81" y="8"/>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1"/>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2"/>
                      <a:pt x="114" y="1"/>
                      <a:pt x="114" y="2"/>
                    </a:cubicBezTo>
                    <a:cubicBezTo>
                      <a:pt x="113" y="2"/>
                      <a:pt x="114" y="1"/>
                      <a:pt x="114" y="1"/>
                    </a:cubicBezTo>
                    <a:cubicBezTo>
                      <a:pt x="112" y="2"/>
                      <a:pt x="112" y="2"/>
                      <a:pt x="111" y="1"/>
                    </a:cubicBezTo>
                    <a:cubicBezTo>
                      <a:pt x="107" y="0"/>
                      <a:pt x="102" y="1"/>
                      <a:pt x="98" y="1"/>
                    </a:cubicBezTo>
                    <a:cubicBezTo>
                      <a:pt x="93" y="2"/>
                      <a:pt x="89" y="2"/>
                      <a:pt x="84" y="3"/>
                    </a:cubicBezTo>
                    <a:cubicBezTo>
                      <a:pt x="83" y="4"/>
                      <a:pt x="82" y="3"/>
                      <a:pt x="82" y="4"/>
                    </a:cubicBezTo>
                    <a:cubicBezTo>
                      <a:pt x="82" y="4"/>
                      <a:pt x="82" y="4"/>
                      <a:pt x="82" y="4"/>
                    </a:cubicBezTo>
                    <a:cubicBezTo>
                      <a:pt x="81" y="4"/>
                      <a:pt x="81" y="4"/>
                      <a:pt x="80" y="4"/>
                    </a:cubicBezTo>
                    <a:cubicBezTo>
                      <a:pt x="80" y="4"/>
                      <a:pt x="79" y="4"/>
                      <a:pt x="80" y="4"/>
                    </a:cubicBezTo>
                    <a:cubicBezTo>
                      <a:pt x="79" y="5"/>
                      <a:pt x="79" y="3"/>
                      <a:pt x="79" y="4"/>
                    </a:cubicBezTo>
                    <a:cubicBezTo>
                      <a:pt x="79" y="4"/>
                      <a:pt x="79" y="4"/>
                      <a:pt x="79" y="4"/>
                    </a:cubicBezTo>
                    <a:cubicBezTo>
                      <a:pt x="77" y="5"/>
                      <a:pt x="79" y="4"/>
                      <a:pt x="77" y="3"/>
                    </a:cubicBezTo>
                    <a:cubicBezTo>
                      <a:pt x="75" y="3"/>
                      <a:pt x="73" y="4"/>
                      <a:pt x="71" y="4"/>
                    </a:cubicBezTo>
                    <a:cubicBezTo>
                      <a:pt x="71" y="4"/>
                      <a:pt x="71" y="4"/>
                      <a:pt x="71" y="4"/>
                    </a:cubicBezTo>
                    <a:cubicBezTo>
                      <a:pt x="71" y="4"/>
                      <a:pt x="70" y="5"/>
                      <a:pt x="70" y="4"/>
                    </a:cubicBezTo>
                    <a:cubicBezTo>
                      <a:pt x="70" y="4"/>
                      <a:pt x="70" y="4"/>
                      <a:pt x="70" y="4"/>
                    </a:cubicBezTo>
                    <a:cubicBezTo>
                      <a:pt x="69" y="4"/>
                      <a:pt x="69" y="4"/>
                      <a:pt x="68" y="4"/>
                    </a:cubicBezTo>
                    <a:cubicBezTo>
                      <a:pt x="68" y="4"/>
                      <a:pt x="68" y="4"/>
                      <a:pt x="68" y="4"/>
                    </a:cubicBezTo>
                    <a:cubicBezTo>
                      <a:pt x="67" y="4"/>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5"/>
                      <a:pt x="45" y="5"/>
                    </a:cubicBezTo>
                    <a:cubicBezTo>
                      <a:pt x="45" y="6"/>
                      <a:pt x="44" y="5"/>
                      <a:pt x="44" y="6"/>
                    </a:cubicBezTo>
                    <a:cubicBezTo>
                      <a:pt x="44" y="6"/>
                      <a:pt x="44" y="5"/>
                      <a:pt x="44" y="5"/>
                    </a:cubicBezTo>
                    <a:cubicBezTo>
                      <a:pt x="43" y="5"/>
                      <a:pt x="43" y="5"/>
                      <a:pt x="42" y="5"/>
                    </a:cubicBezTo>
                    <a:cubicBezTo>
                      <a:pt x="41" y="5"/>
                      <a:pt x="41" y="6"/>
                      <a:pt x="41" y="6"/>
                    </a:cubicBezTo>
                    <a:cubicBezTo>
                      <a:pt x="40" y="5"/>
                      <a:pt x="40" y="6"/>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7"/>
                      <a:pt x="19" y="6"/>
                    </a:cubicBezTo>
                    <a:cubicBezTo>
                      <a:pt x="18" y="7"/>
                      <a:pt x="18" y="7"/>
                      <a:pt x="18" y="7"/>
                    </a:cubicBezTo>
                    <a:cubicBezTo>
                      <a:pt x="18" y="7"/>
                      <a:pt x="18" y="6"/>
                      <a:pt x="18" y="7"/>
                    </a:cubicBezTo>
                    <a:cubicBezTo>
                      <a:pt x="18" y="7"/>
                      <a:pt x="18" y="7"/>
                      <a:pt x="18" y="6"/>
                    </a:cubicBezTo>
                    <a:cubicBezTo>
                      <a:pt x="16" y="6"/>
                      <a:pt x="15" y="6"/>
                      <a:pt x="13" y="7"/>
                    </a:cubicBezTo>
                    <a:cubicBezTo>
                      <a:pt x="13" y="6"/>
                      <a:pt x="12" y="7"/>
                      <a:pt x="11" y="6"/>
                    </a:cubicBezTo>
                    <a:cubicBezTo>
                      <a:pt x="10" y="6"/>
                      <a:pt x="9" y="6"/>
                      <a:pt x="9" y="7"/>
                    </a:cubicBezTo>
                    <a:cubicBezTo>
                      <a:pt x="9" y="7"/>
                      <a:pt x="9" y="6"/>
                      <a:pt x="9" y="6"/>
                    </a:cubicBezTo>
                    <a:cubicBezTo>
                      <a:pt x="8" y="6"/>
                      <a:pt x="7" y="6"/>
                      <a:pt x="6" y="6"/>
                    </a:cubicBezTo>
                    <a:cubicBezTo>
                      <a:pt x="6" y="6"/>
                      <a:pt x="6" y="6"/>
                      <a:pt x="5" y="6"/>
                    </a:cubicBezTo>
                    <a:cubicBezTo>
                      <a:pt x="5" y="6"/>
                      <a:pt x="5" y="6"/>
                      <a:pt x="5" y="6"/>
                    </a:cubicBezTo>
                    <a:cubicBezTo>
                      <a:pt x="5" y="6"/>
                      <a:pt x="5" y="7"/>
                      <a:pt x="4" y="7"/>
                    </a:cubicBezTo>
                    <a:cubicBezTo>
                      <a:pt x="4" y="7"/>
                      <a:pt x="4" y="7"/>
                      <a:pt x="4" y="7"/>
                    </a:cubicBezTo>
                    <a:cubicBezTo>
                      <a:pt x="4" y="7"/>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7"/>
                    </a:cubicBezTo>
                    <a:cubicBezTo>
                      <a:pt x="1" y="7"/>
                      <a:pt x="1" y="6"/>
                      <a:pt x="1" y="7"/>
                    </a:cubicBezTo>
                    <a:cubicBezTo>
                      <a:pt x="1" y="7"/>
                      <a:pt x="1" y="7"/>
                      <a:pt x="1" y="7"/>
                    </a:cubicBezTo>
                    <a:cubicBezTo>
                      <a:pt x="0" y="6"/>
                      <a:pt x="1" y="6"/>
                      <a:pt x="1" y="6"/>
                    </a:cubicBezTo>
                    <a:cubicBezTo>
                      <a:pt x="0" y="6"/>
                      <a:pt x="0" y="6"/>
                      <a:pt x="0" y="7"/>
                    </a:cubicBezTo>
                    <a:cubicBezTo>
                      <a:pt x="0" y="6"/>
                      <a:pt x="0" y="7"/>
                      <a:pt x="0" y="7"/>
                    </a:cubicBezTo>
                    <a:cubicBezTo>
                      <a:pt x="0" y="7"/>
                      <a:pt x="0" y="7"/>
                      <a:pt x="0" y="7"/>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8"/>
                    </a:cubicBezTo>
                    <a:cubicBezTo>
                      <a:pt x="6" y="8"/>
                      <a:pt x="7" y="7"/>
                      <a:pt x="8" y="8"/>
                    </a:cubicBezTo>
                    <a:cubicBezTo>
                      <a:pt x="8" y="8"/>
                      <a:pt x="9" y="8"/>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8"/>
                    </a:cubicBezTo>
                    <a:cubicBezTo>
                      <a:pt x="14" y="8"/>
                      <a:pt x="14" y="8"/>
                      <a:pt x="14" y="7"/>
                    </a:cubicBezTo>
                    <a:cubicBezTo>
                      <a:pt x="14" y="8"/>
                      <a:pt x="14" y="8"/>
                      <a:pt x="15" y="8"/>
                    </a:cubicBezTo>
                    <a:cubicBezTo>
                      <a:pt x="15" y="9"/>
                      <a:pt x="14" y="8"/>
                      <a:pt x="14" y="8"/>
                    </a:cubicBezTo>
                    <a:cubicBezTo>
                      <a:pt x="14" y="9"/>
                      <a:pt x="13" y="9"/>
                      <a:pt x="13" y="9"/>
                    </a:cubicBezTo>
                    <a:cubicBezTo>
                      <a:pt x="12" y="9"/>
                      <a:pt x="13" y="9"/>
                      <a:pt x="13" y="9"/>
                    </a:cubicBezTo>
                    <a:cubicBezTo>
                      <a:pt x="13" y="9"/>
                      <a:pt x="14" y="9"/>
                      <a:pt x="14" y="9"/>
                    </a:cubicBezTo>
                    <a:cubicBezTo>
                      <a:pt x="14" y="9"/>
                      <a:pt x="14" y="9"/>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10"/>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9"/>
                    </a:cubicBezTo>
                    <a:cubicBezTo>
                      <a:pt x="17" y="8"/>
                      <a:pt x="17" y="8"/>
                      <a:pt x="18" y="8"/>
                    </a:cubicBezTo>
                    <a:cubicBezTo>
                      <a:pt x="18" y="8"/>
                      <a:pt x="18" y="9"/>
                      <a:pt x="18" y="9"/>
                    </a:cubicBezTo>
                    <a:cubicBezTo>
                      <a:pt x="18" y="9"/>
                      <a:pt x="18" y="9"/>
                      <a:pt x="18" y="9"/>
                    </a:cubicBezTo>
                    <a:cubicBezTo>
                      <a:pt x="17" y="9"/>
                      <a:pt x="18" y="9"/>
                      <a:pt x="17" y="9"/>
                    </a:cubicBezTo>
                    <a:cubicBezTo>
                      <a:pt x="18" y="10"/>
                      <a:pt x="18" y="9"/>
                      <a:pt x="18" y="9"/>
                    </a:cubicBezTo>
                    <a:cubicBezTo>
                      <a:pt x="18" y="9"/>
                      <a:pt x="18" y="9"/>
                      <a:pt x="18" y="9"/>
                    </a:cubicBezTo>
                    <a:cubicBezTo>
                      <a:pt x="19" y="8"/>
                      <a:pt x="19" y="9"/>
                      <a:pt x="19" y="9"/>
                    </a:cubicBezTo>
                    <a:cubicBezTo>
                      <a:pt x="19" y="9"/>
                      <a:pt x="20" y="9"/>
                      <a:pt x="20" y="8"/>
                    </a:cubicBezTo>
                    <a:cubicBezTo>
                      <a:pt x="20" y="8"/>
                      <a:pt x="20" y="8"/>
                      <a:pt x="20" y="8"/>
                    </a:cubicBezTo>
                    <a:cubicBezTo>
                      <a:pt x="20" y="8"/>
                      <a:pt x="21" y="8"/>
                      <a:pt x="20" y="9"/>
                    </a:cubicBezTo>
                    <a:cubicBezTo>
                      <a:pt x="20" y="9"/>
                      <a:pt x="21" y="9"/>
                      <a:pt x="21" y="9"/>
                    </a:cubicBezTo>
                    <a:cubicBezTo>
                      <a:pt x="21" y="9"/>
                      <a:pt x="20" y="9"/>
                      <a:pt x="20" y="9"/>
                    </a:cubicBezTo>
                    <a:cubicBezTo>
                      <a:pt x="21" y="9"/>
                      <a:pt x="21" y="9"/>
                      <a:pt x="21" y="10"/>
                    </a:cubicBezTo>
                    <a:cubicBezTo>
                      <a:pt x="22" y="9"/>
                      <a:pt x="21" y="9"/>
                      <a:pt x="22" y="9"/>
                    </a:cubicBezTo>
                    <a:cubicBezTo>
                      <a:pt x="21" y="9"/>
                      <a:pt x="22" y="9"/>
                      <a:pt x="22" y="9"/>
                    </a:cubicBezTo>
                    <a:cubicBezTo>
                      <a:pt x="21" y="9"/>
                      <a:pt x="22" y="9"/>
                      <a:pt x="22" y="9"/>
                    </a:cubicBezTo>
                    <a:cubicBezTo>
                      <a:pt x="23" y="9"/>
                      <a:pt x="23" y="9"/>
                      <a:pt x="23" y="9"/>
                    </a:cubicBezTo>
                    <a:cubicBezTo>
                      <a:pt x="23" y="9"/>
                      <a:pt x="23" y="10"/>
                      <a:pt x="22" y="10"/>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10"/>
                      <a:pt x="24" y="10"/>
                      <a:pt x="24" y="9"/>
                    </a:cubicBezTo>
                    <a:cubicBezTo>
                      <a:pt x="24" y="9"/>
                      <a:pt x="24" y="10"/>
                      <a:pt x="24" y="10"/>
                    </a:cubicBezTo>
                    <a:cubicBezTo>
                      <a:pt x="24" y="10"/>
                      <a:pt x="25" y="10"/>
                      <a:pt x="25" y="9"/>
                    </a:cubicBezTo>
                    <a:cubicBezTo>
                      <a:pt x="25" y="10"/>
                      <a:pt x="25" y="10"/>
                      <a:pt x="25" y="10"/>
                    </a:cubicBezTo>
                    <a:cubicBezTo>
                      <a:pt x="25" y="10"/>
                      <a:pt x="25" y="9"/>
                      <a:pt x="26" y="10"/>
                    </a:cubicBezTo>
                    <a:cubicBezTo>
                      <a:pt x="25" y="9"/>
                      <a:pt x="25" y="10"/>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10"/>
                      <a:pt x="28" y="10"/>
                    </a:cubicBezTo>
                    <a:cubicBezTo>
                      <a:pt x="27" y="9"/>
                      <a:pt x="28" y="9"/>
                      <a:pt x="28" y="9"/>
                    </a:cubicBezTo>
                    <a:cubicBezTo>
                      <a:pt x="29" y="9"/>
                      <a:pt x="28" y="9"/>
                      <a:pt x="28" y="10"/>
                    </a:cubicBezTo>
                    <a:cubicBezTo>
                      <a:pt x="28" y="9"/>
                      <a:pt x="29" y="10"/>
                      <a:pt x="29" y="10"/>
                    </a:cubicBezTo>
                    <a:cubicBezTo>
                      <a:pt x="29" y="9"/>
                      <a:pt x="29" y="9"/>
                      <a:pt x="29" y="9"/>
                    </a:cubicBezTo>
                    <a:cubicBezTo>
                      <a:pt x="30" y="9"/>
                      <a:pt x="29" y="9"/>
                      <a:pt x="29" y="9"/>
                    </a:cubicBezTo>
                    <a:cubicBezTo>
                      <a:pt x="30" y="9"/>
                      <a:pt x="30" y="9"/>
                      <a:pt x="30" y="9"/>
                    </a:cubicBezTo>
                    <a:cubicBezTo>
                      <a:pt x="30" y="9"/>
                      <a:pt x="30" y="9"/>
                      <a:pt x="31" y="9"/>
                    </a:cubicBezTo>
                    <a:cubicBezTo>
                      <a:pt x="31" y="9"/>
                      <a:pt x="30" y="9"/>
                      <a:pt x="30" y="9"/>
                    </a:cubicBezTo>
                    <a:cubicBezTo>
                      <a:pt x="31" y="9"/>
                      <a:pt x="31" y="8"/>
                      <a:pt x="31" y="8"/>
                    </a:cubicBezTo>
                    <a:cubicBezTo>
                      <a:pt x="31" y="8"/>
                      <a:pt x="31" y="8"/>
                      <a:pt x="31" y="7"/>
                    </a:cubicBezTo>
                    <a:cubicBezTo>
                      <a:pt x="32" y="8"/>
                      <a:pt x="31" y="8"/>
                      <a:pt x="31" y="8"/>
                    </a:cubicBezTo>
                    <a:cubicBezTo>
                      <a:pt x="32" y="8"/>
                      <a:pt x="32" y="8"/>
                      <a:pt x="32" y="8"/>
                    </a:cubicBezTo>
                    <a:cubicBezTo>
                      <a:pt x="32" y="8"/>
                      <a:pt x="31" y="9"/>
                      <a:pt x="31" y="9"/>
                    </a:cubicBezTo>
                    <a:cubicBezTo>
                      <a:pt x="31" y="9"/>
                      <a:pt x="31" y="9"/>
                      <a:pt x="32" y="9"/>
                    </a:cubicBezTo>
                    <a:cubicBezTo>
                      <a:pt x="32" y="9"/>
                      <a:pt x="31" y="9"/>
                      <a:pt x="32" y="10"/>
                    </a:cubicBezTo>
                    <a:cubicBezTo>
                      <a:pt x="32" y="9"/>
                      <a:pt x="32" y="10"/>
                      <a:pt x="32" y="9"/>
                    </a:cubicBezTo>
                    <a:cubicBezTo>
                      <a:pt x="32" y="9"/>
                      <a:pt x="32" y="10"/>
                      <a:pt x="32" y="9"/>
                    </a:cubicBezTo>
                    <a:cubicBezTo>
                      <a:pt x="32" y="9"/>
                      <a:pt x="33" y="9"/>
                      <a:pt x="33" y="9"/>
                    </a:cubicBezTo>
                    <a:cubicBezTo>
                      <a:pt x="33" y="9"/>
                      <a:pt x="33" y="9"/>
                      <a:pt x="33" y="10"/>
                    </a:cubicBezTo>
                    <a:cubicBezTo>
                      <a:pt x="33" y="10"/>
                      <a:pt x="33" y="9"/>
                      <a:pt x="34" y="9"/>
                    </a:cubicBezTo>
                    <a:cubicBezTo>
                      <a:pt x="34" y="9"/>
                      <a:pt x="34" y="9"/>
                      <a:pt x="34" y="9"/>
                    </a:cubicBezTo>
                    <a:cubicBezTo>
                      <a:pt x="35" y="10"/>
                      <a:pt x="37" y="10"/>
                      <a:pt x="38" y="9"/>
                    </a:cubicBezTo>
                    <a:cubicBezTo>
                      <a:pt x="38" y="9"/>
                      <a:pt x="38" y="9"/>
                      <a:pt x="39" y="9"/>
                    </a:cubicBezTo>
                    <a:cubicBezTo>
                      <a:pt x="39" y="9"/>
                      <a:pt x="39" y="9"/>
                      <a:pt x="39" y="9"/>
                    </a:cubicBezTo>
                    <a:cubicBezTo>
                      <a:pt x="39" y="9"/>
                      <a:pt x="39" y="9"/>
                      <a:pt x="40" y="9"/>
                    </a:cubicBezTo>
                    <a:cubicBezTo>
                      <a:pt x="40" y="10"/>
                      <a:pt x="41" y="9"/>
                      <a:pt x="41" y="9"/>
                    </a:cubicBezTo>
                    <a:cubicBezTo>
                      <a:pt x="41" y="9"/>
                      <a:pt x="41" y="9"/>
                      <a:pt x="41" y="9"/>
                    </a:cubicBezTo>
                    <a:cubicBezTo>
                      <a:pt x="41" y="10"/>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9"/>
                    </a:cubicBezTo>
                    <a:cubicBezTo>
                      <a:pt x="44" y="8"/>
                      <a:pt x="44" y="9"/>
                      <a:pt x="45" y="8"/>
                    </a:cubicBezTo>
                    <a:cubicBezTo>
                      <a:pt x="45" y="9"/>
                      <a:pt x="45" y="9"/>
                      <a:pt x="45" y="9"/>
                    </a:cubicBezTo>
                    <a:cubicBezTo>
                      <a:pt x="46" y="10"/>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8"/>
                      <a:pt x="53" y="9"/>
                    </a:cubicBezTo>
                    <a:cubicBezTo>
                      <a:pt x="53" y="9"/>
                      <a:pt x="53" y="9"/>
                      <a:pt x="53" y="9"/>
                    </a:cubicBezTo>
                    <a:cubicBezTo>
                      <a:pt x="53" y="9"/>
                      <a:pt x="53" y="9"/>
                      <a:pt x="54" y="9"/>
                    </a:cubicBezTo>
                    <a:cubicBezTo>
                      <a:pt x="54" y="9"/>
                      <a:pt x="54" y="9"/>
                      <a:pt x="54" y="8"/>
                    </a:cubicBezTo>
                    <a:cubicBezTo>
                      <a:pt x="55" y="8"/>
                      <a:pt x="55" y="9"/>
                      <a:pt x="55" y="9"/>
                    </a:cubicBezTo>
                    <a:cubicBezTo>
                      <a:pt x="55" y="8"/>
                      <a:pt x="55" y="8"/>
                      <a:pt x="55" y="8"/>
                    </a:cubicBezTo>
                    <a:cubicBezTo>
                      <a:pt x="55" y="8"/>
                      <a:pt x="55" y="8"/>
                      <a:pt x="55" y="8"/>
                    </a:cubicBezTo>
                    <a:cubicBezTo>
                      <a:pt x="55" y="9"/>
                      <a:pt x="55" y="9"/>
                      <a:pt x="55" y="9"/>
                    </a:cubicBezTo>
                    <a:cubicBezTo>
                      <a:pt x="55" y="9"/>
                      <a:pt x="55" y="8"/>
                      <a:pt x="55" y="8"/>
                    </a:cubicBezTo>
                    <a:cubicBezTo>
                      <a:pt x="56" y="8"/>
                      <a:pt x="56" y="8"/>
                      <a:pt x="56" y="9"/>
                    </a:cubicBezTo>
                    <a:cubicBezTo>
                      <a:pt x="56" y="9"/>
                      <a:pt x="55" y="8"/>
                      <a:pt x="55" y="9"/>
                    </a:cubicBezTo>
                    <a:cubicBezTo>
                      <a:pt x="55" y="9"/>
                      <a:pt x="56" y="9"/>
                      <a:pt x="56" y="9"/>
                    </a:cubicBezTo>
                    <a:cubicBezTo>
                      <a:pt x="56" y="9"/>
                      <a:pt x="56" y="8"/>
                      <a:pt x="56" y="8"/>
                    </a:cubicBezTo>
                    <a:cubicBezTo>
                      <a:pt x="56" y="9"/>
                      <a:pt x="57" y="8"/>
                      <a:pt x="57" y="9"/>
                    </a:cubicBezTo>
                    <a:cubicBezTo>
                      <a:pt x="57" y="9"/>
                      <a:pt x="57" y="9"/>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9"/>
                      <a:pt x="59" y="8"/>
                    </a:cubicBezTo>
                    <a:cubicBezTo>
                      <a:pt x="60" y="8"/>
                      <a:pt x="60" y="8"/>
                      <a:pt x="60" y="9"/>
                    </a:cubicBezTo>
                    <a:cubicBezTo>
                      <a:pt x="61" y="9"/>
                      <a:pt x="61" y="8"/>
                      <a:pt x="61" y="8"/>
                    </a:cubicBezTo>
                    <a:cubicBezTo>
                      <a:pt x="61" y="8"/>
                      <a:pt x="61" y="8"/>
                      <a:pt x="62" y="9"/>
                    </a:cubicBezTo>
                    <a:cubicBezTo>
                      <a:pt x="62" y="8"/>
                      <a:pt x="62" y="8"/>
                      <a:pt x="62" y="8"/>
                    </a:cubicBezTo>
                    <a:cubicBezTo>
                      <a:pt x="62" y="8"/>
                      <a:pt x="62" y="9"/>
                      <a:pt x="61" y="8"/>
                    </a:cubicBezTo>
                    <a:cubicBezTo>
                      <a:pt x="61" y="8"/>
                      <a:pt x="62" y="8"/>
                      <a:pt x="62" y="8"/>
                    </a:cubicBezTo>
                    <a:cubicBezTo>
                      <a:pt x="62" y="9"/>
                      <a:pt x="64" y="8"/>
                      <a:pt x="65" y="9"/>
                    </a:cubicBezTo>
                    <a:cubicBezTo>
                      <a:pt x="65" y="8"/>
                      <a:pt x="65" y="8"/>
                      <a:pt x="65" y="8"/>
                    </a:cubicBezTo>
                    <a:cubicBezTo>
                      <a:pt x="65" y="9"/>
                      <a:pt x="66" y="8"/>
                      <a:pt x="66" y="9"/>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8"/>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9"/>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8"/>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8"/>
                    </a:cubicBezTo>
                    <a:cubicBezTo>
                      <a:pt x="81" y="8"/>
                      <a:pt x="82" y="7"/>
                      <a:pt x="82" y="7"/>
                    </a:cubicBezTo>
                    <a:cubicBezTo>
                      <a:pt x="82" y="7"/>
                      <a:pt x="82" y="8"/>
                      <a:pt x="82" y="8"/>
                    </a:cubicBezTo>
                    <a:cubicBezTo>
                      <a:pt x="82" y="8"/>
                      <a:pt x="83" y="7"/>
                      <a:pt x="82" y="7"/>
                    </a:cubicBezTo>
                    <a:cubicBezTo>
                      <a:pt x="83" y="8"/>
                      <a:pt x="84" y="7"/>
                      <a:pt x="85" y="7"/>
                    </a:cubicBezTo>
                    <a:cubicBezTo>
                      <a:pt x="85" y="7"/>
                      <a:pt x="85" y="8"/>
                      <a:pt x="85" y="8"/>
                    </a:cubicBezTo>
                    <a:cubicBezTo>
                      <a:pt x="85" y="7"/>
                      <a:pt x="86" y="7"/>
                      <a:pt x="86" y="7"/>
                    </a:cubicBezTo>
                    <a:cubicBezTo>
                      <a:pt x="86" y="7"/>
                      <a:pt x="86" y="7"/>
                      <a:pt x="86" y="7"/>
                    </a:cubicBezTo>
                    <a:cubicBezTo>
                      <a:pt x="87" y="7"/>
                      <a:pt x="87" y="7"/>
                      <a:pt x="87" y="7"/>
                    </a:cubicBezTo>
                    <a:cubicBezTo>
                      <a:pt x="87" y="7"/>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6"/>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6"/>
                      <a:pt x="101" y="6"/>
                    </a:cubicBezTo>
                    <a:cubicBezTo>
                      <a:pt x="101" y="6"/>
                      <a:pt x="101" y="5"/>
                      <a:pt x="102" y="5"/>
                    </a:cubicBezTo>
                    <a:cubicBezTo>
                      <a:pt x="102" y="5"/>
                      <a:pt x="102" y="5"/>
                      <a:pt x="101" y="6"/>
                    </a:cubicBezTo>
                    <a:cubicBezTo>
                      <a:pt x="102" y="5"/>
                      <a:pt x="102" y="6"/>
                      <a:pt x="103" y="5"/>
                    </a:cubicBezTo>
                    <a:cubicBezTo>
                      <a:pt x="103" y="5"/>
                      <a:pt x="103" y="6"/>
                      <a:pt x="103" y="6"/>
                    </a:cubicBezTo>
                    <a:cubicBezTo>
                      <a:pt x="103" y="5"/>
                      <a:pt x="104" y="6"/>
                      <a:pt x="104" y="5"/>
                    </a:cubicBezTo>
                    <a:cubicBezTo>
                      <a:pt x="104" y="5"/>
                      <a:pt x="104" y="5"/>
                      <a:pt x="104" y="6"/>
                    </a:cubicBezTo>
                    <a:cubicBezTo>
                      <a:pt x="104" y="6"/>
                      <a:pt x="104" y="5"/>
                      <a:pt x="105" y="5"/>
                    </a:cubicBezTo>
                    <a:cubicBezTo>
                      <a:pt x="105" y="5"/>
                      <a:pt x="105" y="6"/>
                      <a:pt x="105" y="6"/>
                    </a:cubicBezTo>
                    <a:cubicBezTo>
                      <a:pt x="105" y="5"/>
                      <a:pt x="106" y="5"/>
                      <a:pt x="106" y="5"/>
                    </a:cubicBezTo>
                    <a:cubicBezTo>
                      <a:pt x="106" y="5"/>
                      <a:pt x="106" y="5"/>
                      <a:pt x="107" y="6"/>
                    </a:cubicBezTo>
                    <a:cubicBezTo>
                      <a:pt x="109" y="6"/>
                      <a:pt x="111" y="6"/>
                      <a:pt x="114" y="5"/>
                    </a:cubicBezTo>
                    <a:cubicBezTo>
                      <a:pt x="114" y="6"/>
                      <a:pt x="113" y="6"/>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7"/>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6"/>
                      <a:pt x="125" y="5"/>
                    </a:cubicBezTo>
                    <a:cubicBezTo>
                      <a:pt x="125" y="5"/>
                      <a:pt x="125" y="5"/>
                      <a:pt x="125" y="5"/>
                    </a:cubicBezTo>
                    <a:cubicBezTo>
                      <a:pt x="126" y="4"/>
                      <a:pt x="127" y="6"/>
                      <a:pt x="128" y="5"/>
                    </a:cubicBezTo>
                    <a:cubicBezTo>
                      <a:pt x="128" y="4"/>
                      <a:pt x="128" y="4"/>
                      <a:pt x="128" y="4"/>
                    </a:cubicBezTo>
                    <a:cubicBezTo>
                      <a:pt x="128" y="4"/>
                      <a:pt x="128" y="5"/>
                      <a:pt x="128" y="5"/>
                    </a:cubicBezTo>
                    <a:cubicBezTo>
                      <a:pt x="129" y="4"/>
                      <a:pt x="129" y="5"/>
                      <a:pt x="130" y="4"/>
                    </a:cubicBezTo>
                    <a:cubicBezTo>
                      <a:pt x="130" y="4"/>
                      <a:pt x="129" y="5"/>
                      <a:pt x="129" y="5"/>
                    </a:cubicBezTo>
                    <a:cubicBezTo>
                      <a:pt x="130" y="5"/>
                      <a:pt x="130" y="4"/>
                      <a:pt x="131" y="4"/>
                    </a:cubicBezTo>
                    <a:cubicBezTo>
                      <a:pt x="131" y="4"/>
                      <a:pt x="131" y="4"/>
                      <a:pt x="131" y="4"/>
                    </a:cubicBezTo>
                    <a:cubicBezTo>
                      <a:pt x="133" y="6"/>
                      <a:pt x="136" y="7"/>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grpSp>
        <p:grpSp>
          <p:nvGrpSpPr>
            <p:cNvPr id="184" name="Grupa 57"/>
            <p:cNvGrpSpPr/>
            <p:nvPr/>
          </p:nvGrpSpPr>
          <p:grpSpPr>
            <a:xfrm>
              <a:off x="2645202" y="3869757"/>
              <a:ext cx="994144" cy="694719"/>
              <a:chOff x="5246340" y="1637308"/>
              <a:chExt cx="1384382" cy="936104"/>
            </a:xfrm>
            <a:grp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sp>
        <p:nvSpPr>
          <p:cNvPr id="202" name="Freeform 145"/>
          <p:cNvSpPr>
            <a:spLocks/>
          </p:cNvSpPr>
          <p:nvPr/>
        </p:nvSpPr>
        <p:spPr bwMode="auto">
          <a:xfrm rot="16200000">
            <a:off x="4852265" y="2419210"/>
            <a:ext cx="31547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4738926" y="744898"/>
            <a:ext cx="1662234"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v</a:t>
            </a:r>
            <a:r>
              <a:rPr lang="en-US" sz="2400" dirty="0" smtClean="0">
                <a:solidFill>
                  <a:srgbClr val="003366"/>
                </a:solidFill>
                <a:latin typeface="Courier"/>
                <a:cs typeface="Courier"/>
              </a:rPr>
              <a:t>alidate</a:t>
            </a:r>
            <a:endParaRPr lang="en-US" sz="2400" dirty="0">
              <a:solidFill>
                <a:srgbClr val="003366"/>
              </a:solidFill>
              <a:latin typeface="Courier"/>
              <a:cs typeface="Courier"/>
            </a:endParaRPr>
          </a:p>
        </p:txBody>
      </p:sp>
      <p:sp>
        <p:nvSpPr>
          <p:cNvPr id="204" name="Freeform 145"/>
          <p:cNvSpPr>
            <a:spLocks/>
          </p:cNvSpPr>
          <p:nvPr/>
        </p:nvSpPr>
        <p:spPr bwMode="auto">
          <a:xfrm>
            <a:off x="446836" y="1284526"/>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388028" y="2419211"/>
            <a:ext cx="31548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677115" y="2446213"/>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2981886" y="2446212"/>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grpSp>
        <p:nvGrpSpPr>
          <p:cNvPr id="76" name="Grupa 57"/>
          <p:cNvGrpSpPr/>
          <p:nvPr/>
        </p:nvGrpSpPr>
        <p:grpSpPr>
          <a:xfrm>
            <a:off x="6925734" y="1990697"/>
            <a:ext cx="506711" cy="265572"/>
            <a:chOff x="5246340" y="1637308"/>
            <a:chExt cx="1384382" cy="936104"/>
          </a:xfrm>
          <a:solidFill>
            <a:schemeClr val="accent2"/>
          </a:solidFill>
        </p:grpSpPr>
        <p:sp>
          <p:nvSpPr>
            <p:cNvPr id="7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7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sp>
        <p:nvSpPr>
          <p:cNvPr id="4" name="TextBox 3"/>
          <p:cNvSpPr txBox="1"/>
          <p:nvPr/>
        </p:nvSpPr>
        <p:spPr>
          <a:xfrm>
            <a:off x="1226331" y="4342582"/>
            <a:ext cx="6765636" cy="861774"/>
          </a:xfrm>
          <a:prstGeom prst="rect">
            <a:avLst/>
          </a:prstGeom>
          <a:noFill/>
        </p:spPr>
        <p:txBody>
          <a:bodyPr wrap="square" rtlCol="0">
            <a:spAutoFit/>
          </a:bodyPr>
          <a:lstStyle/>
          <a:p>
            <a:r>
              <a:rPr lang="en-US" sz="3200" dirty="0">
                <a:solidFill>
                  <a:schemeClr val="bg1"/>
                </a:solidFill>
                <a:latin typeface="Gotham HTF Medium"/>
                <a:cs typeface="Gotham HTF Medium"/>
              </a:rPr>
              <a:t>EXPOSE</a:t>
            </a:r>
            <a:r>
              <a:rPr lang="en-US" sz="3200" dirty="0">
                <a:latin typeface="Gotham HTF Medium"/>
                <a:cs typeface="Gotham HTF Medium"/>
              </a:rPr>
              <a:t> UNPLANNED WORK</a:t>
            </a:r>
          </a:p>
          <a:p>
            <a:endParaRPr lang="en-US" dirty="0"/>
          </a:p>
        </p:txBody>
      </p:sp>
    </p:spTree>
    <p:extLst>
      <p:ext uri="{BB962C8B-B14F-4D97-AF65-F5344CB8AC3E}">
        <p14:creationId xmlns:p14="http://schemas.microsoft.com/office/powerpoint/2010/main" val="6312231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accent4"/>
          </a:solidFill>
        </p:spPr>
        <p:txBody>
          <a:bodyPr>
            <a:normAutofit/>
          </a:bodyPr>
          <a:lstStyle/>
          <a:p>
            <a:r>
              <a:rPr lang="en-US" sz="3400" dirty="0" smtClean="0">
                <a:solidFill>
                  <a:srgbClr val="FFFFFF"/>
                </a:solidFill>
                <a:latin typeface="Gotham HTF Medium"/>
                <a:cs typeface="Gotham HTF Medium"/>
              </a:rPr>
              <a:t> thief #4 – CONFLICTING PRIORITIES</a:t>
            </a:r>
            <a:endParaRPr lang="en-US" sz="3400" dirty="0">
              <a:solidFill>
                <a:srgbClr val="FFFFFF"/>
              </a:solidFill>
              <a:latin typeface="Gotham HTF Medium"/>
              <a:cs typeface="Gotham HTF Medium"/>
            </a:endParaRPr>
          </a:p>
        </p:txBody>
      </p:sp>
      <p:sp>
        <p:nvSpPr>
          <p:cNvPr id="8" name="Freeform 145"/>
          <p:cNvSpPr>
            <a:spLocks/>
          </p:cNvSpPr>
          <p:nvPr/>
        </p:nvSpPr>
        <p:spPr bwMode="auto">
          <a:xfrm>
            <a:off x="84667" y="906176"/>
            <a:ext cx="897466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2" name="Picture 1"/>
          <p:cNvPicPr>
            <a:picLocks noChangeAspect="1"/>
          </p:cNvPicPr>
          <p:nvPr/>
        </p:nvPicPr>
        <p:blipFill>
          <a:blip r:embed="rId3"/>
          <a:stretch>
            <a:fillRect/>
          </a:stretch>
        </p:blipFill>
        <p:spPr>
          <a:xfrm>
            <a:off x="7870838" y="2670065"/>
            <a:ext cx="1094564" cy="2339756"/>
          </a:xfrm>
          <a:prstGeom prst="rect">
            <a:avLst/>
          </a:prstGeom>
        </p:spPr>
      </p:pic>
      <p:pic>
        <p:nvPicPr>
          <p:cNvPr id="7" name="Picture 2"/>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21744" y="1286658"/>
            <a:ext cx="4057563" cy="2001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770964" y="1286658"/>
            <a:ext cx="3509291" cy="2092881"/>
          </a:xfrm>
          <a:prstGeom prst="rect">
            <a:avLst/>
          </a:prstGeom>
          <a:noFill/>
        </p:spPr>
        <p:txBody>
          <a:bodyPr wrap="square" rtlCol="0">
            <a:spAutoFit/>
          </a:bodyPr>
          <a:lstStyle/>
          <a:p>
            <a:pPr>
              <a:lnSpc>
                <a:spcPct val="90000"/>
              </a:lnSpc>
            </a:pPr>
            <a:r>
              <a:rPr lang="en-US" sz="2400" dirty="0" smtClean="0">
                <a:solidFill>
                  <a:schemeClr val="tx1">
                    <a:lumMod val="95000"/>
                    <a:lumOff val="5000"/>
                  </a:schemeClr>
                </a:solidFill>
                <a:latin typeface="Colon Mono Alt Regular"/>
                <a:cs typeface="Colon Mono Alt Regular"/>
              </a:rPr>
              <a:t>Conflicting priorities are when people are uncertain or disagree on what to work on.</a:t>
            </a:r>
            <a:endParaRPr lang="en-US" sz="2400" dirty="0">
              <a:solidFill>
                <a:schemeClr val="tx1">
                  <a:lumMod val="95000"/>
                  <a:lumOff val="5000"/>
                </a:schemeClr>
              </a:solidFill>
              <a:latin typeface="Colon Mono Alt Regular"/>
              <a:cs typeface="Colon Mono Alt Regular"/>
            </a:endParaRPr>
          </a:p>
        </p:txBody>
      </p:sp>
    </p:spTree>
    <p:extLst>
      <p:ext uri="{BB962C8B-B14F-4D97-AF65-F5344CB8AC3E}">
        <p14:creationId xmlns:p14="http://schemas.microsoft.com/office/powerpoint/2010/main" val="10072288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normAutofit fontScale="90000"/>
          </a:bodyPr>
          <a:lstStyle/>
          <a:p>
            <a:pPr algn="l"/>
            <a:r>
              <a:rPr lang="en-US" sz="3600" dirty="0" smtClean="0">
                <a:solidFill>
                  <a:schemeClr val="tx1"/>
                </a:solidFill>
                <a:latin typeface="Gotham HTF Medium"/>
                <a:cs typeface="Gotham HTF Medium"/>
              </a:rPr>
              <a:t>   </a:t>
            </a:r>
            <a:r>
              <a:rPr lang="en-US" sz="3400" dirty="0" smtClean="0">
                <a:solidFill>
                  <a:schemeClr val="tx1"/>
                </a:solidFill>
                <a:latin typeface="Gotham HTF Medium"/>
                <a:cs typeface="Gotham HTF Medium"/>
              </a:rPr>
              <a:t>WHY conflicting PRIORITIES MATTER</a:t>
            </a:r>
            <a:endParaRPr lang="en-US" sz="3400" dirty="0">
              <a:solidFill>
                <a:schemeClr val="tx1"/>
              </a:solidFill>
              <a:latin typeface="Gotham HTF Medium"/>
              <a:cs typeface="Gotham HTF Medium"/>
            </a:endParaRPr>
          </a:p>
        </p:txBody>
      </p:sp>
      <p:sp>
        <p:nvSpPr>
          <p:cNvPr id="4" name="Freeform 145"/>
          <p:cNvSpPr>
            <a:spLocks/>
          </p:cNvSpPr>
          <p:nvPr/>
        </p:nvSpPr>
        <p:spPr bwMode="auto">
          <a:xfrm flipV="1">
            <a:off x="-84667" y="906176"/>
            <a:ext cx="909012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5" name="Picture 4"/>
          <p:cNvPicPr>
            <a:picLocks noChangeAspect="1"/>
          </p:cNvPicPr>
          <p:nvPr/>
        </p:nvPicPr>
        <p:blipFill>
          <a:blip r:embed="rId3"/>
          <a:stretch>
            <a:fillRect/>
          </a:stretch>
        </p:blipFill>
        <p:spPr>
          <a:xfrm>
            <a:off x="7438801" y="3531919"/>
            <a:ext cx="1705197" cy="1611579"/>
          </a:xfrm>
          <a:prstGeom prst="rect">
            <a:avLst/>
          </a:prstGeom>
        </p:spPr>
      </p:pic>
      <p:sp>
        <p:nvSpPr>
          <p:cNvPr id="2" name="TextBox 1"/>
          <p:cNvSpPr txBox="1"/>
          <p:nvPr/>
        </p:nvSpPr>
        <p:spPr>
          <a:xfrm>
            <a:off x="827794" y="1194750"/>
            <a:ext cx="7801670" cy="2246769"/>
          </a:xfrm>
          <a:prstGeom prst="rect">
            <a:avLst/>
          </a:prstGeom>
          <a:noFill/>
        </p:spPr>
        <p:txBody>
          <a:bodyPr wrap="square" rtlCol="0">
            <a:spAutoFit/>
          </a:bodyPr>
          <a:lstStyle/>
          <a:p>
            <a:pPr>
              <a:defRPr/>
            </a:pPr>
            <a:r>
              <a:rPr lang="en-US" sz="2800" dirty="0">
                <a:latin typeface="Colon Mono Alt Regular"/>
                <a:cs typeface="Colon Mono Alt Regular"/>
              </a:rPr>
              <a:t>If </a:t>
            </a:r>
            <a:r>
              <a:rPr lang="en-US" sz="2800" dirty="0" smtClean="0">
                <a:latin typeface="Colon Mono Alt Regular"/>
                <a:cs typeface="Colon Mono Alt Regular"/>
              </a:rPr>
              <a:t>people </a:t>
            </a:r>
            <a:r>
              <a:rPr lang="en-US" sz="2800" dirty="0">
                <a:latin typeface="Colon Mono Alt Regular"/>
                <a:cs typeface="Colon Mono Alt Regular"/>
              </a:rPr>
              <a:t>can’t prioritize effectively, </a:t>
            </a:r>
            <a:r>
              <a:rPr lang="en-US" sz="2800" dirty="0" smtClean="0">
                <a:latin typeface="Colon Mono Alt Regular"/>
                <a:cs typeface="Colon Mono Alt Regular"/>
              </a:rPr>
              <a:t>they </a:t>
            </a:r>
            <a:r>
              <a:rPr lang="en-US" sz="2800" dirty="0">
                <a:latin typeface="Colon Mono Alt Regular"/>
                <a:cs typeface="Colon Mono Alt Regular"/>
              </a:rPr>
              <a:t>try to </a:t>
            </a:r>
            <a:endParaRPr lang="en-US" sz="2800" dirty="0" smtClean="0">
              <a:latin typeface="Colon Mono Alt Regular"/>
              <a:cs typeface="Colon Mono Alt Regular"/>
            </a:endParaRPr>
          </a:p>
          <a:p>
            <a:pPr>
              <a:defRPr/>
            </a:pPr>
            <a:r>
              <a:rPr lang="en-US" sz="2800" dirty="0" smtClean="0">
                <a:latin typeface="Colon Mono Alt Regular"/>
                <a:cs typeface="Colon Mono Alt Regular"/>
              </a:rPr>
              <a:t>do </a:t>
            </a:r>
            <a:r>
              <a:rPr lang="en-US" sz="2800" dirty="0">
                <a:latin typeface="Colon Mono Alt Regular"/>
                <a:cs typeface="Colon Mono Alt Regular"/>
              </a:rPr>
              <a:t>too much at </a:t>
            </a:r>
            <a:r>
              <a:rPr lang="en-US" sz="2800" dirty="0" smtClean="0">
                <a:latin typeface="Colon Mono Alt Regular"/>
                <a:cs typeface="Colon Mono Alt Regular"/>
              </a:rPr>
              <a:t>once. </a:t>
            </a:r>
          </a:p>
          <a:p>
            <a:pPr>
              <a:defRPr/>
            </a:pPr>
            <a:endParaRPr lang="en-US" sz="2800" dirty="0">
              <a:latin typeface="Colon Mono Alt Regular"/>
              <a:cs typeface="Colon Mono Alt Regular"/>
            </a:endParaRPr>
          </a:p>
          <a:p>
            <a:pPr>
              <a:defRPr/>
            </a:pPr>
            <a:r>
              <a:rPr lang="en-US" sz="2800" dirty="0" smtClean="0">
                <a:latin typeface="Colon Mono Alt Regular"/>
                <a:cs typeface="Colon Mono Alt Regular"/>
              </a:rPr>
              <a:t>Too much </a:t>
            </a:r>
            <a:r>
              <a:rPr lang="en-US" sz="2800" dirty="0" err="1" smtClean="0">
                <a:latin typeface="Colon Mono Alt Regular"/>
                <a:cs typeface="Colon Mono Alt Regular"/>
              </a:rPr>
              <a:t>wip</a:t>
            </a:r>
            <a:r>
              <a:rPr lang="en-US" sz="2800" dirty="0" smtClean="0">
                <a:latin typeface="Colon Mono Alt Regular"/>
                <a:cs typeface="Colon Mono Alt Regular"/>
              </a:rPr>
              <a:t> = longer Cycle Time.</a:t>
            </a:r>
            <a:endParaRPr lang="en-US" sz="2800" dirty="0">
              <a:latin typeface="Colon Mono Alt Regular"/>
              <a:cs typeface="Colon Mono Alt Regular"/>
            </a:endParaRPr>
          </a:p>
        </p:txBody>
      </p:sp>
    </p:spTree>
    <p:extLst>
      <p:ext uri="{BB962C8B-B14F-4D97-AF65-F5344CB8AC3E}">
        <p14:creationId xmlns:p14="http://schemas.microsoft.com/office/powerpoint/2010/main" val="31037367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3999" cy="51685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eyeheadilllustr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279" y="0"/>
            <a:ext cx="3627676" cy="5143500"/>
          </a:xfrm>
          <a:prstGeom prst="rect">
            <a:avLst/>
          </a:prstGeom>
        </p:spPr>
      </p:pic>
      <p:sp>
        <p:nvSpPr>
          <p:cNvPr id="3" name="Rectangle 2"/>
          <p:cNvSpPr/>
          <p:nvPr/>
        </p:nvSpPr>
        <p:spPr>
          <a:xfrm>
            <a:off x="5188737" y="517286"/>
            <a:ext cx="3760284" cy="2123658"/>
          </a:xfrm>
          <a:prstGeom prst="rect">
            <a:avLst/>
          </a:prstGeom>
        </p:spPr>
        <p:txBody>
          <a:bodyPr wrap="square">
            <a:spAutoFit/>
          </a:bodyPr>
          <a:lstStyle/>
          <a:p>
            <a:endParaRPr lang="en-US" sz="3600" dirty="0">
              <a:latin typeface="Courier"/>
              <a:cs typeface="Courier"/>
            </a:endParaRPr>
          </a:p>
          <a:p>
            <a:r>
              <a:rPr lang="en-US" sz="3200" dirty="0">
                <a:solidFill>
                  <a:schemeClr val="bg1"/>
                </a:solidFill>
                <a:latin typeface="Colon Mono Alt Regular"/>
                <a:cs typeface="Colon Mono Alt Regular"/>
              </a:rPr>
              <a:t>How to make </a:t>
            </a:r>
            <a:r>
              <a:rPr lang="en-US" sz="3200" dirty="0" smtClean="0">
                <a:solidFill>
                  <a:schemeClr val="bg1"/>
                </a:solidFill>
                <a:latin typeface="Colon Mono Alt Regular"/>
                <a:cs typeface="Colon Mono Alt Regular"/>
              </a:rPr>
              <a:t>uncertainties visible</a:t>
            </a:r>
            <a:endParaRPr lang="en-US" sz="3200" dirty="0">
              <a:solidFill>
                <a:schemeClr val="bg1"/>
              </a:solidFill>
              <a:latin typeface="Colon Mono Alt Regular"/>
              <a:cs typeface="Colon Mono Alt Regular"/>
            </a:endParaRPr>
          </a:p>
        </p:txBody>
      </p:sp>
      <p:sp>
        <p:nvSpPr>
          <p:cNvPr id="5" name="Freeform 145"/>
          <p:cNvSpPr>
            <a:spLocks/>
          </p:cNvSpPr>
          <p:nvPr/>
        </p:nvSpPr>
        <p:spPr bwMode="auto">
          <a:xfrm rot="16200000">
            <a:off x="-1474369" y="2578133"/>
            <a:ext cx="5085018"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6" name="Freeform 145"/>
          <p:cNvSpPr>
            <a:spLocks/>
          </p:cNvSpPr>
          <p:nvPr/>
        </p:nvSpPr>
        <p:spPr bwMode="auto">
          <a:xfrm rot="16200000">
            <a:off x="2107586" y="2735053"/>
            <a:ext cx="5085018"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Tree>
    <p:extLst>
      <p:ext uri="{BB962C8B-B14F-4D97-AF65-F5344CB8AC3E}">
        <p14:creationId xmlns:p14="http://schemas.microsoft.com/office/powerpoint/2010/main" val="31085693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normAutofit/>
          </a:bodyPr>
          <a:lstStyle/>
          <a:p>
            <a:r>
              <a:rPr lang="en-US" sz="2900" dirty="0" smtClean="0">
                <a:solidFill>
                  <a:schemeClr val="tx1"/>
                </a:solidFill>
                <a:latin typeface="Gotham HTF Medium"/>
                <a:cs typeface="Gotham HTF Medium"/>
              </a:rPr>
              <a:t>  You know Thief #4 steals time when...</a:t>
            </a:r>
            <a:endParaRPr lang="en-US" sz="2900" dirty="0">
              <a:solidFill>
                <a:schemeClr val="tx1"/>
              </a:solidFill>
              <a:latin typeface="Gotham HTF Medium"/>
              <a:cs typeface="Gotham HTF Medium"/>
            </a:endParaRPr>
          </a:p>
        </p:txBody>
      </p:sp>
      <p:sp>
        <p:nvSpPr>
          <p:cNvPr id="4"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3" name="Picture 2"/>
          <p:cNvPicPr>
            <a:picLocks noChangeAspect="1"/>
          </p:cNvPicPr>
          <p:nvPr/>
        </p:nvPicPr>
        <p:blipFill>
          <a:blip r:embed="rId3"/>
          <a:stretch>
            <a:fillRect/>
          </a:stretch>
        </p:blipFill>
        <p:spPr>
          <a:xfrm>
            <a:off x="242308" y="1219819"/>
            <a:ext cx="929837" cy="1987634"/>
          </a:xfrm>
          <a:prstGeom prst="rect">
            <a:avLst/>
          </a:prstGeom>
        </p:spPr>
      </p:pic>
      <p:sp>
        <p:nvSpPr>
          <p:cNvPr id="7" name="TextBox 6"/>
          <p:cNvSpPr txBox="1"/>
          <p:nvPr/>
        </p:nvSpPr>
        <p:spPr>
          <a:xfrm>
            <a:off x="1244962" y="1438437"/>
            <a:ext cx="7494359" cy="1569660"/>
          </a:xfrm>
          <a:prstGeom prst="rect">
            <a:avLst/>
          </a:prstGeom>
          <a:noFill/>
        </p:spPr>
        <p:txBody>
          <a:bodyPr wrap="none" rtlCol="0">
            <a:spAutoFit/>
          </a:bodyPr>
          <a:lstStyle/>
          <a:p>
            <a:pPr marL="342900" indent="-342900">
              <a:buFont typeface="Wingdings" charset="2"/>
              <a:buChar char="Ø"/>
            </a:pPr>
            <a:r>
              <a:rPr lang="en-US" sz="2400" dirty="0" smtClean="0">
                <a:latin typeface="Colon Mono Alt Regular"/>
                <a:cs typeface="Colon Mono Alt Regular"/>
              </a:rPr>
              <a:t>“When will my thing be done?”</a:t>
            </a:r>
          </a:p>
          <a:p>
            <a:pPr marL="342900" indent="-342900">
              <a:buFont typeface="Wingdings" charset="2"/>
              <a:buChar char="Ø"/>
            </a:pPr>
            <a:r>
              <a:rPr lang="en-US" sz="2400" dirty="0" smtClean="0">
                <a:latin typeface="Colon Mono Alt Regular"/>
                <a:cs typeface="Colon Mono Alt Regular"/>
              </a:rPr>
              <a:t>“My thing is a high priority!”</a:t>
            </a:r>
          </a:p>
          <a:p>
            <a:pPr marL="342900" indent="-342900">
              <a:buFont typeface="Wingdings" charset="2"/>
              <a:buChar char="Ø"/>
            </a:pPr>
            <a:r>
              <a:rPr lang="en-US" sz="2400" dirty="0" smtClean="0">
                <a:latin typeface="Colon Mono Alt Regular"/>
                <a:cs typeface="Colon Mono Alt Regular"/>
              </a:rPr>
              <a:t>“If my thing doesn’t get done by ____, </a:t>
            </a:r>
          </a:p>
          <a:p>
            <a:r>
              <a:rPr lang="en-US" sz="2400" dirty="0">
                <a:latin typeface="Colon Mono Alt Regular"/>
                <a:cs typeface="Colon Mono Alt Regular"/>
              </a:rPr>
              <a:t>	</a:t>
            </a:r>
            <a:r>
              <a:rPr lang="en-US" sz="2400" dirty="0" smtClean="0">
                <a:latin typeface="Colon Mono Alt Regular"/>
                <a:cs typeface="Colon Mono Alt Regular"/>
              </a:rPr>
              <a:t>then…</a:t>
            </a:r>
            <a:endParaRPr lang="en-US" sz="2400" dirty="0">
              <a:latin typeface="Colon Mono Alt Regular"/>
              <a:cs typeface="Colon Mono Alt Regular"/>
            </a:endParaRPr>
          </a:p>
        </p:txBody>
      </p:sp>
    </p:spTree>
    <p:extLst>
      <p:ext uri="{BB962C8B-B14F-4D97-AF65-F5344CB8AC3E}">
        <p14:creationId xmlns:p14="http://schemas.microsoft.com/office/powerpoint/2010/main" val="9830691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394"/>
            <a:ext cx="9144000" cy="5158894"/>
          </a:xfrm>
          <a:prstGeom prst="rect">
            <a:avLst/>
          </a:prstGeom>
          <a:solidFill>
            <a:schemeClr val="accent4"/>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itle 1"/>
          <p:cNvSpPr>
            <a:spLocks noGrp="1"/>
          </p:cNvSpPr>
          <p:nvPr>
            <p:ph type="title"/>
          </p:nvPr>
        </p:nvSpPr>
        <p:spPr>
          <a:xfrm>
            <a:off x="235179" y="4190743"/>
            <a:ext cx="8693306" cy="752636"/>
          </a:xfrm>
          <a:noFill/>
        </p:spPr>
        <p:txBody>
          <a:bodyPr>
            <a:normAutofit fontScale="90000"/>
          </a:bodyPr>
          <a:lstStyle/>
          <a:p>
            <a:pPr algn="l"/>
            <a:r>
              <a:rPr lang="en-US" dirty="0" smtClean="0">
                <a:solidFill>
                  <a:schemeClr val="tx1"/>
                </a:solidFill>
                <a:latin typeface="Arial"/>
                <a:cs typeface="Arial"/>
              </a:rPr>
              <a:t>	  </a:t>
            </a:r>
            <a:r>
              <a:rPr lang="en-US" sz="3600" dirty="0">
                <a:solidFill>
                  <a:srgbClr val="FFFFFF"/>
                </a:solidFill>
                <a:latin typeface="Gotham HTF Medium"/>
                <a:cs typeface="Gotham HTF Medium"/>
              </a:rPr>
              <a:t>EXPOSE</a:t>
            </a:r>
            <a:r>
              <a:rPr lang="en-US" sz="3600" dirty="0">
                <a:latin typeface="Gotham HTF Medium"/>
                <a:cs typeface="Gotham HTF Medium"/>
              </a:rPr>
              <a:t> </a:t>
            </a:r>
            <a:r>
              <a:rPr lang="en-US" sz="3600" dirty="0" smtClean="0">
                <a:solidFill>
                  <a:schemeClr val="tx1"/>
                </a:solidFill>
                <a:latin typeface="Gotham HTF Medium"/>
                <a:cs typeface="Gotham HTF Medium"/>
              </a:rPr>
              <a:t>CONFLICTING PRIORITIES</a:t>
            </a:r>
            <a:endParaRPr lang="en-US" sz="3600" dirty="0">
              <a:solidFill>
                <a:schemeClr val="tx1"/>
              </a:solidFill>
              <a:latin typeface="Gotham HTF Medium"/>
              <a:cs typeface="Gotham HTF Medium"/>
            </a:endParaRPr>
          </a:p>
        </p:txBody>
      </p:sp>
      <p:sp>
        <p:nvSpPr>
          <p:cNvPr id="3" name="Rectangle 2"/>
          <p:cNvSpPr/>
          <p:nvPr/>
        </p:nvSpPr>
        <p:spPr>
          <a:xfrm>
            <a:off x="322222" y="352470"/>
            <a:ext cx="8537228" cy="389966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mainmnai</a:t>
            </a:r>
            <a:endParaRPr lang="en-US" dirty="0"/>
          </a:p>
        </p:txBody>
      </p:sp>
      <p:grpSp>
        <p:nvGrpSpPr>
          <p:cNvPr id="137" name="Grupa 57"/>
          <p:cNvGrpSpPr/>
          <p:nvPr/>
        </p:nvGrpSpPr>
        <p:grpSpPr>
          <a:xfrm rot="351806">
            <a:off x="5249071" y="3725085"/>
            <a:ext cx="514605" cy="269710"/>
            <a:chOff x="5246340" y="1637308"/>
            <a:chExt cx="1384384" cy="936106"/>
          </a:xfrm>
          <a:solidFill>
            <a:schemeClr val="accent5"/>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3679364" y="3706861"/>
            <a:ext cx="514604" cy="269709"/>
            <a:chOff x="5246340" y="1637308"/>
            <a:chExt cx="1384382" cy="936104"/>
          </a:xfrm>
          <a:solidFill>
            <a:srgbClr val="3891A7"/>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6734041" y="358085"/>
            <a:ext cx="1846930"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delivered</a:t>
            </a:r>
            <a:endParaRPr lang="en-US" sz="2400" dirty="0">
              <a:solidFill>
                <a:srgbClr val="003366"/>
              </a:solidFill>
              <a:latin typeface="Courier"/>
              <a:cs typeface="Courier"/>
            </a:endParaRPr>
          </a:p>
        </p:txBody>
      </p:sp>
      <p:sp>
        <p:nvSpPr>
          <p:cNvPr id="144" name="pole tekstowe 51"/>
          <p:cNvSpPr txBox="1"/>
          <p:nvPr/>
        </p:nvSpPr>
        <p:spPr>
          <a:xfrm>
            <a:off x="3455283" y="352470"/>
            <a:ext cx="1108146"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oing</a:t>
            </a:r>
            <a:endParaRPr lang="en-US" sz="2400" dirty="0">
              <a:solidFill>
                <a:srgbClr val="003366"/>
              </a:solidFill>
              <a:latin typeface="Courier"/>
              <a:cs typeface="Courier"/>
            </a:endParaRPr>
          </a:p>
        </p:txBody>
      </p:sp>
      <p:sp>
        <p:nvSpPr>
          <p:cNvPr id="145" name="pole tekstowe 52"/>
          <p:cNvSpPr txBox="1"/>
          <p:nvPr/>
        </p:nvSpPr>
        <p:spPr>
          <a:xfrm>
            <a:off x="2230312" y="352472"/>
            <a:ext cx="1108146"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To do</a:t>
            </a:r>
            <a:endParaRPr lang="en-US" sz="2400" dirty="0">
              <a:solidFill>
                <a:srgbClr val="003366"/>
              </a:solidFill>
              <a:latin typeface="Courier"/>
              <a:cs typeface="Courier"/>
            </a:endParaRPr>
          </a:p>
        </p:txBody>
      </p:sp>
      <p:sp>
        <p:nvSpPr>
          <p:cNvPr id="146" name="pole tekstowe 87"/>
          <p:cNvSpPr txBox="1"/>
          <p:nvPr/>
        </p:nvSpPr>
        <p:spPr>
          <a:xfrm>
            <a:off x="7342688" y="588823"/>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441204" y="1399046"/>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427505" y="3437152"/>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411933" y="790881"/>
            <a:ext cx="1751459" cy="541079"/>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2000" kern="0" dirty="0" smtClean="0">
                <a:solidFill>
                  <a:srgbClr val="003366"/>
                </a:solidFill>
                <a:latin typeface="Courier"/>
                <a:cs typeface="Courier"/>
              </a:rPr>
              <a:t>Expedites</a:t>
            </a:r>
            <a:endParaRPr lang="en-US" sz="2000" kern="0" dirty="0">
              <a:solidFill>
                <a:srgbClr val="003366"/>
              </a:solidFill>
              <a:latin typeface="Courier"/>
              <a:cs typeface="Courier"/>
            </a:endParaRPr>
          </a:p>
        </p:txBody>
      </p:sp>
      <p:grpSp>
        <p:nvGrpSpPr>
          <p:cNvPr id="161" name="Grupa 57"/>
          <p:cNvGrpSpPr/>
          <p:nvPr/>
        </p:nvGrpSpPr>
        <p:grpSpPr>
          <a:xfrm rot="21233339">
            <a:off x="7081866" y="1002802"/>
            <a:ext cx="506710" cy="265572"/>
            <a:chOff x="5246340" y="1637308"/>
            <a:chExt cx="1384382" cy="936104"/>
          </a:xfrm>
          <a:solidFill>
            <a:srgbClr val="FEB80A"/>
          </a:solidFill>
        </p:grpSpPr>
        <p:sp>
          <p:nvSpPr>
            <p:cNvPr id="1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164" name="Grupa 57"/>
          <p:cNvGrpSpPr/>
          <p:nvPr/>
        </p:nvGrpSpPr>
        <p:grpSpPr>
          <a:xfrm>
            <a:off x="6768626" y="2971411"/>
            <a:ext cx="514604" cy="269709"/>
            <a:chOff x="5246340" y="1637308"/>
            <a:chExt cx="1384382" cy="936104"/>
          </a:xfrm>
          <a:solidFill>
            <a:srgbClr val="3891A7"/>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496154" y="2960598"/>
            <a:ext cx="514604" cy="269709"/>
            <a:chOff x="5246340" y="1637308"/>
            <a:chExt cx="1384382" cy="936104"/>
          </a:xfrm>
          <a:solidFill>
            <a:schemeClr val="accent1"/>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82" name="Grupa 124"/>
          <p:cNvGrpSpPr/>
          <p:nvPr/>
        </p:nvGrpSpPr>
        <p:grpSpPr>
          <a:xfrm>
            <a:off x="3309458" y="877241"/>
            <a:ext cx="882610" cy="351483"/>
            <a:chOff x="1907704" y="3645020"/>
            <a:chExt cx="1731642" cy="919456"/>
          </a:xfrm>
          <a:solidFill>
            <a:srgbClr val="FEB80A"/>
          </a:solidFill>
        </p:grpSpPr>
        <p:grpSp>
          <p:nvGrpSpPr>
            <p:cNvPr id="183" name="Grupa 119"/>
            <p:cNvGrpSpPr/>
            <p:nvPr/>
          </p:nvGrpSpPr>
          <p:grpSpPr>
            <a:xfrm rot="2352781">
              <a:off x="1907704" y="3645018"/>
              <a:ext cx="1504650" cy="471864"/>
              <a:chOff x="4860040" y="5233988"/>
              <a:chExt cx="2278063" cy="1624012"/>
            </a:xfrm>
            <a:grpFill/>
          </p:grpSpPr>
          <p:sp>
            <p:nvSpPr>
              <p:cNvPr id="187" name="Freeform 193"/>
              <p:cNvSpPr>
                <a:spLocks noEditPoints="1"/>
              </p:cNvSpPr>
              <p:nvPr/>
            </p:nvSpPr>
            <p:spPr bwMode="auto">
              <a:xfrm>
                <a:off x="4860040" y="5233988"/>
                <a:ext cx="2278063" cy="155575"/>
              </a:xfrm>
              <a:custGeom>
                <a:avLst/>
                <a:gdLst/>
                <a:ahLst/>
                <a:cxnLst>
                  <a:cxn ang="0">
                    <a:pos x="119" y="2"/>
                  </a:cxn>
                  <a:cxn ang="0">
                    <a:pos x="98" y="2"/>
                  </a:cxn>
                  <a:cxn ang="0">
                    <a:pos x="79" y="4"/>
                  </a:cxn>
                  <a:cxn ang="0">
                    <a:pos x="70" y="4"/>
                  </a:cxn>
                  <a:cxn ang="0">
                    <a:pos x="63" y="5"/>
                  </a:cxn>
                  <a:cxn ang="0">
                    <a:pos x="48" y="6"/>
                  </a:cxn>
                  <a:cxn ang="0">
                    <a:pos x="39" y="6"/>
                  </a:cxn>
                  <a:cxn ang="0">
                    <a:pos x="25" y="7"/>
                  </a:cxn>
                  <a:cxn ang="0">
                    <a:pos x="18" y="7"/>
                  </a:cxn>
                  <a:cxn ang="0">
                    <a:pos x="9" y="7"/>
                  </a:cxn>
                  <a:cxn ang="0">
                    <a:pos x="4" y="7"/>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10"/>
                  </a:cxn>
                  <a:cxn ang="0">
                    <a:pos x="29" y="10"/>
                  </a:cxn>
                  <a:cxn ang="0">
                    <a:pos x="31" y="9"/>
                  </a:cxn>
                  <a:cxn ang="0">
                    <a:pos x="32" y="10"/>
                  </a:cxn>
                  <a:cxn ang="0">
                    <a:pos x="39" y="10"/>
                  </a:cxn>
                  <a:cxn ang="0">
                    <a:pos x="42" y="10"/>
                  </a:cxn>
                  <a:cxn ang="0">
                    <a:pos x="45" y="9"/>
                  </a:cxn>
                  <a:cxn ang="0">
                    <a:pos x="51" y="9"/>
                  </a:cxn>
                  <a:cxn ang="0">
                    <a:pos x="54" y="9"/>
                  </a:cxn>
                  <a:cxn ang="0">
                    <a:pos x="56" y="9"/>
                  </a:cxn>
                  <a:cxn ang="0">
                    <a:pos x="57" y="9"/>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6"/>
                  </a:cxn>
                  <a:cxn ang="0">
                    <a:pos x="105" y="6"/>
                  </a:cxn>
                  <a:cxn ang="0">
                    <a:pos x="114" y="6"/>
                  </a:cxn>
                  <a:cxn ang="0">
                    <a:pos x="117" y="6"/>
                  </a:cxn>
                  <a:cxn ang="0">
                    <a:pos x="125" y="6"/>
                  </a:cxn>
                  <a:cxn ang="0">
                    <a:pos x="131" y="5"/>
                  </a:cxn>
                  <a:cxn ang="0">
                    <a:pos x="136" y="2"/>
                  </a:cxn>
                </a:cxnLst>
                <a:rect l="0" t="0" r="r" b="b"/>
                <a:pathLst>
                  <a:path w="146" h="10">
                    <a:moveTo>
                      <a:pt x="136" y="2"/>
                    </a:moveTo>
                    <a:cubicBezTo>
                      <a:pt x="135" y="2"/>
                      <a:pt x="134" y="2"/>
                      <a:pt x="133" y="2"/>
                    </a:cubicBezTo>
                    <a:cubicBezTo>
                      <a:pt x="129" y="2"/>
                      <a:pt x="124" y="0"/>
                      <a:pt x="120" y="1"/>
                    </a:cubicBezTo>
                    <a:cubicBezTo>
                      <a:pt x="120" y="1"/>
                      <a:pt x="120" y="1"/>
                      <a:pt x="120" y="2"/>
                    </a:cubicBezTo>
                    <a:cubicBezTo>
                      <a:pt x="120" y="2"/>
                      <a:pt x="120" y="1"/>
                      <a:pt x="120" y="1"/>
                    </a:cubicBezTo>
                    <a:cubicBezTo>
                      <a:pt x="120" y="2"/>
                      <a:pt x="119" y="2"/>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2"/>
                      <a:pt x="98" y="2"/>
                    </a:cubicBezTo>
                    <a:cubicBezTo>
                      <a:pt x="93" y="2"/>
                      <a:pt x="89" y="3"/>
                      <a:pt x="84" y="3"/>
                    </a:cubicBezTo>
                    <a:cubicBezTo>
                      <a:pt x="83" y="4"/>
                      <a:pt x="82" y="4"/>
                      <a:pt x="82" y="5"/>
                    </a:cubicBezTo>
                    <a:cubicBezTo>
                      <a:pt x="82" y="5"/>
                      <a:pt x="82" y="4"/>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4"/>
                    </a:cubicBezTo>
                    <a:cubicBezTo>
                      <a:pt x="71" y="4"/>
                      <a:pt x="71" y="5"/>
                      <a:pt x="71" y="5"/>
                    </a:cubicBezTo>
                    <a:cubicBezTo>
                      <a:pt x="71" y="4"/>
                      <a:pt x="70" y="5"/>
                      <a:pt x="70" y="5"/>
                    </a:cubicBezTo>
                    <a:cubicBezTo>
                      <a:pt x="70" y="5"/>
                      <a:pt x="70" y="5"/>
                      <a:pt x="70" y="4"/>
                    </a:cubicBezTo>
                    <a:cubicBezTo>
                      <a:pt x="69" y="4"/>
                      <a:pt x="69" y="5"/>
                      <a:pt x="68" y="4"/>
                    </a:cubicBezTo>
                    <a:cubicBezTo>
                      <a:pt x="68" y="4"/>
                      <a:pt x="68" y="4"/>
                      <a:pt x="68" y="4"/>
                    </a:cubicBezTo>
                    <a:cubicBezTo>
                      <a:pt x="67" y="5"/>
                      <a:pt x="66" y="4"/>
                      <a:pt x="65" y="5"/>
                    </a:cubicBezTo>
                    <a:cubicBezTo>
                      <a:pt x="66" y="4"/>
                      <a:pt x="65" y="4"/>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5"/>
                      <a:pt x="51" y="5"/>
                    </a:cubicBezTo>
                    <a:cubicBezTo>
                      <a:pt x="51" y="5"/>
                      <a:pt x="51" y="5"/>
                      <a:pt x="51" y="5"/>
                    </a:cubicBezTo>
                    <a:cubicBezTo>
                      <a:pt x="50" y="5"/>
                      <a:pt x="49" y="5"/>
                      <a:pt x="48" y="5"/>
                    </a:cubicBezTo>
                    <a:cubicBezTo>
                      <a:pt x="48" y="5"/>
                      <a:pt x="48" y="5"/>
                      <a:pt x="48" y="6"/>
                    </a:cubicBezTo>
                    <a:cubicBezTo>
                      <a:pt x="47" y="5"/>
                      <a:pt x="46" y="6"/>
                      <a:pt x="45" y="5"/>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6"/>
                    </a:cubicBezTo>
                    <a:cubicBezTo>
                      <a:pt x="38" y="6"/>
                      <a:pt x="38" y="6"/>
                      <a:pt x="38" y="6"/>
                    </a:cubicBezTo>
                    <a:cubicBezTo>
                      <a:pt x="37" y="6"/>
                      <a:pt x="34" y="6"/>
                      <a:pt x="33" y="6"/>
                    </a:cubicBezTo>
                    <a:cubicBezTo>
                      <a:pt x="33" y="6"/>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6"/>
                      <a:pt x="21" y="7"/>
                    </a:cubicBezTo>
                    <a:cubicBezTo>
                      <a:pt x="21" y="7"/>
                      <a:pt x="21" y="7"/>
                      <a:pt x="21" y="7"/>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6"/>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7"/>
                    </a:cubicBezTo>
                    <a:cubicBezTo>
                      <a:pt x="2" y="7"/>
                      <a:pt x="2" y="7"/>
                      <a:pt x="2" y="7"/>
                    </a:cubicBezTo>
                    <a:cubicBezTo>
                      <a:pt x="2" y="7"/>
                      <a:pt x="3" y="7"/>
                      <a:pt x="3" y="7"/>
                    </a:cubicBezTo>
                    <a:cubicBezTo>
                      <a:pt x="3" y="7"/>
                      <a:pt x="3" y="7"/>
                      <a:pt x="3" y="8"/>
                    </a:cubicBezTo>
                    <a:cubicBezTo>
                      <a:pt x="3" y="7"/>
                      <a:pt x="3" y="7"/>
                      <a:pt x="3" y="7"/>
                    </a:cubicBezTo>
                    <a:cubicBezTo>
                      <a:pt x="3" y="8"/>
                      <a:pt x="3" y="8"/>
                      <a:pt x="3" y="8"/>
                    </a:cubicBezTo>
                    <a:cubicBezTo>
                      <a:pt x="3" y="7"/>
                      <a:pt x="4" y="8"/>
                      <a:pt x="5" y="8"/>
                    </a:cubicBezTo>
                    <a:cubicBezTo>
                      <a:pt x="5" y="8"/>
                      <a:pt x="5" y="8"/>
                      <a:pt x="4" y="8"/>
                    </a:cubicBezTo>
                    <a:cubicBezTo>
                      <a:pt x="5" y="8"/>
                      <a:pt x="4" y="7"/>
                      <a:pt x="5" y="7"/>
                    </a:cubicBezTo>
                    <a:cubicBezTo>
                      <a:pt x="5" y="8"/>
                      <a:pt x="5" y="8"/>
                      <a:pt x="5" y="8"/>
                    </a:cubicBezTo>
                    <a:cubicBezTo>
                      <a:pt x="6" y="8"/>
                      <a:pt x="7" y="8"/>
                      <a:pt x="8" y="8"/>
                    </a:cubicBezTo>
                    <a:cubicBezTo>
                      <a:pt x="8" y="8"/>
                      <a:pt x="9" y="8"/>
                      <a:pt x="9" y="8"/>
                    </a:cubicBezTo>
                    <a:cubicBezTo>
                      <a:pt x="10" y="8"/>
                      <a:pt x="9" y="8"/>
                      <a:pt x="10" y="8"/>
                    </a:cubicBezTo>
                    <a:cubicBezTo>
                      <a:pt x="10" y="8"/>
                      <a:pt x="10" y="8"/>
                      <a:pt x="10" y="9"/>
                    </a:cubicBezTo>
                    <a:cubicBezTo>
                      <a:pt x="10" y="8"/>
                      <a:pt x="11" y="9"/>
                      <a:pt x="10" y="8"/>
                    </a:cubicBezTo>
                    <a:cubicBezTo>
                      <a:pt x="11" y="8"/>
                      <a:pt x="12" y="8"/>
                      <a:pt x="13" y="8"/>
                    </a:cubicBezTo>
                    <a:cubicBezTo>
                      <a:pt x="12" y="8"/>
                      <a:pt x="12" y="9"/>
                      <a:pt x="12" y="9"/>
                    </a:cubicBezTo>
                    <a:cubicBezTo>
                      <a:pt x="13" y="9"/>
                      <a:pt x="13" y="8"/>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9"/>
                      <a:pt x="13" y="9"/>
                      <a:pt x="13" y="9"/>
                    </a:cubicBezTo>
                    <a:cubicBezTo>
                      <a:pt x="13" y="9"/>
                      <a:pt x="14" y="9"/>
                      <a:pt x="14" y="9"/>
                    </a:cubicBezTo>
                    <a:cubicBezTo>
                      <a:pt x="14" y="9"/>
                      <a:pt x="14" y="9"/>
                      <a:pt x="14" y="9"/>
                    </a:cubicBezTo>
                    <a:cubicBezTo>
                      <a:pt x="15" y="9"/>
                      <a:pt x="15" y="9"/>
                      <a:pt x="15" y="9"/>
                    </a:cubicBezTo>
                    <a:cubicBezTo>
                      <a:pt x="15" y="9"/>
                      <a:pt x="15" y="9"/>
                      <a:pt x="15" y="9"/>
                    </a:cubicBezTo>
                    <a:cubicBezTo>
                      <a:pt x="15" y="9"/>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9"/>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9"/>
                      <a:pt x="18" y="10"/>
                      <a:pt x="17" y="10"/>
                    </a:cubicBezTo>
                    <a:cubicBezTo>
                      <a:pt x="18" y="10"/>
                      <a:pt x="18" y="10"/>
                      <a:pt x="18" y="10"/>
                    </a:cubicBezTo>
                    <a:cubicBezTo>
                      <a:pt x="18" y="10"/>
                      <a:pt x="18" y="9"/>
                      <a:pt x="18" y="9"/>
                    </a:cubicBezTo>
                    <a:cubicBezTo>
                      <a:pt x="19" y="9"/>
                      <a:pt x="19" y="10"/>
                      <a:pt x="19" y="10"/>
                    </a:cubicBezTo>
                    <a:cubicBezTo>
                      <a:pt x="19" y="9"/>
                      <a:pt x="20" y="9"/>
                      <a:pt x="20" y="9"/>
                    </a:cubicBezTo>
                    <a:cubicBezTo>
                      <a:pt x="20" y="8"/>
                      <a:pt x="20" y="8"/>
                      <a:pt x="20" y="8"/>
                    </a:cubicBezTo>
                    <a:cubicBezTo>
                      <a:pt x="20" y="9"/>
                      <a:pt x="21" y="9"/>
                      <a:pt x="20" y="9"/>
                    </a:cubicBezTo>
                    <a:cubicBezTo>
                      <a:pt x="20" y="9"/>
                      <a:pt x="21" y="9"/>
                      <a:pt x="21" y="9"/>
                    </a:cubicBezTo>
                    <a:cubicBezTo>
                      <a:pt x="21" y="9"/>
                      <a:pt x="20" y="9"/>
                      <a:pt x="20" y="9"/>
                    </a:cubicBezTo>
                    <a:cubicBezTo>
                      <a:pt x="21" y="10"/>
                      <a:pt x="21" y="10"/>
                      <a:pt x="21" y="10"/>
                    </a:cubicBezTo>
                    <a:cubicBezTo>
                      <a:pt x="22" y="10"/>
                      <a:pt x="21" y="10"/>
                      <a:pt x="22" y="10"/>
                    </a:cubicBezTo>
                    <a:cubicBezTo>
                      <a:pt x="21" y="10"/>
                      <a:pt x="22" y="10"/>
                      <a:pt x="22" y="10"/>
                    </a:cubicBezTo>
                    <a:cubicBezTo>
                      <a:pt x="21" y="10"/>
                      <a:pt x="22" y="10"/>
                      <a:pt x="22" y="9"/>
                    </a:cubicBezTo>
                    <a:cubicBezTo>
                      <a:pt x="23" y="9"/>
                      <a:pt x="23" y="10"/>
                      <a:pt x="23" y="10"/>
                    </a:cubicBezTo>
                    <a:cubicBezTo>
                      <a:pt x="23" y="10"/>
                      <a:pt x="23" y="10"/>
                      <a:pt x="22" y="10"/>
                    </a:cubicBezTo>
                    <a:cubicBezTo>
                      <a:pt x="23" y="10"/>
                      <a:pt x="23" y="10"/>
                      <a:pt x="23" y="10"/>
                    </a:cubicBezTo>
                    <a:cubicBezTo>
                      <a:pt x="23" y="10"/>
                      <a:pt x="23" y="10"/>
                      <a:pt x="23" y="9"/>
                    </a:cubicBezTo>
                    <a:cubicBezTo>
                      <a:pt x="23" y="9"/>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9"/>
                      <a:pt x="25" y="10"/>
                      <a:pt x="25" y="9"/>
                    </a:cubicBezTo>
                    <a:cubicBezTo>
                      <a:pt x="25" y="10"/>
                      <a:pt x="26" y="10"/>
                      <a:pt x="26" y="10"/>
                    </a:cubicBezTo>
                    <a:cubicBezTo>
                      <a:pt x="26" y="10"/>
                      <a:pt x="27" y="10"/>
                      <a:pt x="27" y="10"/>
                    </a:cubicBezTo>
                    <a:cubicBezTo>
                      <a:pt x="27" y="10"/>
                      <a:pt x="27" y="10"/>
                      <a:pt x="27" y="10"/>
                    </a:cubicBezTo>
                    <a:cubicBezTo>
                      <a:pt x="27" y="10"/>
                      <a:pt x="27" y="9"/>
                      <a:pt x="28" y="10"/>
                    </a:cubicBezTo>
                    <a:cubicBezTo>
                      <a:pt x="28" y="10"/>
                      <a:pt x="28" y="10"/>
                      <a:pt x="28" y="10"/>
                    </a:cubicBezTo>
                    <a:cubicBezTo>
                      <a:pt x="27" y="10"/>
                      <a:pt x="28" y="10"/>
                      <a:pt x="28" y="9"/>
                    </a:cubicBezTo>
                    <a:cubicBezTo>
                      <a:pt x="29" y="9"/>
                      <a:pt x="28" y="10"/>
                      <a:pt x="28" y="10"/>
                    </a:cubicBezTo>
                    <a:cubicBezTo>
                      <a:pt x="28" y="10"/>
                      <a:pt x="29" y="10"/>
                      <a:pt x="29" y="10"/>
                    </a:cubicBezTo>
                    <a:cubicBezTo>
                      <a:pt x="29" y="10"/>
                      <a:pt x="29" y="10"/>
                      <a:pt x="29" y="10"/>
                    </a:cubicBezTo>
                    <a:cubicBezTo>
                      <a:pt x="30" y="10"/>
                      <a:pt x="29" y="10"/>
                      <a:pt x="29" y="10"/>
                    </a:cubicBezTo>
                    <a:cubicBezTo>
                      <a:pt x="30" y="10"/>
                      <a:pt x="30" y="9"/>
                      <a:pt x="30" y="9"/>
                    </a:cubicBezTo>
                    <a:cubicBezTo>
                      <a:pt x="30" y="9"/>
                      <a:pt x="30" y="9"/>
                      <a:pt x="31" y="9"/>
                    </a:cubicBezTo>
                    <a:cubicBezTo>
                      <a:pt x="31" y="10"/>
                      <a:pt x="30" y="9"/>
                      <a:pt x="30" y="10"/>
                    </a:cubicBezTo>
                    <a:cubicBezTo>
                      <a:pt x="31" y="10"/>
                      <a:pt x="31" y="9"/>
                      <a:pt x="31" y="9"/>
                    </a:cubicBezTo>
                    <a:cubicBezTo>
                      <a:pt x="31" y="9"/>
                      <a:pt x="31" y="8"/>
                      <a:pt x="31" y="8"/>
                    </a:cubicBezTo>
                    <a:cubicBezTo>
                      <a:pt x="32" y="8"/>
                      <a:pt x="31" y="8"/>
                      <a:pt x="31" y="9"/>
                    </a:cubicBezTo>
                    <a:cubicBezTo>
                      <a:pt x="32" y="9"/>
                      <a:pt x="32" y="9"/>
                      <a:pt x="32" y="8"/>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9"/>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9"/>
                    </a:cubicBezTo>
                    <a:cubicBezTo>
                      <a:pt x="39" y="10"/>
                      <a:pt x="39" y="10"/>
                      <a:pt x="40" y="10"/>
                    </a:cubicBezTo>
                    <a:cubicBezTo>
                      <a:pt x="40" y="10"/>
                      <a:pt x="41" y="10"/>
                      <a:pt x="41" y="9"/>
                    </a:cubicBezTo>
                    <a:cubicBezTo>
                      <a:pt x="41" y="10"/>
                      <a:pt x="41" y="10"/>
                      <a:pt x="41" y="10"/>
                    </a:cubicBezTo>
                    <a:cubicBezTo>
                      <a:pt x="41" y="10"/>
                      <a:pt x="41" y="10"/>
                      <a:pt x="41" y="9"/>
                    </a:cubicBezTo>
                    <a:cubicBezTo>
                      <a:pt x="42" y="10"/>
                      <a:pt x="42" y="10"/>
                      <a:pt x="42" y="10"/>
                    </a:cubicBezTo>
                    <a:cubicBezTo>
                      <a:pt x="42" y="10"/>
                      <a:pt x="42" y="10"/>
                      <a:pt x="42" y="9"/>
                    </a:cubicBezTo>
                    <a:cubicBezTo>
                      <a:pt x="42" y="9"/>
                      <a:pt x="43" y="9"/>
                      <a:pt x="43" y="10"/>
                    </a:cubicBezTo>
                    <a:cubicBezTo>
                      <a:pt x="43" y="10"/>
                      <a:pt x="43" y="10"/>
                      <a:pt x="43" y="10"/>
                    </a:cubicBezTo>
                    <a:cubicBezTo>
                      <a:pt x="43" y="10"/>
                      <a:pt x="44" y="10"/>
                      <a:pt x="45" y="10"/>
                    </a:cubicBezTo>
                    <a:cubicBezTo>
                      <a:pt x="44" y="10"/>
                      <a:pt x="44" y="9"/>
                      <a:pt x="44" y="9"/>
                    </a:cubicBezTo>
                    <a:cubicBezTo>
                      <a:pt x="44" y="9"/>
                      <a:pt x="44" y="9"/>
                      <a:pt x="45" y="9"/>
                    </a:cubicBezTo>
                    <a:cubicBezTo>
                      <a:pt x="45" y="9"/>
                      <a:pt x="45" y="9"/>
                      <a:pt x="45" y="9"/>
                    </a:cubicBezTo>
                    <a:cubicBezTo>
                      <a:pt x="46" y="10"/>
                      <a:pt x="47" y="9"/>
                      <a:pt x="48" y="10"/>
                    </a:cubicBezTo>
                    <a:cubicBezTo>
                      <a:pt x="48" y="10"/>
                      <a:pt x="48" y="9"/>
                      <a:pt x="48" y="9"/>
                    </a:cubicBezTo>
                    <a:cubicBezTo>
                      <a:pt x="49" y="10"/>
                      <a:pt x="50" y="9"/>
                      <a:pt x="50" y="9"/>
                    </a:cubicBezTo>
                    <a:cubicBezTo>
                      <a:pt x="50" y="9"/>
                      <a:pt x="50" y="9"/>
                      <a:pt x="51" y="9"/>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8"/>
                      <a:pt x="57" y="8"/>
                      <a:pt x="57" y="9"/>
                    </a:cubicBezTo>
                    <a:cubicBezTo>
                      <a:pt x="57" y="9"/>
                      <a:pt x="57" y="9"/>
                      <a:pt x="57" y="9"/>
                    </a:cubicBezTo>
                    <a:cubicBezTo>
                      <a:pt x="57" y="9"/>
                      <a:pt x="58" y="9"/>
                      <a:pt x="58" y="8"/>
                    </a:cubicBezTo>
                    <a:cubicBezTo>
                      <a:pt x="58" y="8"/>
                      <a:pt x="58" y="9"/>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8"/>
                    </a:cubicBezTo>
                    <a:cubicBezTo>
                      <a:pt x="67" y="9"/>
                      <a:pt x="67" y="7"/>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8"/>
                    </a:cubicBezTo>
                    <a:cubicBezTo>
                      <a:pt x="72" y="9"/>
                      <a:pt x="72" y="9"/>
                      <a:pt x="73" y="9"/>
                    </a:cubicBezTo>
                    <a:cubicBezTo>
                      <a:pt x="73" y="8"/>
                      <a:pt x="74" y="9"/>
                      <a:pt x="74" y="8"/>
                    </a:cubicBezTo>
                    <a:cubicBezTo>
                      <a:pt x="74" y="8"/>
                      <a:pt x="74" y="8"/>
                      <a:pt x="74" y="9"/>
                    </a:cubicBezTo>
                    <a:cubicBezTo>
                      <a:pt x="74" y="8"/>
                      <a:pt x="74" y="8"/>
                      <a:pt x="75" y="8"/>
                    </a:cubicBezTo>
                    <a:cubicBezTo>
                      <a:pt x="74" y="8"/>
                      <a:pt x="74" y="8"/>
                      <a:pt x="74" y="8"/>
                    </a:cubicBezTo>
                    <a:cubicBezTo>
                      <a:pt x="74" y="9"/>
                      <a:pt x="75" y="8"/>
                      <a:pt x="75" y="9"/>
                    </a:cubicBezTo>
                    <a:cubicBezTo>
                      <a:pt x="75" y="8"/>
                      <a:pt x="75" y="9"/>
                      <a:pt x="76" y="8"/>
                    </a:cubicBezTo>
                    <a:cubicBezTo>
                      <a:pt x="76" y="8"/>
                      <a:pt x="76" y="8"/>
                      <a:pt x="76" y="8"/>
                    </a:cubicBezTo>
                    <a:cubicBezTo>
                      <a:pt x="76" y="8"/>
                      <a:pt x="76" y="8"/>
                      <a:pt x="76" y="8"/>
                    </a:cubicBezTo>
                    <a:cubicBezTo>
                      <a:pt x="77" y="8"/>
                      <a:pt x="77" y="8"/>
                      <a:pt x="76" y="8"/>
                    </a:cubicBezTo>
                    <a:cubicBezTo>
                      <a:pt x="77" y="9"/>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9"/>
                      <a:pt x="78" y="9"/>
                      <a:pt x="78" y="9"/>
                    </a:cubicBezTo>
                    <a:cubicBezTo>
                      <a:pt x="78" y="9"/>
                      <a:pt x="79" y="8"/>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8"/>
                      <a:pt x="84" y="7"/>
                      <a:pt x="85" y="8"/>
                    </a:cubicBezTo>
                    <a:cubicBezTo>
                      <a:pt x="85" y="8"/>
                      <a:pt x="85" y="8"/>
                      <a:pt x="85" y="8"/>
                    </a:cubicBezTo>
                    <a:cubicBezTo>
                      <a:pt x="85" y="8"/>
                      <a:pt x="86" y="8"/>
                      <a:pt x="86" y="7"/>
                    </a:cubicBezTo>
                    <a:cubicBezTo>
                      <a:pt x="86" y="7"/>
                      <a:pt x="86" y="8"/>
                      <a:pt x="86" y="8"/>
                    </a:cubicBezTo>
                    <a:cubicBezTo>
                      <a:pt x="87" y="8"/>
                      <a:pt x="87" y="8"/>
                      <a:pt x="87" y="7"/>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7"/>
                    </a:cubicBezTo>
                    <a:cubicBezTo>
                      <a:pt x="90" y="7"/>
                      <a:pt x="90" y="7"/>
                      <a:pt x="90" y="7"/>
                    </a:cubicBezTo>
                    <a:cubicBezTo>
                      <a:pt x="90" y="7"/>
                      <a:pt x="90" y="7"/>
                      <a:pt x="90" y="7"/>
                    </a:cubicBezTo>
                    <a:cubicBezTo>
                      <a:pt x="90" y="7"/>
                      <a:pt x="91" y="6"/>
                      <a:pt x="91" y="6"/>
                    </a:cubicBezTo>
                    <a:cubicBezTo>
                      <a:pt x="91" y="6"/>
                      <a:pt x="91" y="7"/>
                      <a:pt x="91" y="7"/>
                    </a:cubicBezTo>
                    <a:cubicBezTo>
                      <a:pt x="92" y="7"/>
                      <a:pt x="92" y="6"/>
                      <a:pt x="93" y="5"/>
                    </a:cubicBezTo>
                    <a:cubicBezTo>
                      <a:pt x="93" y="6"/>
                      <a:pt x="94" y="5"/>
                      <a:pt x="94" y="5"/>
                    </a:cubicBezTo>
                    <a:cubicBezTo>
                      <a:pt x="94" y="6"/>
                      <a:pt x="94" y="5"/>
                      <a:pt x="94" y="5"/>
                    </a:cubicBezTo>
                    <a:cubicBezTo>
                      <a:pt x="94" y="6"/>
                      <a:pt x="94" y="6"/>
                      <a:pt x="94" y="6"/>
                    </a:cubicBezTo>
                    <a:cubicBezTo>
                      <a:pt x="93" y="6"/>
                      <a:pt x="94" y="7"/>
                      <a:pt x="94" y="7"/>
                    </a:cubicBezTo>
                    <a:cubicBezTo>
                      <a:pt x="94" y="7"/>
                      <a:pt x="95" y="7"/>
                      <a:pt x="96" y="7"/>
                    </a:cubicBezTo>
                    <a:cubicBezTo>
                      <a:pt x="95" y="6"/>
                      <a:pt x="96" y="7"/>
                      <a:pt x="96" y="6"/>
                    </a:cubicBezTo>
                    <a:cubicBezTo>
                      <a:pt x="97" y="6"/>
                      <a:pt x="97" y="6"/>
                      <a:pt x="97" y="7"/>
                    </a:cubicBezTo>
                    <a:cubicBezTo>
                      <a:pt x="98" y="6"/>
                      <a:pt x="98" y="6"/>
                      <a:pt x="99" y="6"/>
                    </a:cubicBezTo>
                    <a:cubicBezTo>
                      <a:pt x="99" y="6"/>
                      <a:pt x="99" y="6"/>
                      <a:pt x="99" y="7"/>
                    </a:cubicBezTo>
                    <a:cubicBezTo>
                      <a:pt x="99" y="6"/>
                      <a:pt x="100" y="6"/>
                      <a:pt x="101" y="6"/>
                    </a:cubicBezTo>
                    <a:cubicBezTo>
                      <a:pt x="101" y="6"/>
                      <a:pt x="101" y="6"/>
                      <a:pt x="101" y="6"/>
                    </a:cubicBezTo>
                    <a:cubicBezTo>
                      <a:pt x="101" y="6"/>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6"/>
                      <a:pt x="104" y="5"/>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6"/>
                      <a:pt x="113" y="6"/>
                      <a:pt x="113" y="7"/>
                    </a:cubicBezTo>
                    <a:cubicBezTo>
                      <a:pt x="113" y="6"/>
                      <a:pt x="114" y="6"/>
                      <a:pt x="114" y="6"/>
                    </a:cubicBezTo>
                    <a:cubicBezTo>
                      <a:pt x="114" y="6"/>
                      <a:pt x="114" y="6"/>
                      <a:pt x="114" y="6"/>
                    </a:cubicBezTo>
                    <a:cubicBezTo>
                      <a:pt x="115" y="6"/>
                      <a:pt x="115" y="7"/>
                      <a:pt x="115" y="6"/>
                    </a:cubicBezTo>
                    <a:cubicBezTo>
                      <a:pt x="115" y="6"/>
                      <a:pt x="115" y="6"/>
                      <a:pt x="115" y="6"/>
                    </a:cubicBezTo>
                    <a:cubicBezTo>
                      <a:pt x="116" y="6"/>
                      <a:pt x="116" y="7"/>
                      <a:pt x="116" y="6"/>
                    </a:cubicBezTo>
                    <a:cubicBezTo>
                      <a:pt x="116" y="6"/>
                      <a:pt x="116" y="7"/>
                      <a:pt x="116" y="7"/>
                    </a:cubicBezTo>
                    <a:cubicBezTo>
                      <a:pt x="117" y="6"/>
                      <a:pt x="117" y="7"/>
                      <a:pt x="117" y="6"/>
                    </a:cubicBezTo>
                    <a:cubicBezTo>
                      <a:pt x="117" y="6"/>
                      <a:pt x="117" y="6"/>
                      <a:pt x="117" y="6"/>
                    </a:cubicBezTo>
                    <a:cubicBezTo>
                      <a:pt x="118" y="7"/>
                      <a:pt x="119" y="6"/>
                      <a:pt x="119" y="6"/>
                    </a:cubicBezTo>
                    <a:cubicBezTo>
                      <a:pt x="119" y="6"/>
                      <a:pt x="120" y="6"/>
                      <a:pt x="120" y="5"/>
                    </a:cubicBezTo>
                    <a:cubicBezTo>
                      <a:pt x="120" y="6"/>
                      <a:pt x="120" y="6"/>
                      <a:pt x="120" y="6"/>
                    </a:cubicBezTo>
                    <a:cubicBezTo>
                      <a:pt x="122" y="6"/>
                      <a:pt x="124" y="6"/>
                      <a:pt x="125" y="5"/>
                    </a:cubicBezTo>
                    <a:cubicBezTo>
                      <a:pt x="125" y="5"/>
                      <a:pt x="125" y="5"/>
                      <a:pt x="125" y="6"/>
                    </a:cubicBezTo>
                    <a:cubicBezTo>
                      <a:pt x="126" y="5"/>
                      <a:pt x="127" y="7"/>
                      <a:pt x="128" y="5"/>
                    </a:cubicBezTo>
                    <a:cubicBezTo>
                      <a:pt x="128" y="5"/>
                      <a:pt x="128" y="5"/>
                      <a:pt x="128" y="4"/>
                    </a:cubicBezTo>
                    <a:cubicBezTo>
                      <a:pt x="128" y="5"/>
                      <a:pt x="128" y="5"/>
                      <a:pt x="128" y="5"/>
                    </a:cubicBezTo>
                    <a:cubicBezTo>
                      <a:pt x="129" y="5"/>
                      <a:pt x="129" y="5"/>
                      <a:pt x="130" y="5"/>
                    </a:cubicBezTo>
                    <a:cubicBezTo>
                      <a:pt x="130" y="5"/>
                      <a:pt x="129" y="5"/>
                      <a:pt x="129" y="5"/>
                    </a:cubicBezTo>
                    <a:cubicBezTo>
                      <a:pt x="130" y="5"/>
                      <a:pt x="130" y="4"/>
                      <a:pt x="131" y="5"/>
                    </a:cubicBezTo>
                    <a:cubicBezTo>
                      <a:pt x="131" y="5"/>
                      <a:pt x="131" y="5"/>
                      <a:pt x="131" y="5"/>
                    </a:cubicBezTo>
                    <a:cubicBezTo>
                      <a:pt x="133" y="6"/>
                      <a:pt x="136" y="7"/>
                      <a:pt x="138" y="6"/>
                    </a:cubicBezTo>
                    <a:cubicBezTo>
                      <a:pt x="138" y="6"/>
                      <a:pt x="138" y="7"/>
                      <a:pt x="138" y="7"/>
                    </a:cubicBezTo>
                    <a:cubicBezTo>
                      <a:pt x="140" y="5"/>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8" name="Freeform 214"/>
              <p:cNvSpPr>
                <a:spLocks noEditPoints="1"/>
              </p:cNvSpPr>
              <p:nvPr/>
            </p:nvSpPr>
            <p:spPr bwMode="auto">
              <a:xfrm>
                <a:off x="4860040" y="5608638"/>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6"/>
                  </a:cxn>
                  <a:cxn ang="0">
                    <a:pos x="0" y="6"/>
                  </a:cxn>
                  <a:cxn ang="0">
                    <a:pos x="3" y="7"/>
                  </a:cxn>
                  <a:cxn ang="0">
                    <a:pos x="8" y="8"/>
                  </a:cxn>
                  <a:cxn ang="0">
                    <a:pos x="12" y="8"/>
                  </a:cxn>
                  <a:cxn ang="0">
                    <a:pos x="13" y="8"/>
                  </a:cxn>
                  <a:cxn ang="0">
                    <a:pos x="16" y="9"/>
                  </a:cxn>
                  <a:cxn ang="0">
                    <a:pos x="16" y="9"/>
                  </a:cxn>
                  <a:cxn ang="0">
                    <a:pos x="17" y="9"/>
                  </a:cxn>
                  <a:cxn ang="0">
                    <a:pos x="20" y="8"/>
                  </a:cxn>
                  <a:cxn ang="0">
                    <a:pos x="22" y="9"/>
                  </a:cxn>
                  <a:cxn ang="0">
                    <a:pos x="23" y="9"/>
                  </a:cxn>
                  <a:cxn ang="0">
                    <a:pos x="26" y="9"/>
                  </a:cxn>
                  <a:cxn ang="0">
                    <a:pos x="28" y="9"/>
                  </a:cxn>
                  <a:cxn ang="0">
                    <a:pos x="29" y="9"/>
                  </a:cxn>
                  <a:cxn ang="0">
                    <a:pos x="31" y="8"/>
                  </a:cxn>
                  <a:cxn ang="0">
                    <a:pos x="32" y="9"/>
                  </a:cxn>
                  <a:cxn ang="0">
                    <a:pos x="39" y="9"/>
                  </a:cxn>
                  <a:cxn ang="0">
                    <a:pos x="42" y="9"/>
                  </a:cxn>
                  <a:cxn ang="0">
                    <a:pos x="45" y="8"/>
                  </a:cxn>
                  <a:cxn ang="0">
                    <a:pos x="51" y="9"/>
                  </a:cxn>
                  <a:cxn ang="0">
                    <a:pos x="54" y="8"/>
                  </a:cxn>
                  <a:cxn ang="0">
                    <a:pos x="56" y="8"/>
                  </a:cxn>
                  <a:cxn ang="0">
                    <a:pos x="57" y="8"/>
                  </a:cxn>
                  <a:cxn ang="0">
                    <a:pos x="59" y="9"/>
                  </a:cxn>
                  <a:cxn ang="0">
                    <a:pos x="61" y="8"/>
                  </a:cxn>
                  <a:cxn ang="0">
                    <a:pos x="67" y="8"/>
                  </a:cxn>
                  <a:cxn ang="0">
                    <a:pos x="70" y="8"/>
                  </a:cxn>
                  <a:cxn ang="0">
                    <a:pos x="74" y="8"/>
                  </a:cxn>
                  <a:cxn ang="0">
                    <a:pos x="77" y="8"/>
                  </a:cxn>
                  <a:cxn ang="0">
                    <a:pos x="78" y="8"/>
                  </a:cxn>
                  <a:cxn ang="0">
                    <a:pos x="81" y="7"/>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0"/>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1"/>
                      <a:pt x="114" y="1"/>
                      <a:pt x="114" y="2"/>
                    </a:cubicBezTo>
                    <a:cubicBezTo>
                      <a:pt x="113" y="1"/>
                      <a:pt x="114" y="1"/>
                      <a:pt x="114" y="1"/>
                    </a:cubicBezTo>
                    <a:cubicBezTo>
                      <a:pt x="112" y="2"/>
                      <a:pt x="112" y="2"/>
                      <a:pt x="111" y="1"/>
                    </a:cubicBezTo>
                    <a:cubicBezTo>
                      <a:pt x="107" y="0"/>
                      <a:pt x="102" y="1"/>
                      <a:pt x="98" y="1"/>
                    </a:cubicBezTo>
                    <a:cubicBezTo>
                      <a:pt x="93" y="1"/>
                      <a:pt x="89" y="2"/>
                      <a:pt x="84" y="3"/>
                    </a:cubicBezTo>
                    <a:cubicBezTo>
                      <a:pt x="83" y="4"/>
                      <a:pt x="82" y="3"/>
                      <a:pt x="82" y="4"/>
                    </a:cubicBezTo>
                    <a:cubicBezTo>
                      <a:pt x="82" y="4"/>
                      <a:pt x="82" y="4"/>
                      <a:pt x="82" y="4"/>
                    </a:cubicBezTo>
                    <a:cubicBezTo>
                      <a:pt x="81" y="4"/>
                      <a:pt x="81" y="4"/>
                      <a:pt x="80" y="3"/>
                    </a:cubicBezTo>
                    <a:cubicBezTo>
                      <a:pt x="80" y="4"/>
                      <a:pt x="79" y="4"/>
                      <a:pt x="80" y="4"/>
                    </a:cubicBezTo>
                    <a:cubicBezTo>
                      <a:pt x="79" y="4"/>
                      <a:pt x="79" y="3"/>
                      <a:pt x="79" y="4"/>
                    </a:cubicBezTo>
                    <a:cubicBezTo>
                      <a:pt x="79" y="3"/>
                      <a:pt x="79" y="4"/>
                      <a:pt x="79" y="4"/>
                    </a:cubicBezTo>
                    <a:cubicBezTo>
                      <a:pt x="77" y="4"/>
                      <a:pt x="79" y="3"/>
                      <a:pt x="77" y="3"/>
                    </a:cubicBezTo>
                    <a:cubicBezTo>
                      <a:pt x="75" y="3"/>
                      <a:pt x="73" y="4"/>
                      <a:pt x="71" y="4"/>
                    </a:cubicBezTo>
                    <a:cubicBezTo>
                      <a:pt x="71" y="4"/>
                      <a:pt x="71" y="4"/>
                      <a:pt x="71" y="4"/>
                    </a:cubicBezTo>
                    <a:cubicBezTo>
                      <a:pt x="71" y="3"/>
                      <a:pt x="70" y="4"/>
                      <a:pt x="70" y="4"/>
                    </a:cubicBezTo>
                    <a:cubicBezTo>
                      <a:pt x="70" y="4"/>
                      <a:pt x="70" y="4"/>
                      <a:pt x="70" y="4"/>
                    </a:cubicBezTo>
                    <a:cubicBezTo>
                      <a:pt x="69" y="4"/>
                      <a:pt x="69" y="4"/>
                      <a:pt x="68" y="4"/>
                    </a:cubicBezTo>
                    <a:cubicBezTo>
                      <a:pt x="68" y="4"/>
                      <a:pt x="68" y="4"/>
                      <a:pt x="68" y="4"/>
                    </a:cubicBezTo>
                    <a:cubicBezTo>
                      <a:pt x="67" y="4"/>
                      <a:pt x="66" y="3"/>
                      <a:pt x="65" y="4"/>
                    </a:cubicBezTo>
                    <a:cubicBezTo>
                      <a:pt x="66" y="4"/>
                      <a:pt x="65" y="4"/>
                      <a:pt x="65" y="4"/>
                    </a:cubicBezTo>
                    <a:cubicBezTo>
                      <a:pt x="64" y="5"/>
                      <a:pt x="63" y="3"/>
                      <a:pt x="63" y="4"/>
                    </a:cubicBezTo>
                    <a:cubicBezTo>
                      <a:pt x="63" y="4"/>
                      <a:pt x="63" y="4"/>
                      <a:pt x="63" y="4"/>
                    </a:cubicBezTo>
                    <a:cubicBezTo>
                      <a:pt x="60" y="4"/>
                      <a:pt x="58" y="4"/>
                      <a:pt x="56" y="5"/>
                    </a:cubicBezTo>
                    <a:cubicBezTo>
                      <a:pt x="54" y="5"/>
                      <a:pt x="53" y="4"/>
                      <a:pt x="51" y="4"/>
                    </a:cubicBezTo>
                    <a:cubicBezTo>
                      <a:pt x="51" y="5"/>
                      <a:pt x="51" y="5"/>
                      <a:pt x="51" y="5"/>
                    </a:cubicBezTo>
                    <a:cubicBezTo>
                      <a:pt x="51" y="5"/>
                      <a:pt x="51" y="5"/>
                      <a:pt x="51" y="4"/>
                    </a:cubicBezTo>
                    <a:cubicBezTo>
                      <a:pt x="50" y="5"/>
                      <a:pt x="49" y="5"/>
                      <a:pt x="48" y="5"/>
                    </a:cubicBezTo>
                    <a:cubicBezTo>
                      <a:pt x="48" y="5"/>
                      <a:pt x="48" y="5"/>
                      <a:pt x="48" y="5"/>
                    </a:cubicBezTo>
                    <a:cubicBezTo>
                      <a:pt x="47" y="4"/>
                      <a:pt x="46" y="5"/>
                      <a:pt x="45" y="5"/>
                    </a:cubicBezTo>
                    <a:cubicBezTo>
                      <a:pt x="45" y="6"/>
                      <a:pt x="44" y="5"/>
                      <a:pt x="44" y="5"/>
                    </a:cubicBezTo>
                    <a:cubicBezTo>
                      <a:pt x="44" y="5"/>
                      <a:pt x="44" y="5"/>
                      <a:pt x="44" y="5"/>
                    </a:cubicBezTo>
                    <a:cubicBezTo>
                      <a:pt x="43" y="5"/>
                      <a:pt x="43" y="5"/>
                      <a:pt x="42" y="5"/>
                    </a:cubicBezTo>
                    <a:cubicBezTo>
                      <a:pt x="41" y="5"/>
                      <a:pt x="41" y="6"/>
                      <a:pt x="41" y="5"/>
                    </a:cubicBezTo>
                    <a:cubicBezTo>
                      <a:pt x="40" y="5"/>
                      <a:pt x="40" y="5"/>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6"/>
                      <a:pt x="19" y="6"/>
                    </a:cubicBezTo>
                    <a:cubicBezTo>
                      <a:pt x="18" y="6"/>
                      <a:pt x="18" y="6"/>
                      <a:pt x="18" y="7"/>
                    </a:cubicBezTo>
                    <a:cubicBezTo>
                      <a:pt x="18" y="7"/>
                      <a:pt x="18" y="6"/>
                      <a:pt x="18" y="7"/>
                    </a:cubicBezTo>
                    <a:cubicBezTo>
                      <a:pt x="18" y="6"/>
                      <a:pt x="18" y="6"/>
                      <a:pt x="18" y="6"/>
                    </a:cubicBezTo>
                    <a:cubicBezTo>
                      <a:pt x="16" y="6"/>
                      <a:pt x="15" y="6"/>
                      <a:pt x="13" y="6"/>
                    </a:cubicBezTo>
                    <a:cubicBezTo>
                      <a:pt x="13" y="6"/>
                      <a:pt x="12" y="6"/>
                      <a:pt x="11" y="6"/>
                    </a:cubicBezTo>
                    <a:cubicBezTo>
                      <a:pt x="10" y="6"/>
                      <a:pt x="9" y="6"/>
                      <a:pt x="9" y="6"/>
                    </a:cubicBezTo>
                    <a:cubicBezTo>
                      <a:pt x="9" y="6"/>
                      <a:pt x="9" y="6"/>
                      <a:pt x="9" y="6"/>
                    </a:cubicBezTo>
                    <a:cubicBezTo>
                      <a:pt x="8" y="6"/>
                      <a:pt x="7" y="6"/>
                      <a:pt x="6" y="6"/>
                    </a:cubicBezTo>
                    <a:cubicBezTo>
                      <a:pt x="6" y="6"/>
                      <a:pt x="6" y="6"/>
                      <a:pt x="5" y="6"/>
                    </a:cubicBezTo>
                    <a:cubicBezTo>
                      <a:pt x="5" y="6"/>
                      <a:pt x="5" y="6"/>
                      <a:pt x="5" y="6"/>
                    </a:cubicBezTo>
                    <a:cubicBezTo>
                      <a:pt x="5" y="6"/>
                      <a:pt x="5" y="6"/>
                      <a:pt x="4" y="7"/>
                    </a:cubicBezTo>
                    <a:cubicBezTo>
                      <a:pt x="4" y="6"/>
                      <a:pt x="4" y="7"/>
                      <a:pt x="4" y="6"/>
                    </a:cubicBezTo>
                    <a:cubicBezTo>
                      <a:pt x="4" y="6"/>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7"/>
                      <a:pt x="1" y="7"/>
                      <a:pt x="1" y="6"/>
                    </a:cubicBezTo>
                    <a:cubicBezTo>
                      <a:pt x="0" y="6"/>
                      <a:pt x="1" y="6"/>
                      <a:pt x="1" y="6"/>
                    </a:cubicBezTo>
                    <a:cubicBezTo>
                      <a:pt x="0" y="6"/>
                      <a:pt x="0" y="6"/>
                      <a:pt x="0" y="6"/>
                    </a:cubicBezTo>
                    <a:cubicBezTo>
                      <a:pt x="0" y="6"/>
                      <a:pt x="0" y="6"/>
                      <a:pt x="0" y="7"/>
                    </a:cubicBezTo>
                    <a:cubicBezTo>
                      <a:pt x="0" y="7"/>
                      <a:pt x="0" y="7"/>
                      <a:pt x="0" y="6"/>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7"/>
                    </a:cubicBezTo>
                    <a:cubicBezTo>
                      <a:pt x="6" y="7"/>
                      <a:pt x="7" y="7"/>
                      <a:pt x="8" y="8"/>
                    </a:cubicBezTo>
                    <a:cubicBezTo>
                      <a:pt x="8" y="7"/>
                      <a:pt x="9" y="7"/>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7"/>
                    </a:cubicBezTo>
                    <a:cubicBezTo>
                      <a:pt x="14" y="7"/>
                      <a:pt x="14" y="7"/>
                      <a:pt x="14" y="7"/>
                    </a:cubicBezTo>
                    <a:cubicBezTo>
                      <a:pt x="14" y="8"/>
                      <a:pt x="14" y="8"/>
                      <a:pt x="15" y="8"/>
                    </a:cubicBezTo>
                    <a:cubicBezTo>
                      <a:pt x="15" y="8"/>
                      <a:pt x="14" y="8"/>
                      <a:pt x="14" y="8"/>
                    </a:cubicBezTo>
                    <a:cubicBezTo>
                      <a:pt x="14" y="9"/>
                      <a:pt x="13" y="9"/>
                      <a:pt x="13" y="8"/>
                    </a:cubicBezTo>
                    <a:cubicBezTo>
                      <a:pt x="12" y="9"/>
                      <a:pt x="13" y="8"/>
                      <a:pt x="13" y="9"/>
                    </a:cubicBezTo>
                    <a:cubicBezTo>
                      <a:pt x="13" y="9"/>
                      <a:pt x="14" y="9"/>
                      <a:pt x="14" y="9"/>
                    </a:cubicBezTo>
                    <a:cubicBezTo>
                      <a:pt x="14" y="8"/>
                      <a:pt x="14" y="8"/>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9"/>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8"/>
                    </a:cubicBezTo>
                    <a:cubicBezTo>
                      <a:pt x="17" y="8"/>
                      <a:pt x="17" y="8"/>
                      <a:pt x="18" y="8"/>
                    </a:cubicBezTo>
                    <a:cubicBezTo>
                      <a:pt x="18" y="8"/>
                      <a:pt x="18" y="8"/>
                      <a:pt x="18" y="9"/>
                    </a:cubicBezTo>
                    <a:cubicBezTo>
                      <a:pt x="18" y="9"/>
                      <a:pt x="18" y="9"/>
                      <a:pt x="18" y="9"/>
                    </a:cubicBezTo>
                    <a:cubicBezTo>
                      <a:pt x="17" y="9"/>
                      <a:pt x="18" y="9"/>
                      <a:pt x="17" y="9"/>
                    </a:cubicBezTo>
                    <a:cubicBezTo>
                      <a:pt x="18" y="9"/>
                      <a:pt x="18" y="9"/>
                      <a:pt x="18" y="9"/>
                    </a:cubicBezTo>
                    <a:cubicBezTo>
                      <a:pt x="18" y="9"/>
                      <a:pt x="18" y="9"/>
                      <a:pt x="18" y="9"/>
                    </a:cubicBezTo>
                    <a:cubicBezTo>
                      <a:pt x="19" y="8"/>
                      <a:pt x="19" y="9"/>
                      <a:pt x="19" y="9"/>
                    </a:cubicBezTo>
                    <a:cubicBezTo>
                      <a:pt x="19" y="9"/>
                      <a:pt x="20" y="8"/>
                      <a:pt x="20" y="8"/>
                    </a:cubicBezTo>
                    <a:cubicBezTo>
                      <a:pt x="20" y="8"/>
                      <a:pt x="20" y="8"/>
                      <a:pt x="20" y="8"/>
                    </a:cubicBezTo>
                    <a:cubicBezTo>
                      <a:pt x="20" y="8"/>
                      <a:pt x="21" y="8"/>
                      <a:pt x="20" y="8"/>
                    </a:cubicBezTo>
                    <a:cubicBezTo>
                      <a:pt x="20" y="8"/>
                      <a:pt x="21" y="8"/>
                      <a:pt x="21" y="8"/>
                    </a:cubicBezTo>
                    <a:cubicBezTo>
                      <a:pt x="21" y="9"/>
                      <a:pt x="20" y="9"/>
                      <a:pt x="20" y="9"/>
                    </a:cubicBezTo>
                    <a:cubicBezTo>
                      <a:pt x="21" y="9"/>
                      <a:pt x="21" y="9"/>
                      <a:pt x="21" y="9"/>
                    </a:cubicBezTo>
                    <a:cubicBezTo>
                      <a:pt x="22" y="9"/>
                      <a:pt x="21" y="9"/>
                      <a:pt x="22" y="9"/>
                    </a:cubicBezTo>
                    <a:cubicBezTo>
                      <a:pt x="21" y="9"/>
                      <a:pt x="22" y="9"/>
                      <a:pt x="22" y="9"/>
                    </a:cubicBezTo>
                    <a:cubicBezTo>
                      <a:pt x="21" y="9"/>
                      <a:pt x="22" y="9"/>
                      <a:pt x="22" y="9"/>
                    </a:cubicBezTo>
                    <a:cubicBezTo>
                      <a:pt x="23" y="9"/>
                      <a:pt x="23" y="9"/>
                      <a:pt x="23" y="9"/>
                    </a:cubicBezTo>
                    <a:cubicBezTo>
                      <a:pt x="23" y="9"/>
                      <a:pt x="23" y="9"/>
                      <a:pt x="22" y="9"/>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9"/>
                      <a:pt x="24" y="9"/>
                      <a:pt x="24" y="9"/>
                    </a:cubicBezTo>
                    <a:cubicBezTo>
                      <a:pt x="24" y="9"/>
                      <a:pt x="24" y="9"/>
                      <a:pt x="24" y="10"/>
                    </a:cubicBezTo>
                    <a:cubicBezTo>
                      <a:pt x="24" y="9"/>
                      <a:pt x="25" y="9"/>
                      <a:pt x="25" y="9"/>
                    </a:cubicBezTo>
                    <a:cubicBezTo>
                      <a:pt x="25" y="9"/>
                      <a:pt x="25" y="9"/>
                      <a:pt x="25" y="10"/>
                    </a:cubicBezTo>
                    <a:cubicBezTo>
                      <a:pt x="25" y="9"/>
                      <a:pt x="25" y="9"/>
                      <a:pt x="26" y="9"/>
                    </a:cubicBezTo>
                    <a:cubicBezTo>
                      <a:pt x="25" y="9"/>
                      <a:pt x="25" y="9"/>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9"/>
                      <a:pt x="28" y="10"/>
                    </a:cubicBezTo>
                    <a:cubicBezTo>
                      <a:pt x="27" y="9"/>
                      <a:pt x="28" y="9"/>
                      <a:pt x="28" y="9"/>
                    </a:cubicBezTo>
                    <a:cubicBezTo>
                      <a:pt x="29" y="9"/>
                      <a:pt x="28" y="9"/>
                      <a:pt x="28" y="10"/>
                    </a:cubicBezTo>
                    <a:cubicBezTo>
                      <a:pt x="28" y="9"/>
                      <a:pt x="29" y="10"/>
                      <a:pt x="29" y="9"/>
                    </a:cubicBezTo>
                    <a:cubicBezTo>
                      <a:pt x="29" y="9"/>
                      <a:pt x="29" y="9"/>
                      <a:pt x="29" y="9"/>
                    </a:cubicBezTo>
                    <a:cubicBezTo>
                      <a:pt x="30" y="9"/>
                      <a:pt x="29" y="9"/>
                      <a:pt x="29" y="9"/>
                    </a:cubicBezTo>
                    <a:cubicBezTo>
                      <a:pt x="30" y="9"/>
                      <a:pt x="30" y="9"/>
                      <a:pt x="30" y="9"/>
                    </a:cubicBezTo>
                    <a:cubicBezTo>
                      <a:pt x="30" y="9"/>
                      <a:pt x="30" y="8"/>
                      <a:pt x="31" y="9"/>
                    </a:cubicBezTo>
                    <a:cubicBezTo>
                      <a:pt x="31" y="9"/>
                      <a:pt x="30" y="9"/>
                      <a:pt x="30" y="9"/>
                    </a:cubicBezTo>
                    <a:cubicBezTo>
                      <a:pt x="31" y="9"/>
                      <a:pt x="31" y="8"/>
                      <a:pt x="31" y="8"/>
                    </a:cubicBezTo>
                    <a:cubicBezTo>
                      <a:pt x="31" y="8"/>
                      <a:pt x="31" y="8"/>
                      <a:pt x="31" y="7"/>
                    </a:cubicBezTo>
                    <a:cubicBezTo>
                      <a:pt x="32" y="7"/>
                      <a:pt x="31" y="8"/>
                      <a:pt x="31" y="8"/>
                    </a:cubicBezTo>
                    <a:cubicBezTo>
                      <a:pt x="32" y="8"/>
                      <a:pt x="32" y="8"/>
                      <a:pt x="32" y="8"/>
                    </a:cubicBezTo>
                    <a:cubicBezTo>
                      <a:pt x="32" y="8"/>
                      <a:pt x="31" y="9"/>
                      <a:pt x="31" y="9"/>
                    </a:cubicBezTo>
                    <a:cubicBezTo>
                      <a:pt x="31" y="9"/>
                      <a:pt x="31" y="9"/>
                      <a:pt x="32" y="9"/>
                    </a:cubicBezTo>
                    <a:cubicBezTo>
                      <a:pt x="32" y="9"/>
                      <a:pt x="31" y="9"/>
                      <a:pt x="32" y="9"/>
                    </a:cubicBezTo>
                    <a:cubicBezTo>
                      <a:pt x="32" y="9"/>
                      <a:pt x="32" y="9"/>
                      <a:pt x="32" y="9"/>
                    </a:cubicBezTo>
                    <a:cubicBezTo>
                      <a:pt x="32" y="9"/>
                      <a:pt x="32" y="9"/>
                      <a:pt x="32" y="9"/>
                    </a:cubicBezTo>
                    <a:cubicBezTo>
                      <a:pt x="32" y="9"/>
                      <a:pt x="33" y="9"/>
                      <a:pt x="33" y="9"/>
                    </a:cubicBezTo>
                    <a:cubicBezTo>
                      <a:pt x="33" y="9"/>
                      <a:pt x="33" y="9"/>
                      <a:pt x="33" y="9"/>
                    </a:cubicBezTo>
                    <a:cubicBezTo>
                      <a:pt x="33" y="10"/>
                      <a:pt x="33" y="9"/>
                      <a:pt x="34" y="9"/>
                    </a:cubicBezTo>
                    <a:cubicBezTo>
                      <a:pt x="34" y="9"/>
                      <a:pt x="34" y="9"/>
                      <a:pt x="34" y="9"/>
                    </a:cubicBezTo>
                    <a:cubicBezTo>
                      <a:pt x="35" y="9"/>
                      <a:pt x="37" y="9"/>
                      <a:pt x="38" y="9"/>
                    </a:cubicBezTo>
                    <a:cubicBezTo>
                      <a:pt x="38" y="9"/>
                      <a:pt x="38" y="9"/>
                      <a:pt x="39" y="9"/>
                    </a:cubicBezTo>
                    <a:cubicBezTo>
                      <a:pt x="39" y="9"/>
                      <a:pt x="39" y="9"/>
                      <a:pt x="39" y="9"/>
                    </a:cubicBezTo>
                    <a:cubicBezTo>
                      <a:pt x="39" y="9"/>
                      <a:pt x="39" y="9"/>
                      <a:pt x="40" y="9"/>
                    </a:cubicBezTo>
                    <a:cubicBezTo>
                      <a:pt x="40" y="9"/>
                      <a:pt x="41" y="9"/>
                      <a:pt x="41" y="9"/>
                    </a:cubicBezTo>
                    <a:cubicBezTo>
                      <a:pt x="41" y="9"/>
                      <a:pt x="41" y="9"/>
                      <a:pt x="41" y="9"/>
                    </a:cubicBezTo>
                    <a:cubicBezTo>
                      <a:pt x="41" y="9"/>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8"/>
                    </a:cubicBezTo>
                    <a:cubicBezTo>
                      <a:pt x="44" y="8"/>
                      <a:pt x="44" y="9"/>
                      <a:pt x="45" y="8"/>
                    </a:cubicBezTo>
                    <a:cubicBezTo>
                      <a:pt x="45" y="8"/>
                      <a:pt x="45" y="9"/>
                      <a:pt x="45" y="9"/>
                    </a:cubicBezTo>
                    <a:cubicBezTo>
                      <a:pt x="46" y="9"/>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8"/>
                      <a:pt x="53" y="8"/>
                      <a:pt x="53" y="9"/>
                    </a:cubicBezTo>
                    <a:cubicBezTo>
                      <a:pt x="53" y="9"/>
                      <a:pt x="53" y="9"/>
                      <a:pt x="53" y="9"/>
                    </a:cubicBezTo>
                    <a:cubicBezTo>
                      <a:pt x="53" y="9"/>
                      <a:pt x="53" y="9"/>
                      <a:pt x="54" y="9"/>
                    </a:cubicBezTo>
                    <a:cubicBezTo>
                      <a:pt x="54" y="8"/>
                      <a:pt x="54" y="9"/>
                      <a:pt x="54" y="8"/>
                    </a:cubicBezTo>
                    <a:cubicBezTo>
                      <a:pt x="55" y="8"/>
                      <a:pt x="55" y="8"/>
                      <a:pt x="55" y="8"/>
                    </a:cubicBezTo>
                    <a:cubicBezTo>
                      <a:pt x="55" y="8"/>
                      <a:pt x="55" y="8"/>
                      <a:pt x="55" y="8"/>
                    </a:cubicBezTo>
                    <a:cubicBezTo>
                      <a:pt x="55" y="8"/>
                      <a:pt x="55" y="8"/>
                      <a:pt x="55" y="8"/>
                    </a:cubicBezTo>
                    <a:cubicBezTo>
                      <a:pt x="55" y="8"/>
                      <a:pt x="55" y="9"/>
                      <a:pt x="55" y="9"/>
                    </a:cubicBezTo>
                    <a:cubicBezTo>
                      <a:pt x="55" y="9"/>
                      <a:pt x="55" y="8"/>
                      <a:pt x="55" y="8"/>
                    </a:cubicBezTo>
                    <a:cubicBezTo>
                      <a:pt x="56" y="8"/>
                      <a:pt x="56" y="8"/>
                      <a:pt x="56" y="8"/>
                    </a:cubicBezTo>
                    <a:cubicBezTo>
                      <a:pt x="56" y="9"/>
                      <a:pt x="55" y="8"/>
                      <a:pt x="55" y="8"/>
                    </a:cubicBezTo>
                    <a:cubicBezTo>
                      <a:pt x="55" y="9"/>
                      <a:pt x="56" y="8"/>
                      <a:pt x="56" y="9"/>
                    </a:cubicBezTo>
                    <a:cubicBezTo>
                      <a:pt x="56" y="9"/>
                      <a:pt x="56" y="8"/>
                      <a:pt x="56" y="8"/>
                    </a:cubicBezTo>
                    <a:cubicBezTo>
                      <a:pt x="56" y="8"/>
                      <a:pt x="57" y="8"/>
                      <a:pt x="57" y="9"/>
                    </a:cubicBezTo>
                    <a:cubicBezTo>
                      <a:pt x="57" y="9"/>
                      <a:pt x="57" y="8"/>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8"/>
                      <a:pt x="59" y="8"/>
                    </a:cubicBezTo>
                    <a:cubicBezTo>
                      <a:pt x="60" y="8"/>
                      <a:pt x="60" y="8"/>
                      <a:pt x="60" y="9"/>
                    </a:cubicBezTo>
                    <a:cubicBezTo>
                      <a:pt x="61" y="9"/>
                      <a:pt x="61" y="7"/>
                      <a:pt x="61" y="8"/>
                    </a:cubicBezTo>
                    <a:cubicBezTo>
                      <a:pt x="61" y="8"/>
                      <a:pt x="61" y="8"/>
                      <a:pt x="62" y="8"/>
                    </a:cubicBezTo>
                    <a:cubicBezTo>
                      <a:pt x="62" y="8"/>
                      <a:pt x="62" y="8"/>
                      <a:pt x="62" y="8"/>
                    </a:cubicBezTo>
                    <a:cubicBezTo>
                      <a:pt x="62" y="8"/>
                      <a:pt x="62" y="8"/>
                      <a:pt x="61" y="8"/>
                    </a:cubicBezTo>
                    <a:cubicBezTo>
                      <a:pt x="61" y="8"/>
                      <a:pt x="62" y="8"/>
                      <a:pt x="62" y="8"/>
                    </a:cubicBezTo>
                    <a:cubicBezTo>
                      <a:pt x="62" y="9"/>
                      <a:pt x="64" y="8"/>
                      <a:pt x="65" y="9"/>
                    </a:cubicBezTo>
                    <a:cubicBezTo>
                      <a:pt x="65" y="8"/>
                      <a:pt x="65" y="8"/>
                      <a:pt x="65" y="8"/>
                    </a:cubicBezTo>
                    <a:cubicBezTo>
                      <a:pt x="65" y="9"/>
                      <a:pt x="66" y="8"/>
                      <a:pt x="66" y="8"/>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7"/>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8"/>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7"/>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7"/>
                    </a:cubicBezTo>
                    <a:cubicBezTo>
                      <a:pt x="81" y="7"/>
                      <a:pt x="82" y="7"/>
                      <a:pt x="82" y="7"/>
                    </a:cubicBezTo>
                    <a:cubicBezTo>
                      <a:pt x="82" y="7"/>
                      <a:pt x="82" y="8"/>
                      <a:pt x="82" y="8"/>
                    </a:cubicBezTo>
                    <a:cubicBezTo>
                      <a:pt x="82" y="8"/>
                      <a:pt x="83" y="7"/>
                      <a:pt x="82" y="7"/>
                    </a:cubicBezTo>
                    <a:cubicBezTo>
                      <a:pt x="83" y="8"/>
                      <a:pt x="84" y="7"/>
                      <a:pt x="85" y="7"/>
                    </a:cubicBezTo>
                    <a:cubicBezTo>
                      <a:pt x="85" y="7"/>
                      <a:pt x="85" y="7"/>
                      <a:pt x="85" y="8"/>
                    </a:cubicBezTo>
                    <a:cubicBezTo>
                      <a:pt x="85" y="7"/>
                      <a:pt x="86" y="7"/>
                      <a:pt x="86" y="7"/>
                    </a:cubicBezTo>
                    <a:cubicBezTo>
                      <a:pt x="86" y="7"/>
                      <a:pt x="86" y="7"/>
                      <a:pt x="86" y="7"/>
                    </a:cubicBezTo>
                    <a:cubicBezTo>
                      <a:pt x="87" y="7"/>
                      <a:pt x="87" y="7"/>
                      <a:pt x="87" y="7"/>
                    </a:cubicBezTo>
                    <a:cubicBezTo>
                      <a:pt x="87" y="6"/>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5"/>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5"/>
                      <a:pt x="101" y="6"/>
                    </a:cubicBezTo>
                    <a:cubicBezTo>
                      <a:pt x="101" y="6"/>
                      <a:pt x="101" y="5"/>
                      <a:pt x="102" y="5"/>
                    </a:cubicBezTo>
                    <a:cubicBezTo>
                      <a:pt x="102" y="5"/>
                      <a:pt x="102" y="5"/>
                      <a:pt x="101" y="5"/>
                    </a:cubicBezTo>
                    <a:cubicBezTo>
                      <a:pt x="102" y="5"/>
                      <a:pt x="102" y="6"/>
                      <a:pt x="103" y="5"/>
                    </a:cubicBezTo>
                    <a:cubicBezTo>
                      <a:pt x="103" y="5"/>
                      <a:pt x="103" y="5"/>
                      <a:pt x="103" y="6"/>
                    </a:cubicBezTo>
                    <a:cubicBezTo>
                      <a:pt x="103" y="5"/>
                      <a:pt x="104" y="5"/>
                      <a:pt x="104" y="5"/>
                    </a:cubicBezTo>
                    <a:cubicBezTo>
                      <a:pt x="104" y="5"/>
                      <a:pt x="104" y="5"/>
                      <a:pt x="104" y="6"/>
                    </a:cubicBezTo>
                    <a:cubicBezTo>
                      <a:pt x="104" y="6"/>
                      <a:pt x="104" y="5"/>
                      <a:pt x="105" y="5"/>
                    </a:cubicBezTo>
                    <a:cubicBezTo>
                      <a:pt x="105" y="5"/>
                      <a:pt x="105" y="5"/>
                      <a:pt x="105" y="5"/>
                    </a:cubicBezTo>
                    <a:cubicBezTo>
                      <a:pt x="105" y="5"/>
                      <a:pt x="106" y="5"/>
                      <a:pt x="106" y="5"/>
                    </a:cubicBezTo>
                    <a:cubicBezTo>
                      <a:pt x="106" y="5"/>
                      <a:pt x="106" y="5"/>
                      <a:pt x="107" y="6"/>
                    </a:cubicBezTo>
                    <a:cubicBezTo>
                      <a:pt x="109" y="6"/>
                      <a:pt x="111" y="6"/>
                      <a:pt x="114" y="5"/>
                    </a:cubicBezTo>
                    <a:cubicBezTo>
                      <a:pt x="114" y="6"/>
                      <a:pt x="113" y="5"/>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6"/>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5"/>
                      <a:pt x="125" y="5"/>
                    </a:cubicBezTo>
                    <a:cubicBezTo>
                      <a:pt x="125" y="5"/>
                      <a:pt x="125" y="5"/>
                      <a:pt x="125" y="5"/>
                    </a:cubicBezTo>
                    <a:cubicBezTo>
                      <a:pt x="126" y="4"/>
                      <a:pt x="127" y="6"/>
                      <a:pt x="128" y="4"/>
                    </a:cubicBezTo>
                    <a:cubicBezTo>
                      <a:pt x="128" y="4"/>
                      <a:pt x="128" y="4"/>
                      <a:pt x="128" y="4"/>
                    </a:cubicBezTo>
                    <a:cubicBezTo>
                      <a:pt x="128" y="4"/>
                      <a:pt x="128" y="4"/>
                      <a:pt x="128" y="5"/>
                    </a:cubicBezTo>
                    <a:cubicBezTo>
                      <a:pt x="129" y="4"/>
                      <a:pt x="129" y="5"/>
                      <a:pt x="130" y="4"/>
                    </a:cubicBezTo>
                    <a:cubicBezTo>
                      <a:pt x="130" y="4"/>
                      <a:pt x="129" y="4"/>
                      <a:pt x="129" y="5"/>
                    </a:cubicBezTo>
                    <a:cubicBezTo>
                      <a:pt x="130" y="5"/>
                      <a:pt x="130" y="4"/>
                      <a:pt x="131" y="4"/>
                    </a:cubicBezTo>
                    <a:cubicBezTo>
                      <a:pt x="131" y="4"/>
                      <a:pt x="131" y="4"/>
                      <a:pt x="131" y="4"/>
                    </a:cubicBezTo>
                    <a:cubicBezTo>
                      <a:pt x="133" y="5"/>
                      <a:pt x="136" y="6"/>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7"/>
                    </a:moveTo>
                    <a:cubicBezTo>
                      <a:pt x="78" y="7"/>
                      <a:pt x="78" y="7"/>
                      <a:pt x="78" y="7"/>
                    </a:cubicBezTo>
                    <a:cubicBezTo>
                      <a:pt x="78" y="7"/>
                      <a:pt x="78" y="7"/>
                      <a:pt x="78" y="7"/>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9" name="Freeform 235"/>
              <p:cNvSpPr>
                <a:spLocks noEditPoints="1"/>
              </p:cNvSpPr>
              <p:nvPr/>
            </p:nvSpPr>
            <p:spPr bwMode="auto">
              <a:xfrm>
                <a:off x="4860040" y="5967413"/>
                <a:ext cx="2278063" cy="157162"/>
              </a:xfrm>
              <a:custGeom>
                <a:avLst/>
                <a:gdLst/>
                <a:ahLst/>
                <a:cxnLst>
                  <a:cxn ang="0">
                    <a:pos x="119" y="2"/>
                  </a:cxn>
                  <a:cxn ang="0">
                    <a:pos x="98" y="1"/>
                  </a:cxn>
                  <a:cxn ang="0">
                    <a:pos x="79" y="4"/>
                  </a:cxn>
                  <a:cxn ang="0">
                    <a:pos x="70" y="4"/>
                  </a:cxn>
                  <a:cxn ang="0">
                    <a:pos x="63" y="4"/>
                  </a:cxn>
                  <a:cxn ang="0">
                    <a:pos x="48" y="5"/>
                  </a:cxn>
                  <a:cxn ang="0">
                    <a:pos x="39" y="6"/>
                  </a:cxn>
                  <a:cxn ang="0">
                    <a:pos x="25" y="6"/>
                  </a:cxn>
                  <a:cxn ang="0">
                    <a:pos x="18" y="7"/>
                  </a:cxn>
                  <a:cxn ang="0">
                    <a:pos x="9" y="7"/>
                  </a:cxn>
                  <a:cxn ang="0">
                    <a:pos x="4" y="6"/>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9"/>
                  </a:cxn>
                  <a:cxn ang="0">
                    <a:pos x="29" y="10"/>
                  </a:cxn>
                  <a:cxn ang="0">
                    <a:pos x="31" y="8"/>
                  </a:cxn>
                  <a:cxn ang="0">
                    <a:pos x="32" y="10"/>
                  </a:cxn>
                  <a:cxn ang="0">
                    <a:pos x="39" y="10"/>
                  </a:cxn>
                  <a:cxn ang="0">
                    <a:pos x="42" y="9"/>
                  </a:cxn>
                  <a:cxn ang="0">
                    <a:pos x="45" y="9"/>
                  </a:cxn>
                  <a:cxn ang="0">
                    <a:pos x="51" y="9"/>
                  </a:cxn>
                  <a:cxn ang="0">
                    <a:pos x="54" y="9"/>
                  </a:cxn>
                  <a:cxn ang="0">
                    <a:pos x="56" y="9"/>
                  </a:cxn>
                  <a:cxn ang="0">
                    <a:pos x="57" y="8"/>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2"/>
                      <a:pt x="133" y="1"/>
                    </a:cubicBezTo>
                    <a:cubicBezTo>
                      <a:pt x="129" y="1"/>
                      <a:pt x="124" y="0"/>
                      <a:pt x="120" y="1"/>
                    </a:cubicBezTo>
                    <a:cubicBezTo>
                      <a:pt x="120" y="1"/>
                      <a:pt x="120" y="1"/>
                      <a:pt x="120" y="1"/>
                    </a:cubicBezTo>
                    <a:cubicBezTo>
                      <a:pt x="120" y="1"/>
                      <a:pt x="120" y="1"/>
                      <a:pt x="120" y="1"/>
                    </a:cubicBezTo>
                    <a:cubicBezTo>
                      <a:pt x="120" y="1"/>
                      <a:pt x="119" y="1"/>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1"/>
                      <a:pt x="98" y="1"/>
                    </a:cubicBezTo>
                    <a:cubicBezTo>
                      <a:pt x="93" y="2"/>
                      <a:pt x="89" y="3"/>
                      <a:pt x="84" y="3"/>
                    </a:cubicBezTo>
                    <a:cubicBezTo>
                      <a:pt x="83" y="4"/>
                      <a:pt x="82" y="4"/>
                      <a:pt x="82" y="4"/>
                    </a:cubicBezTo>
                    <a:cubicBezTo>
                      <a:pt x="82" y="4"/>
                      <a:pt x="82" y="4"/>
                      <a:pt x="82" y="4"/>
                    </a:cubicBezTo>
                    <a:cubicBezTo>
                      <a:pt x="81" y="5"/>
                      <a:pt x="81" y="4"/>
                      <a:pt x="80" y="4"/>
                    </a:cubicBezTo>
                    <a:cubicBezTo>
                      <a:pt x="80" y="4"/>
                      <a:pt x="79" y="4"/>
                      <a:pt x="80" y="4"/>
                    </a:cubicBezTo>
                    <a:cubicBezTo>
                      <a:pt x="79" y="5"/>
                      <a:pt x="79" y="4"/>
                      <a:pt x="79" y="4"/>
                    </a:cubicBezTo>
                    <a:cubicBezTo>
                      <a:pt x="79" y="4"/>
                      <a:pt x="79" y="4"/>
                      <a:pt x="79" y="4"/>
                    </a:cubicBezTo>
                    <a:cubicBezTo>
                      <a:pt x="77" y="5"/>
                      <a:pt x="79" y="4"/>
                      <a:pt x="77" y="3"/>
                    </a:cubicBezTo>
                    <a:cubicBezTo>
                      <a:pt x="75" y="4"/>
                      <a:pt x="73" y="4"/>
                      <a:pt x="71" y="4"/>
                    </a:cubicBezTo>
                    <a:cubicBezTo>
                      <a:pt x="71" y="4"/>
                      <a:pt x="71" y="5"/>
                      <a:pt x="71" y="5"/>
                    </a:cubicBezTo>
                    <a:cubicBezTo>
                      <a:pt x="71" y="4"/>
                      <a:pt x="70" y="5"/>
                      <a:pt x="70" y="4"/>
                    </a:cubicBezTo>
                    <a:cubicBezTo>
                      <a:pt x="70" y="4"/>
                      <a:pt x="70" y="4"/>
                      <a:pt x="70" y="4"/>
                    </a:cubicBezTo>
                    <a:cubicBezTo>
                      <a:pt x="69" y="4"/>
                      <a:pt x="69" y="4"/>
                      <a:pt x="68" y="4"/>
                    </a:cubicBezTo>
                    <a:cubicBezTo>
                      <a:pt x="68" y="4"/>
                      <a:pt x="68" y="4"/>
                      <a:pt x="68" y="4"/>
                    </a:cubicBezTo>
                    <a:cubicBezTo>
                      <a:pt x="67" y="5"/>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6"/>
                      <a:pt x="45" y="5"/>
                    </a:cubicBezTo>
                    <a:cubicBezTo>
                      <a:pt x="45" y="6"/>
                      <a:pt x="44" y="6"/>
                      <a:pt x="44" y="6"/>
                    </a:cubicBezTo>
                    <a:cubicBezTo>
                      <a:pt x="44" y="6"/>
                      <a:pt x="44" y="6"/>
                      <a:pt x="44" y="5"/>
                    </a:cubicBezTo>
                    <a:cubicBezTo>
                      <a:pt x="43" y="6"/>
                      <a:pt x="43" y="6"/>
                      <a:pt x="42" y="5"/>
                    </a:cubicBezTo>
                    <a:cubicBezTo>
                      <a:pt x="41" y="6"/>
                      <a:pt x="41" y="6"/>
                      <a:pt x="41" y="6"/>
                    </a:cubicBezTo>
                    <a:cubicBezTo>
                      <a:pt x="40" y="5"/>
                      <a:pt x="40" y="6"/>
                      <a:pt x="39" y="6"/>
                    </a:cubicBezTo>
                    <a:cubicBezTo>
                      <a:pt x="39" y="6"/>
                      <a:pt x="39" y="6"/>
                      <a:pt x="38" y="6"/>
                    </a:cubicBezTo>
                    <a:cubicBezTo>
                      <a:pt x="38" y="6"/>
                      <a:pt x="38" y="6"/>
                      <a:pt x="38" y="6"/>
                    </a:cubicBezTo>
                    <a:cubicBezTo>
                      <a:pt x="37" y="6"/>
                      <a:pt x="34" y="6"/>
                      <a:pt x="33" y="6"/>
                    </a:cubicBezTo>
                    <a:cubicBezTo>
                      <a:pt x="33" y="6"/>
                      <a:pt x="32" y="6"/>
                      <a:pt x="32" y="6"/>
                    </a:cubicBezTo>
                    <a:cubicBezTo>
                      <a:pt x="31" y="6"/>
                      <a:pt x="29" y="6"/>
                      <a:pt x="27" y="7"/>
                    </a:cubicBezTo>
                    <a:cubicBezTo>
                      <a:pt x="26" y="6"/>
                      <a:pt x="26" y="6"/>
                      <a:pt x="25" y="6"/>
                    </a:cubicBezTo>
                    <a:cubicBezTo>
                      <a:pt x="24" y="7"/>
                      <a:pt x="24" y="7"/>
                      <a:pt x="24" y="7"/>
                    </a:cubicBezTo>
                    <a:cubicBezTo>
                      <a:pt x="24" y="7"/>
                      <a:pt x="23" y="7"/>
                      <a:pt x="23" y="7"/>
                    </a:cubicBezTo>
                    <a:cubicBezTo>
                      <a:pt x="22" y="7"/>
                      <a:pt x="22" y="6"/>
                      <a:pt x="21" y="7"/>
                    </a:cubicBezTo>
                    <a:cubicBezTo>
                      <a:pt x="21" y="7"/>
                      <a:pt x="21" y="6"/>
                      <a:pt x="21" y="6"/>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6"/>
                      <a:pt x="12" y="7"/>
                      <a:pt x="11" y="7"/>
                    </a:cubicBezTo>
                    <a:cubicBezTo>
                      <a:pt x="10" y="7"/>
                      <a:pt x="9" y="6"/>
                      <a:pt x="9" y="7"/>
                    </a:cubicBezTo>
                    <a:cubicBezTo>
                      <a:pt x="9" y="7"/>
                      <a:pt x="9" y="7"/>
                      <a:pt x="9" y="7"/>
                    </a:cubicBezTo>
                    <a:cubicBezTo>
                      <a:pt x="8" y="7"/>
                      <a:pt x="7" y="7"/>
                      <a:pt x="6" y="6"/>
                    </a:cubicBezTo>
                    <a:cubicBezTo>
                      <a:pt x="6" y="6"/>
                      <a:pt x="6" y="7"/>
                      <a:pt x="5" y="7"/>
                    </a:cubicBezTo>
                    <a:cubicBezTo>
                      <a:pt x="5" y="7"/>
                      <a:pt x="5" y="7"/>
                      <a:pt x="5" y="6"/>
                    </a:cubicBezTo>
                    <a:cubicBezTo>
                      <a:pt x="5" y="7"/>
                      <a:pt x="5" y="7"/>
                      <a:pt x="4" y="7"/>
                    </a:cubicBezTo>
                    <a:cubicBezTo>
                      <a:pt x="4" y="7"/>
                      <a:pt x="4" y="7"/>
                      <a:pt x="4" y="7"/>
                    </a:cubicBezTo>
                    <a:cubicBezTo>
                      <a:pt x="4" y="7"/>
                      <a:pt x="4" y="7"/>
                      <a:pt x="4" y="6"/>
                    </a:cubicBezTo>
                    <a:cubicBezTo>
                      <a:pt x="4" y="6"/>
                      <a:pt x="3" y="7"/>
                      <a:pt x="3" y="6"/>
                    </a:cubicBezTo>
                    <a:cubicBezTo>
                      <a:pt x="2" y="6"/>
                      <a:pt x="2" y="6"/>
                      <a:pt x="2" y="7"/>
                    </a:cubicBezTo>
                    <a:cubicBezTo>
                      <a:pt x="2" y="6"/>
                      <a:pt x="2" y="6"/>
                      <a:pt x="2" y="6"/>
                    </a:cubicBezTo>
                    <a:cubicBezTo>
                      <a:pt x="2" y="6"/>
                      <a:pt x="1" y="6"/>
                      <a:pt x="1" y="6"/>
                    </a:cubicBezTo>
                    <a:cubicBezTo>
                      <a:pt x="1" y="6"/>
                      <a:pt x="1" y="6"/>
                      <a:pt x="1" y="6"/>
                    </a:cubicBezTo>
                    <a:cubicBezTo>
                      <a:pt x="1" y="7"/>
                      <a:pt x="1" y="7"/>
                      <a:pt x="1" y="7"/>
                    </a:cubicBezTo>
                    <a:cubicBezTo>
                      <a:pt x="1" y="7"/>
                      <a:pt x="1" y="7"/>
                      <a:pt x="1" y="7"/>
                    </a:cubicBezTo>
                    <a:cubicBezTo>
                      <a:pt x="1" y="7"/>
                      <a:pt x="1" y="7"/>
                      <a:pt x="1" y="7"/>
                    </a:cubicBezTo>
                    <a:cubicBezTo>
                      <a:pt x="0" y="7"/>
                      <a:pt x="1" y="6"/>
                      <a:pt x="1" y="6"/>
                    </a:cubicBezTo>
                    <a:cubicBezTo>
                      <a:pt x="0" y="6"/>
                      <a:pt x="0" y="7"/>
                      <a:pt x="0" y="7"/>
                    </a:cubicBezTo>
                    <a:cubicBezTo>
                      <a:pt x="0" y="7"/>
                      <a:pt x="0" y="7"/>
                      <a:pt x="0" y="7"/>
                    </a:cubicBezTo>
                    <a:cubicBezTo>
                      <a:pt x="0" y="7"/>
                      <a:pt x="0" y="7"/>
                      <a:pt x="0" y="7"/>
                    </a:cubicBezTo>
                    <a:cubicBezTo>
                      <a:pt x="0" y="7"/>
                      <a:pt x="0" y="7"/>
                      <a:pt x="0" y="7"/>
                    </a:cubicBezTo>
                    <a:cubicBezTo>
                      <a:pt x="1" y="7"/>
                      <a:pt x="2" y="7"/>
                      <a:pt x="2" y="7"/>
                    </a:cubicBezTo>
                    <a:cubicBezTo>
                      <a:pt x="2" y="7"/>
                      <a:pt x="2" y="7"/>
                      <a:pt x="2" y="7"/>
                    </a:cubicBezTo>
                    <a:cubicBezTo>
                      <a:pt x="2" y="7"/>
                      <a:pt x="3" y="7"/>
                      <a:pt x="3" y="7"/>
                    </a:cubicBezTo>
                    <a:cubicBezTo>
                      <a:pt x="3" y="7"/>
                      <a:pt x="3" y="7"/>
                      <a:pt x="3" y="7"/>
                    </a:cubicBezTo>
                    <a:cubicBezTo>
                      <a:pt x="3" y="7"/>
                      <a:pt x="3" y="7"/>
                      <a:pt x="3" y="7"/>
                    </a:cubicBezTo>
                    <a:cubicBezTo>
                      <a:pt x="3" y="7"/>
                      <a:pt x="3" y="7"/>
                      <a:pt x="3" y="8"/>
                    </a:cubicBezTo>
                    <a:cubicBezTo>
                      <a:pt x="3" y="7"/>
                      <a:pt x="4" y="7"/>
                      <a:pt x="5" y="7"/>
                    </a:cubicBezTo>
                    <a:cubicBezTo>
                      <a:pt x="5" y="7"/>
                      <a:pt x="5" y="7"/>
                      <a:pt x="4" y="7"/>
                    </a:cubicBezTo>
                    <a:cubicBezTo>
                      <a:pt x="5" y="8"/>
                      <a:pt x="4" y="7"/>
                      <a:pt x="5" y="7"/>
                    </a:cubicBezTo>
                    <a:cubicBezTo>
                      <a:pt x="5" y="7"/>
                      <a:pt x="5" y="8"/>
                      <a:pt x="5" y="8"/>
                    </a:cubicBezTo>
                    <a:cubicBezTo>
                      <a:pt x="6" y="8"/>
                      <a:pt x="7" y="8"/>
                      <a:pt x="8" y="8"/>
                    </a:cubicBezTo>
                    <a:cubicBezTo>
                      <a:pt x="8" y="8"/>
                      <a:pt x="9" y="8"/>
                      <a:pt x="9" y="8"/>
                    </a:cubicBezTo>
                    <a:cubicBezTo>
                      <a:pt x="10" y="8"/>
                      <a:pt x="9" y="8"/>
                      <a:pt x="10" y="8"/>
                    </a:cubicBezTo>
                    <a:cubicBezTo>
                      <a:pt x="10" y="8"/>
                      <a:pt x="10" y="8"/>
                      <a:pt x="10" y="8"/>
                    </a:cubicBezTo>
                    <a:cubicBezTo>
                      <a:pt x="10" y="8"/>
                      <a:pt x="11" y="8"/>
                      <a:pt x="10" y="8"/>
                    </a:cubicBezTo>
                    <a:cubicBezTo>
                      <a:pt x="11" y="8"/>
                      <a:pt x="12" y="8"/>
                      <a:pt x="13" y="8"/>
                    </a:cubicBezTo>
                    <a:cubicBezTo>
                      <a:pt x="12" y="8"/>
                      <a:pt x="12" y="8"/>
                      <a:pt x="12" y="9"/>
                    </a:cubicBezTo>
                    <a:cubicBezTo>
                      <a:pt x="13" y="8"/>
                      <a:pt x="13" y="8"/>
                      <a:pt x="14" y="8"/>
                    </a:cubicBezTo>
                    <a:cubicBezTo>
                      <a:pt x="14" y="8"/>
                      <a:pt x="14" y="8"/>
                      <a:pt x="14" y="8"/>
                    </a:cubicBezTo>
                    <a:cubicBezTo>
                      <a:pt x="14" y="8"/>
                      <a:pt x="14" y="8"/>
                      <a:pt x="14" y="8"/>
                    </a:cubicBezTo>
                    <a:cubicBezTo>
                      <a:pt x="14" y="8"/>
                      <a:pt x="14" y="8"/>
                      <a:pt x="15" y="8"/>
                    </a:cubicBezTo>
                    <a:cubicBezTo>
                      <a:pt x="15" y="9"/>
                      <a:pt x="14" y="8"/>
                      <a:pt x="14" y="9"/>
                    </a:cubicBezTo>
                    <a:cubicBezTo>
                      <a:pt x="14" y="9"/>
                      <a:pt x="13" y="9"/>
                      <a:pt x="13" y="9"/>
                    </a:cubicBezTo>
                    <a:cubicBezTo>
                      <a:pt x="12" y="9"/>
                      <a:pt x="13" y="9"/>
                      <a:pt x="13" y="9"/>
                    </a:cubicBezTo>
                    <a:cubicBezTo>
                      <a:pt x="13" y="9"/>
                      <a:pt x="14" y="9"/>
                      <a:pt x="14" y="9"/>
                    </a:cubicBezTo>
                    <a:cubicBezTo>
                      <a:pt x="14" y="9"/>
                      <a:pt x="14" y="9"/>
                      <a:pt x="14" y="9"/>
                    </a:cubicBezTo>
                    <a:cubicBezTo>
                      <a:pt x="15" y="8"/>
                      <a:pt x="15" y="9"/>
                      <a:pt x="15" y="9"/>
                    </a:cubicBezTo>
                    <a:cubicBezTo>
                      <a:pt x="15" y="9"/>
                      <a:pt x="15" y="9"/>
                      <a:pt x="15" y="9"/>
                    </a:cubicBezTo>
                    <a:cubicBezTo>
                      <a:pt x="15" y="9"/>
                      <a:pt x="16" y="9"/>
                      <a:pt x="16" y="9"/>
                    </a:cubicBezTo>
                    <a:cubicBezTo>
                      <a:pt x="16" y="10"/>
                      <a:pt x="15" y="9"/>
                      <a:pt x="15" y="9"/>
                    </a:cubicBezTo>
                    <a:cubicBezTo>
                      <a:pt x="15" y="9"/>
                      <a:pt x="15" y="10"/>
                      <a:pt x="15" y="10"/>
                    </a:cubicBezTo>
                    <a:cubicBezTo>
                      <a:pt x="16" y="10"/>
                      <a:pt x="16" y="9"/>
                      <a:pt x="16" y="9"/>
                    </a:cubicBezTo>
                    <a:cubicBezTo>
                      <a:pt x="16" y="10"/>
                      <a:pt x="16" y="10"/>
                      <a:pt x="16" y="10"/>
                    </a:cubicBezTo>
                    <a:cubicBezTo>
                      <a:pt x="16" y="10"/>
                      <a:pt x="17" y="10"/>
                      <a:pt x="17" y="10"/>
                    </a:cubicBezTo>
                    <a:cubicBezTo>
                      <a:pt x="17" y="9"/>
                      <a:pt x="17" y="9"/>
                      <a:pt x="16" y="9"/>
                    </a:cubicBezTo>
                    <a:cubicBezTo>
                      <a:pt x="17" y="9"/>
                      <a:pt x="17" y="9"/>
                      <a:pt x="17" y="9"/>
                    </a:cubicBezTo>
                    <a:cubicBezTo>
                      <a:pt x="17" y="9"/>
                      <a:pt x="17" y="9"/>
                      <a:pt x="17" y="9"/>
                    </a:cubicBezTo>
                    <a:cubicBezTo>
                      <a:pt x="17" y="9"/>
                      <a:pt x="17" y="9"/>
                      <a:pt x="18" y="8"/>
                    </a:cubicBezTo>
                    <a:cubicBezTo>
                      <a:pt x="18" y="9"/>
                      <a:pt x="18" y="9"/>
                      <a:pt x="18" y="9"/>
                    </a:cubicBezTo>
                    <a:cubicBezTo>
                      <a:pt x="18" y="9"/>
                      <a:pt x="18" y="9"/>
                      <a:pt x="18" y="9"/>
                    </a:cubicBezTo>
                    <a:cubicBezTo>
                      <a:pt x="17" y="9"/>
                      <a:pt x="18" y="9"/>
                      <a:pt x="17" y="10"/>
                    </a:cubicBezTo>
                    <a:cubicBezTo>
                      <a:pt x="18" y="10"/>
                      <a:pt x="18" y="9"/>
                      <a:pt x="18" y="9"/>
                    </a:cubicBezTo>
                    <a:cubicBezTo>
                      <a:pt x="18" y="10"/>
                      <a:pt x="18" y="9"/>
                      <a:pt x="18" y="9"/>
                    </a:cubicBezTo>
                    <a:cubicBezTo>
                      <a:pt x="19" y="8"/>
                      <a:pt x="19" y="10"/>
                      <a:pt x="19" y="9"/>
                    </a:cubicBezTo>
                    <a:cubicBezTo>
                      <a:pt x="19" y="9"/>
                      <a:pt x="20" y="9"/>
                      <a:pt x="20" y="8"/>
                    </a:cubicBezTo>
                    <a:cubicBezTo>
                      <a:pt x="20" y="8"/>
                      <a:pt x="20" y="8"/>
                      <a:pt x="20" y="8"/>
                    </a:cubicBezTo>
                    <a:cubicBezTo>
                      <a:pt x="20" y="9"/>
                      <a:pt x="21" y="8"/>
                      <a:pt x="20" y="9"/>
                    </a:cubicBezTo>
                    <a:cubicBezTo>
                      <a:pt x="20" y="9"/>
                      <a:pt x="21" y="9"/>
                      <a:pt x="21" y="9"/>
                    </a:cubicBezTo>
                    <a:cubicBezTo>
                      <a:pt x="21" y="9"/>
                      <a:pt x="20" y="9"/>
                      <a:pt x="20" y="9"/>
                    </a:cubicBezTo>
                    <a:cubicBezTo>
                      <a:pt x="21" y="9"/>
                      <a:pt x="21" y="10"/>
                      <a:pt x="21" y="10"/>
                    </a:cubicBezTo>
                    <a:cubicBezTo>
                      <a:pt x="22" y="10"/>
                      <a:pt x="21" y="9"/>
                      <a:pt x="22" y="9"/>
                    </a:cubicBezTo>
                    <a:cubicBezTo>
                      <a:pt x="21" y="10"/>
                      <a:pt x="22" y="10"/>
                      <a:pt x="22" y="10"/>
                    </a:cubicBezTo>
                    <a:cubicBezTo>
                      <a:pt x="21" y="10"/>
                      <a:pt x="22" y="9"/>
                      <a:pt x="22" y="9"/>
                    </a:cubicBezTo>
                    <a:cubicBezTo>
                      <a:pt x="23" y="9"/>
                      <a:pt x="23" y="10"/>
                      <a:pt x="23" y="10"/>
                    </a:cubicBezTo>
                    <a:cubicBezTo>
                      <a:pt x="23" y="10"/>
                      <a:pt x="23" y="10"/>
                      <a:pt x="22" y="10"/>
                    </a:cubicBezTo>
                    <a:cubicBezTo>
                      <a:pt x="23" y="10"/>
                      <a:pt x="23" y="10"/>
                      <a:pt x="23" y="10"/>
                    </a:cubicBezTo>
                    <a:cubicBezTo>
                      <a:pt x="23" y="10"/>
                      <a:pt x="23" y="9"/>
                      <a:pt x="23" y="9"/>
                    </a:cubicBezTo>
                    <a:cubicBezTo>
                      <a:pt x="23" y="9"/>
                      <a:pt x="24" y="9"/>
                      <a:pt x="24" y="9"/>
                    </a:cubicBezTo>
                    <a:cubicBezTo>
                      <a:pt x="24" y="9"/>
                      <a:pt x="23" y="9"/>
                      <a:pt x="23" y="10"/>
                    </a:cubicBezTo>
                    <a:cubicBezTo>
                      <a:pt x="24" y="9"/>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9"/>
                      <a:pt x="26" y="10"/>
                    </a:cubicBezTo>
                    <a:cubicBezTo>
                      <a:pt x="25" y="9"/>
                      <a:pt x="25" y="10"/>
                      <a:pt x="25" y="10"/>
                    </a:cubicBezTo>
                    <a:cubicBezTo>
                      <a:pt x="25" y="9"/>
                      <a:pt x="25" y="9"/>
                      <a:pt x="25" y="9"/>
                    </a:cubicBezTo>
                    <a:cubicBezTo>
                      <a:pt x="25" y="10"/>
                      <a:pt x="26" y="9"/>
                      <a:pt x="26" y="9"/>
                    </a:cubicBezTo>
                    <a:cubicBezTo>
                      <a:pt x="26" y="9"/>
                      <a:pt x="27" y="10"/>
                      <a:pt x="27" y="10"/>
                    </a:cubicBezTo>
                    <a:cubicBezTo>
                      <a:pt x="27" y="10"/>
                      <a:pt x="27" y="9"/>
                      <a:pt x="27" y="9"/>
                    </a:cubicBezTo>
                    <a:cubicBezTo>
                      <a:pt x="27" y="10"/>
                      <a:pt x="27" y="9"/>
                      <a:pt x="28" y="9"/>
                    </a:cubicBezTo>
                    <a:cubicBezTo>
                      <a:pt x="28" y="10"/>
                      <a:pt x="28" y="10"/>
                      <a:pt x="28" y="10"/>
                    </a:cubicBezTo>
                    <a:cubicBezTo>
                      <a:pt x="27" y="9"/>
                      <a:pt x="28" y="9"/>
                      <a:pt x="28" y="9"/>
                    </a:cubicBezTo>
                    <a:cubicBezTo>
                      <a:pt x="29" y="9"/>
                      <a:pt x="28" y="10"/>
                      <a:pt x="28" y="10"/>
                    </a:cubicBezTo>
                    <a:cubicBezTo>
                      <a:pt x="28" y="10"/>
                      <a:pt x="29" y="10"/>
                      <a:pt x="29" y="10"/>
                    </a:cubicBezTo>
                    <a:cubicBezTo>
                      <a:pt x="29" y="10"/>
                      <a:pt x="29" y="9"/>
                      <a:pt x="29" y="9"/>
                    </a:cubicBezTo>
                    <a:cubicBezTo>
                      <a:pt x="30" y="9"/>
                      <a:pt x="29" y="9"/>
                      <a:pt x="29" y="10"/>
                    </a:cubicBezTo>
                    <a:cubicBezTo>
                      <a:pt x="30" y="10"/>
                      <a:pt x="30" y="9"/>
                      <a:pt x="30" y="9"/>
                    </a:cubicBezTo>
                    <a:cubicBezTo>
                      <a:pt x="30" y="9"/>
                      <a:pt x="30" y="9"/>
                      <a:pt x="31" y="9"/>
                    </a:cubicBezTo>
                    <a:cubicBezTo>
                      <a:pt x="31" y="9"/>
                      <a:pt x="30" y="9"/>
                      <a:pt x="30" y="9"/>
                    </a:cubicBezTo>
                    <a:cubicBezTo>
                      <a:pt x="31" y="9"/>
                      <a:pt x="31" y="9"/>
                      <a:pt x="31" y="9"/>
                    </a:cubicBezTo>
                    <a:cubicBezTo>
                      <a:pt x="31" y="8"/>
                      <a:pt x="31" y="8"/>
                      <a:pt x="31" y="8"/>
                    </a:cubicBezTo>
                    <a:cubicBezTo>
                      <a:pt x="32" y="8"/>
                      <a:pt x="31" y="8"/>
                      <a:pt x="31" y="8"/>
                    </a:cubicBezTo>
                    <a:cubicBezTo>
                      <a:pt x="32" y="8"/>
                      <a:pt x="32" y="8"/>
                      <a:pt x="32" y="8"/>
                    </a:cubicBezTo>
                    <a:cubicBezTo>
                      <a:pt x="32" y="9"/>
                      <a:pt x="31" y="9"/>
                      <a:pt x="31" y="9"/>
                    </a:cubicBezTo>
                    <a:cubicBezTo>
                      <a:pt x="31" y="9"/>
                      <a:pt x="31" y="9"/>
                      <a:pt x="32" y="9"/>
                    </a:cubicBezTo>
                    <a:cubicBezTo>
                      <a:pt x="32" y="9"/>
                      <a:pt x="31" y="10"/>
                      <a:pt x="32" y="10"/>
                    </a:cubicBezTo>
                    <a:cubicBezTo>
                      <a:pt x="32" y="10"/>
                      <a:pt x="32" y="10"/>
                      <a:pt x="32" y="10"/>
                    </a:cubicBezTo>
                    <a:cubicBezTo>
                      <a:pt x="32" y="9"/>
                      <a:pt x="32" y="10"/>
                      <a:pt x="32" y="10"/>
                    </a:cubicBezTo>
                    <a:cubicBezTo>
                      <a:pt x="32" y="9"/>
                      <a:pt x="33" y="9"/>
                      <a:pt x="33" y="9"/>
                    </a:cubicBezTo>
                    <a:cubicBezTo>
                      <a:pt x="33" y="9"/>
                      <a:pt x="33" y="10"/>
                      <a:pt x="33" y="10"/>
                    </a:cubicBezTo>
                    <a:cubicBezTo>
                      <a:pt x="33" y="10"/>
                      <a:pt x="33" y="9"/>
                      <a:pt x="34" y="10"/>
                    </a:cubicBezTo>
                    <a:cubicBezTo>
                      <a:pt x="34" y="10"/>
                      <a:pt x="34" y="10"/>
                      <a:pt x="34" y="10"/>
                    </a:cubicBezTo>
                    <a:cubicBezTo>
                      <a:pt x="35" y="10"/>
                      <a:pt x="37" y="10"/>
                      <a:pt x="38" y="9"/>
                    </a:cubicBezTo>
                    <a:cubicBezTo>
                      <a:pt x="38" y="9"/>
                      <a:pt x="38" y="9"/>
                      <a:pt x="39" y="10"/>
                    </a:cubicBezTo>
                    <a:cubicBezTo>
                      <a:pt x="39" y="9"/>
                      <a:pt x="39" y="9"/>
                      <a:pt x="39" y="9"/>
                    </a:cubicBezTo>
                    <a:cubicBezTo>
                      <a:pt x="39" y="9"/>
                      <a:pt x="39" y="9"/>
                      <a:pt x="40" y="10"/>
                    </a:cubicBezTo>
                    <a:cubicBezTo>
                      <a:pt x="40" y="10"/>
                      <a:pt x="41" y="9"/>
                      <a:pt x="41" y="9"/>
                    </a:cubicBezTo>
                    <a:cubicBezTo>
                      <a:pt x="41" y="9"/>
                      <a:pt x="41" y="9"/>
                      <a:pt x="41" y="10"/>
                    </a:cubicBezTo>
                    <a:cubicBezTo>
                      <a:pt x="41" y="10"/>
                      <a:pt x="41" y="9"/>
                      <a:pt x="41" y="9"/>
                    </a:cubicBezTo>
                    <a:cubicBezTo>
                      <a:pt x="42" y="9"/>
                      <a:pt x="42" y="9"/>
                      <a:pt x="42" y="9"/>
                    </a:cubicBezTo>
                    <a:cubicBezTo>
                      <a:pt x="42" y="9"/>
                      <a:pt x="42" y="9"/>
                      <a:pt x="42" y="9"/>
                    </a:cubicBezTo>
                    <a:cubicBezTo>
                      <a:pt x="42" y="9"/>
                      <a:pt x="43" y="9"/>
                      <a:pt x="43" y="10"/>
                    </a:cubicBezTo>
                    <a:cubicBezTo>
                      <a:pt x="43" y="9"/>
                      <a:pt x="43" y="9"/>
                      <a:pt x="43" y="9"/>
                    </a:cubicBezTo>
                    <a:cubicBezTo>
                      <a:pt x="43" y="10"/>
                      <a:pt x="44" y="10"/>
                      <a:pt x="45" y="9"/>
                    </a:cubicBezTo>
                    <a:cubicBezTo>
                      <a:pt x="44" y="9"/>
                      <a:pt x="44" y="9"/>
                      <a:pt x="44" y="9"/>
                    </a:cubicBezTo>
                    <a:cubicBezTo>
                      <a:pt x="44" y="8"/>
                      <a:pt x="44" y="9"/>
                      <a:pt x="45" y="9"/>
                    </a:cubicBezTo>
                    <a:cubicBezTo>
                      <a:pt x="45" y="9"/>
                      <a:pt x="45" y="9"/>
                      <a:pt x="45" y="9"/>
                    </a:cubicBezTo>
                    <a:cubicBezTo>
                      <a:pt x="46" y="10"/>
                      <a:pt x="47" y="9"/>
                      <a:pt x="48" y="9"/>
                    </a:cubicBezTo>
                    <a:cubicBezTo>
                      <a:pt x="48" y="9"/>
                      <a:pt x="48" y="9"/>
                      <a:pt x="48" y="9"/>
                    </a:cubicBezTo>
                    <a:cubicBezTo>
                      <a:pt x="49" y="10"/>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8"/>
                    </a:cubicBezTo>
                    <a:cubicBezTo>
                      <a:pt x="55" y="9"/>
                      <a:pt x="55" y="9"/>
                      <a:pt x="55" y="9"/>
                    </a:cubicBezTo>
                    <a:cubicBezTo>
                      <a:pt x="55" y="9"/>
                      <a:pt x="55" y="9"/>
                      <a:pt x="55" y="9"/>
                    </a:cubicBezTo>
                    <a:cubicBezTo>
                      <a:pt x="55" y="9"/>
                      <a:pt x="55" y="9"/>
                      <a:pt x="55" y="9"/>
                    </a:cubicBezTo>
                    <a:cubicBezTo>
                      <a:pt x="56" y="8"/>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8"/>
                    </a:cubicBezTo>
                    <a:cubicBezTo>
                      <a:pt x="57" y="8"/>
                      <a:pt x="57" y="8"/>
                      <a:pt x="57" y="8"/>
                    </a:cubicBezTo>
                    <a:cubicBezTo>
                      <a:pt x="57" y="8"/>
                      <a:pt x="57" y="8"/>
                      <a:pt x="57" y="8"/>
                    </a:cubicBezTo>
                    <a:cubicBezTo>
                      <a:pt x="57" y="8"/>
                      <a:pt x="58" y="8"/>
                      <a:pt x="58" y="8"/>
                    </a:cubicBezTo>
                    <a:cubicBezTo>
                      <a:pt x="58" y="8"/>
                      <a:pt x="58" y="8"/>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8"/>
                      <a:pt x="62" y="9"/>
                      <a:pt x="61" y="9"/>
                    </a:cubicBezTo>
                    <a:cubicBezTo>
                      <a:pt x="61" y="8"/>
                      <a:pt x="62" y="8"/>
                      <a:pt x="62" y="8"/>
                    </a:cubicBezTo>
                    <a:cubicBezTo>
                      <a:pt x="62" y="9"/>
                      <a:pt x="64" y="8"/>
                      <a:pt x="65" y="9"/>
                    </a:cubicBezTo>
                    <a:cubicBezTo>
                      <a:pt x="65" y="8"/>
                      <a:pt x="65" y="9"/>
                      <a:pt x="65" y="9"/>
                    </a:cubicBezTo>
                    <a:cubicBezTo>
                      <a:pt x="65" y="9"/>
                      <a:pt x="66" y="8"/>
                      <a:pt x="66" y="9"/>
                    </a:cubicBezTo>
                    <a:cubicBezTo>
                      <a:pt x="66" y="9"/>
                      <a:pt x="66" y="8"/>
                      <a:pt x="66" y="8"/>
                    </a:cubicBezTo>
                    <a:cubicBezTo>
                      <a:pt x="67" y="8"/>
                      <a:pt x="67" y="7"/>
                      <a:pt x="67" y="8"/>
                    </a:cubicBezTo>
                    <a:cubicBezTo>
                      <a:pt x="68" y="8"/>
                      <a:pt x="67" y="8"/>
                      <a:pt x="67" y="8"/>
                    </a:cubicBezTo>
                    <a:cubicBezTo>
                      <a:pt x="67" y="9"/>
                      <a:pt x="68" y="8"/>
                      <a:pt x="69" y="9"/>
                    </a:cubicBezTo>
                    <a:cubicBezTo>
                      <a:pt x="69" y="8"/>
                      <a:pt x="68" y="8"/>
                      <a:pt x="69" y="8"/>
                    </a:cubicBezTo>
                    <a:cubicBezTo>
                      <a:pt x="69" y="8"/>
                      <a:pt x="70" y="8"/>
                      <a:pt x="70" y="8"/>
                    </a:cubicBezTo>
                    <a:cubicBezTo>
                      <a:pt x="70" y="8"/>
                      <a:pt x="70" y="8"/>
                      <a:pt x="70" y="8"/>
                    </a:cubicBezTo>
                    <a:cubicBezTo>
                      <a:pt x="70" y="8"/>
                      <a:pt x="70" y="8"/>
                      <a:pt x="70" y="9"/>
                    </a:cubicBezTo>
                    <a:cubicBezTo>
                      <a:pt x="71" y="9"/>
                      <a:pt x="71" y="8"/>
                      <a:pt x="71" y="8"/>
                    </a:cubicBezTo>
                    <a:cubicBezTo>
                      <a:pt x="72" y="9"/>
                      <a:pt x="72" y="8"/>
                      <a:pt x="73" y="9"/>
                    </a:cubicBezTo>
                    <a:cubicBezTo>
                      <a:pt x="73" y="8"/>
                      <a:pt x="74" y="9"/>
                      <a:pt x="74" y="8"/>
                    </a:cubicBezTo>
                    <a:cubicBezTo>
                      <a:pt x="74" y="8"/>
                      <a:pt x="74" y="8"/>
                      <a:pt x="74" y="8"/>
                    </a:cubicBezTo>
                    <a:cubicBezTo>
                      <a:pt x="74" y="8"/>
                      <a:pt x="74" y="8"/>
                      <a:pt x="75" y="8"/>
                    </a:cubicBezTo>
                    <a:cubicBezTo>
                      <a:pt x="74" y="8"/>
                      <a:pt x="74" y="8"/>
                      <a:pt x="74" y="8"/>
                    </a:cubicBezTo>
                    <a:cubicBezTo>
                      <a:pt x="74" y="9"/>
                      <a:pt x="75" y="8"/>
                      <a:pt x="75" y="8"/>
                    </a:cubicBezTo>
                    <a:cubicBezTo>
                      <a:pt x="75" y="8"/>
                      <a:pt x="75" y="8"/>
                      <a:pt x="76" y="8"/>
                    </a:cubicBezTo>
                    <a:cubicBezTo>
                      <a:pt x="76" y="8"/>
                      <a:pt x="76" y="8"/>
                      <a:pt x="76" y="8"/>
                    </a:cubicBezTo>
                    <a:cubicBezTo>
                      <a:pt x="76" y="8"/>
                      <a:pt x="76" y="8"/>
                      <a:pt x="76" y="8"/>
                    </a:cubicBezTo>
                    <a:cubicBezTo>
                      <a:pt x="77" y="8"/>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9"/>
                    </a:cubicBezTo>
                    <a:cubicBezTo>
                      <a:pt x="78" y="9"/>
                      <a:pt x="79" y="8"/>
                      <a:pt x="79" y="8"/>
                    </a:cubicBezTo>
                    <a:cubicBezTo>
                      <a:pt x="79" y="8"/>
                      <a:pt x="81" y="8"/>
                      <a:pt x="81" y="8"/>
                    </a:cubicBezTo>
                    <a:cubicBezTo>
                      <a:pt x="81" y="8"/>
                      <a:pt x="81" y="8"/>
                      <a:pt x="81" y="8"/>
                    </a:cubicBezTo>
                    <a:cubicBezTo>
                      <a:pt x="81" y="8"/>
                      <a:pt x="82" y="7"/>
                      <a:pt x="82" y="8"/>
                    </a:cubicBezTo>
                    <a:cubicBezTo>
                      <a:pt x="82" y="7"/>
                      <a:pt x="82" y="8"/>
                      <a:pt x="82" y="8"/>
                    </a:cubicBezTo>
                    <a:cubicBezTo>
                      <a:pt x="82" y="8"/>
                      <a:pt x="83" y="8"/>
                      <a:pt x="82" y="8"/>
                    </a:cubicBezTo>
                    <a:cubicBezTo>
                      <a:pt x="83" y="8"/>
                      <a:pt x="84" y="7"/>
                      <a:pt x="85" y="8"/>
                    </a:cubicBezTo>
                    <a:cubicBezTo>
                      <a:pt x="85" y="7"/>
                      <a:pt x="85" y="8"/>
                      <a:pt x="85" y="8"/>
                    </a:cubicBezTo>
                    <a:cubicBezTo>
                      <a:pt x="85" y="8"/>
                      <a:pt x="86" y="8"/>
                      <a:pt x="86" y="7"/>
                    </a:cubicBezTo>
                    <a:cubicBezTo>
                      <a:pt x="86" y="7"/>
                      <a:pt x="86" y="7"/>
                      <a:pt x="86" y="7"/>
                    </a:cubicBezTo>
                    <a:cubicBezTo>
                      <a:pt x="87" y="7"/>
                      <a:pt x="87" y="7"/>
                      <a:pt x="87" y="7"/>
                    </a:cubicBezTo>
                    <a:cubicBezTo>
                      <a:pt x="87" y="7"/>
                      <a:pt x="87" y="6"/>
                      <a:pt x="88" y="6"/>
                    </a:cubicBezTo>
                    <a:cubicBezTo>
                      <a:pt x="88" y="7"/>
                      <a:pt x="88" y="7"/>
                      <a:pt x="88" y="7"/>
                    </a:cubicBezTo>
                    <a:cubicBezTo>
                      <a:pt x="88" y="7"/>
                      <a:pt x="88" y="6"/>
                      <a:pt x="89" y="6"/>
                    </a:cubicBezTo>
                    <a:cubicBezTo>
                      <a:pt x="89" y="7"/>
                      <a:pt x="88" y="6"/>
                      <a:pt x="88" y="7"/>
                    </a:cubicBezTo>
                    <a:cubicBezTo>
                      <a:pt x="89" y="7"/>
                      <a:pt x="89" y="7"/>
                      <a:pt x="90" y="7"/>
                    </a:cubicBezTo>
                    <a:cubicBezTo>
                      <a:pt x="90" y="7"/>
                      <a:pt x="90" y="7"/>
                      <a:pt x="90" y="7"/>
                    </a:cubicBezTo>
                    <a:cubicBezTo>
                      <a:pt x="90" y="7"/>
                      <a:pt x="90" y="7"/>
                      <a:pt x="90" y="7"/>
                    </a:cubicBezTo>
                    <a:cubicBezTo>
                      <a:pt x="90" y="7"/>
                      <a:pt x="91" y="6"/>
                      <a:pt x="91" y="6"/>
                    </a:cubicBezTo>
                    <a:cubicBezTo>
                      <a:pt x="91" y="6"/>
                      <a:pt x="91" y="6"/>
                      <a:pt x="91" y="7"/>
                    </a:cubicBezTo>
                    <a:cubicBezTo>
                      <a:pt x="92" y="6"/>
                      <a:pt x="92" y="6"/>
                      <a:pt x="93" y="5"/>
                    </a:cubicBezTo>
                    <a:cubicBezTo>
                      <a:pt x="93" y="5"/>
                      <a:pt x="94" y="5"/>
                      <a:pt x="94" y="5"/>
                    </a:cubicBezTo>
                    <a:cubicBezTo>
                      <a:pt x="94" y="5"/>
                      <a:pt x="94" y="5"/>
                      <a:pt x="94" y="5"/>
                    </a:cubicBezTo>
                    <a:cubicBezTo>
                      <a:pt x="94" y="5"/>
                      <a:pt x="94" y="6"/>
                      <a:pt x="94" y="6"/>
                    </a:cubicBezTo>
                    <a:cubicBezTo>
                      <a:pt x="93" y="6"/>
                      <a:pt x="94" y="6"/>
                      <a:pt x="94" y="7"/>
                    </a:cubicBezTo>
                    <a:cubicBezTo>
                      <a:pt x="94" y="6"/>
                      <a:pt x="95" y="7"/>
                      <a:pt x="96" y="7"/>
                    </a:cubicBezTo>
                    <a:cubicBezTo>
                      <a:pt x="95" y="6"/>
                      <a:pt x="96" y="6"/>
                      <a:pt x="96" y="6"/>
                    </a:cubicBezTo>
                    <a:cubicBezTo>
                      <a:pt x="97" y="5"/>
                      <a:pt x="97" y="6"/>
                      <a:pt x="97" y="6"/>
                    </a:cubicBezTo>
                    <a:cubicBezTo>
                      <a:pt x="98" y="6"/>
                      <a:pt x="98" y="6"/>
                      <a:pt x="99" y="6"/>
                    </a:cubicBezTo>
                    <a:cubicBezTo>
                      <a:pt x="99" y="6"/>
                      <a:pt x="99" y="6"/>
                      <a:pt x="99" y="6"/>
                    </a:cubicBezTo>
                    <a:cubicBezTo>
                      <a:pt x="99" y="6"/>
                      <a:pt x="100" y="6"/>
                      <a:pt x="101" y="6"/>
                    </a:cubicBezTo>
                    <a:cubicBezTo>
                      <a:pt x="101" y="6"/>
                      <a:pt x="101" y="6"/>
                      <a:pt x="101" y="6"/>
                    </a:cubicBezTo>
                    <a:cubicBezTo>
                      <a:pt x="101" y="6"/>
                      <a:pt x="101" y="5"/>
                      <a:pt x="102" y="5"/>
                    </a:cubicBezTo>
                    <a:cubicBezTo>
                      <a:pt x="102" y="6"/>
                      <a:pt x="102" y="6"/>
                      <a:pt x="101" y="6"/>
                    </a:cubicBezTo>
                    <a:cubicBezTo>
                      <a:pt x="102" y="5"/>
                      <a:pt x="102" y="6"/>
                      <a:pt x="103" y="6"/>
                    </a:cubicBezTo>
                    <a:cubicBezTo>
                      <a:pt x="103" y="6"/>
                      <a:pt x="103" y="6"/>
                      <a:pt x="103" y="6"/>
                    </a:cubicBezTo>
                    <a:cubicBezTo>
                      <a:pt x="103" y="6"/>
                      <a:pt x="104" y="6"/>
                      <a:pt x="104" y="5"/>
                    </a:cubicBezTo>
                    <a:cubicBezTo>
                      <a:pt x="104" y="6"/>
                      <a:pt x="104" y="6"/>
                      <a:pt x="104" y="6"/>
                    </a:cubicBezTo>
                    <a:cubicBezTo>
                      <a:pt x="104" y="6"/>
                      <a:pt x="104" y="5"/>
                      <a:pt x="105" y="5"/>
                    </a:cubicBezTo>
                    <a:cubicBezTo>
                      <a:pt x="105" y="6"/>
                      <a:pt x="105" y="6"/>
                      <a:pt x="105" y="6"/>
                    </a:cubicBezTo>
                    <a:cubicBezTo>
                      <a:pt x="105" y="6"/>
                      <a:pt x="106" y="6"/>
                      <a:pt x="106" y="5"/>
                    </a:cubicBezTo>
                    <a:cubicBezTo>
                      <a:pt x="106" y="6"/>
                      <a:pt x="106" y="6"/>
                      <a:pt x="107" y="6"/>
                    </a:cubicBezTo>
                    <a:cubicBezTo>
                      <a:pt x="109" y="6"/>
                      <a:pt x="111" y="6"/>
                      <a:pt x="114" y="5"/>
                    </a:cubicBezTo>
                    <a:cubicBezTo>
                      <a:pt x="114" y="6"/>
                      <a:pt x="113" y="6"/>
                      <a:pt x="113" y="6"/>
                    </a:cubicBezTo>
                    <a:cubicBezTo>
                      <a:pt x="113" y="6"/>
                      <a:pt x="114" y="6"/>
                      <a:pt x="114" y="6"/>
                    </a:cubicBezTo>
                    <a:cubicBezTo>
                      <a:pt x="114" y="6"/>
                      <a:pt x="114" y="6"/>
                      <a:pt x="114" y="6"/>
                    </a:cubicBezTo>
                    <a:cubicBezTo>
                      <a:pt x="115" y="6"/>
                      <a:pt x="115" y="6"/>
                      <a:pt x="115" y="6"/>
                    </a:cubicBezTo>
                    <a:cubicBezTo>
                      <a:pt x="115" y="6"/>
                      <a:pt x="115" y="6"/>
                      <a:pt x="115" y="6"/>
                    </a:cubicBezTo>
                    <a:cubicBezTo>
                      <a:pt x="116" y="6"/>
                      <a:pt x="116" y="7"/>
                      <a:pt x="116" y="6"/>
                    </a:cubicBezTo>
                    <a:cubicBezTo>
                      <a:pt x="116" y="6"/>
                      <a:pt x="116" y="6"/>
                      <a:pt x="116" y="7"/>
                    </a:cubicBezTo>
                    <a:cubicBezTo>
                      <a:pt x="117" y="6"/>
                      <a:pt x="117" y="7"/>
                      <a:pt x="117" y="6"/>
                    </a:cubicBezTo>
                    <a:cubicBezTo>
                      <a:pt x="117" y="6"/>
                      <a:pt x="117" y="6"/>
                      <a:pt x="117" y="6"/>
                    </a:cubicBezTo>
                    <a:cubicBezTo>
                      <a:pt x="118" y="7"/>
                      <a:pt x="119" y="5"/>
                      <a:pt x="119" y="6"/>
                    </a:cubicBezTo>
                    <a:cubicBezTo>
                      <a:pt x="119" y="6"/>
                      <a:pt x="120" y="6"/>
                      <a:pt x="120" y="5"/>
                    </a:cubicBezTo>
                    <a:cubicBezTo>
                      <a:pt x="120" y="5"/>
                      <a:pt x="120" y="6"/>
                      <a:pt x="120" y="6"/>
                    </a:cubicBezTo>
                    <a:cubicBezTo>
                      <a:pt x="122" y="6"/>
                      <a:pt x="124" y="6"/>
                      <a:pt x="125" y="5"/>
                    </a:cubicBezTo>
                    <a:cubicBezTo>
                      <a:pt x="125" y="5"/>
                      <a:pt x="125" y="5"/>
                      <a:pt x="125" y="5"/>
                    </a:cubicBezTo>
                    <a:cubicBezTo>
                      <a:pt x="126" y="5"/>
                      <a:pt x="127" y="6"/>
                      <a:pt x="128" y="5"/>
                    </a:cubicBezTo>
                    <a:cubicBezTo>
                      <a:pt x="128" y="5"/>
                      <a:pt x="128" y="4"/>
                      <a:pt x="128" y="4"/>
                    </a:cubicBezTo>
                    <a:cubicBezTo>
                      <a:pt x="128" y="4"/>
                      <a:pt x="128" y="5"/>
                      <a:pt x="128" y="5"/>
                    </a:cubicBezTo>
                    <a:cubicBezTo>
                      <a:pt x="129" y="5"/>
                      <a:pt x="129" y="5"/>
                      <a:pt x="130" y="4"/>
                    </a:cubicBezTo>
                    <a:cubicBezTo>
                      <a:pt x="130" y="5"/>
                      <a:pt x="129" y="5"/>
                      <a:pt x="129" y="5"/>
                    </a:cubicBezTo>
                    <a:cubicBezTo>
                      <a:pt x="130" y="5"/>
                      <a:pt x="130" y="4"/>
                      <a:pt x="131" y="4"/>
                    </a:cubicBezTo>
                    <a:cubicBezTo>
                      <a:pt x="131" y="4"/>
                      <a:pt x="131" y="5"/>
                      <a:pt x="131" y="5"/>
                    </a:cubicBezTo>
                    <a:cubicBezTo>
                      <a:pt x="133" y="6"/>
                      <a:pt x="136" y="7"/>
                      <a:pt x="138" y="5"/>
                    </a:cubicBezTo>
                    <a:cubicBezTo>
                      <a:pt x="138" y="5"/>
                      <a:pt x="138" y="6"/>
                      <a:pt x="138" y="6"/>
                    </a:cubicBezTo>
                    <a:cubicBezTo>
                      <a:pt x="140" y="5"/>
                      <a:pt x="142" y="7"/>
                      <a:pt x="144" y="5"/>
                    </a:cubicBezTo>
                    <a:cubicBezTo>
                      <a:pt x="146" y="5"/>
                      <a:pt x="146" y="3"/>
                      <a:pt x="146" y="3"/>
                    </a:cubicBezTo>
                    <a:cubicBezTo>
                      <a:pt x="143" y="4"/>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0" name="Freeform 256"/>
              <p:cNvSpPr>
                <a:spLocks noEditPoints="1"/>
              </p:cNvSpPr>
              <p:nvPr/>
            </p:nvSpPr>
            <p:spPr bwMode="auto">
              <a:xfrm>
                <a:off x="4860040" y="6327775"/>
                <a:ext cx="2278063" cy="171450"/>
              </a:xfrm>
              <a:custGeom>
                <a:avLst/>
                <a:gdLst/>
                <a:ahLst/>
                <a:cxnLst>
                  <a:cxn ang="0">
                    <a:pos x="119" y="2"/>
                  </a:cxn>
                  <a:cxn ang="0">
                    <a:pos x="98" y="2"/>
                  </a:cxn>
                  <a:cxn ang="0">
                    <a:pos x="79" y="4"/>
                  </a:cxn>
                  <a:cxn ang="0">
                    <a:pos x="70" y="5"/>
                  </a:cxn>
                  <a:cxn ang="0">
                    <a:pos x="63" y="5"/>
                  </a:cxn>
                  <a:cxn ang="0">
                    <a:pos x="48" y="6"/>
                  </a:cxn>
                  <a:cxn ang="0">
                    <a:pos x="39" y="6"/>
                  </a:cxn>
                  <a:cxn ang="0">
                    <a:pos x="25" y="7"/>
                  </a:cxn>
                  <a:cxn ang="0">
                    <a:pos x="18" y="7"/>
                  </a:cxn>
                  <a:cxn ang="0">
                    <a:pos x="9" y="7"/>
                  </a:cxn>
                  <a:cxn ang="0">
                    <a:pos x="4" y="7"/>
                  </a:cxn>
                  <a:cxn ang="0">
                    <a:pos x="1" y="7"/>
                  </a:cxn>
                  <a:cxn ang="0">
                    <a:pos x="0" y="7"/>
                  </a:cxn>
                  <a:cxn ang="0">
                    <a:pos x="3" y="8"/>
                  </a:cxn>
                  <a:cxn ang="0">
                    <a:pos x="8" y="8"/>
                  </a:cxn>
                  <a:cxn ang="0">
                    <a:pos x="12" y="9"/>
                  </a:cxn>
                  <a:cxn ang="0">
                    <a:pos x="13" y="9"/>
                  </a:cxn>
                  <a:cxn ang="0">
                    <a:pos x="16" y="9"/>
                  </a:cxn>
                  <a:cxn ang="0">
                    <a:pos x="16" y="10"/>
                  </a:cxn>
                  <a:cxn ang="0">
                    <a:pos x="17" y="10"/>
                  </a:cxn>
                  <a:cxn ang="0">
                    <a:pos x="20" y="9"/>
                  </a:cxn>
                  <a:cxn ang="0">
                    <a:pos x="22" y="10"/>
                  </a:cxn>
                  <a:cxn ang="0">
                    <a:pos x="23" y="10"/>
                  </a:cxn>
                  <a:cxn ang="0">
                    <a:pos x="26" y="10"/>
                  </a:cxn>
                  <a:cxn ang="0">
                    <a:pos x="28" y="10"/>
                  </a:cxn>
                  <a:cxn ang="0">
                    <a:pos x="29" y="10"/>
                  </a:cxn>
                  <a:cxn ang="0">
                    <a:pos x="31" y="9"/>
                  </a:cxn>
                  <a:cxn ang="0">
                    <a:pos x="32" y="10"/>
                  </a:cxn>
                  <a:cxn ang="0">
                    <a:pos x="39" y="10"/>
                  </a:cxn>
                  <a:cxn ang="0">
                    <a:pos x="42" y="10"/>
                  </a:cxn>
                  <a:cxn ang="0">
                    <a:pos x="45" y="9"/>
                  </a:cxn>
                  <a:cxn ang="0">
                    <a:pos x="51" y="10"/>
                  </a:cxn>
                  <a:cxn ang="0">
                    <a:pos x="54" y="9"/>
                  </a:cxn>
                  <a:cxn ang="0">
                    <a:pos x="56" y="9"/>
                  </a:cxn>
                  <a:cxn ang="0">
                    <a:pos x="57" y="9"/>
                  </a:cxn>
                  <a:cxn ang="0">
                    <a:pos x="59" y="9"/>
                  </a:cxn>
                  <a:cxn ang="0">
                    <a:pos x="61" y="9"/>
                  </a:cxn>
                  <a:cxn ang="0">
                    <a:pos x="67" y="8"/>
                  </a:cxn>
                  <a:cxn ang="0">
                    <a:pos x="70" y="9"/>
                  </a:cxn>
                  <a:cxn ang="0">
                    <a:pos x="74" y="8"/>
                  </a:cxn>
                  <a:cxn ang="0">
                    <a:pos x="77" y="8"/>
                  </a:cxn>
                  <a:cxn ang="0">
                    <a:pos x="78" y="9"/>
                  </a:cxn>
                  <a:cxn ang="0">
                    <a:pos x="81" y="8"/>
                  </a:cxn>
                  <a:cxn ang="0">
                    <a:pos x="86" y="7"/>
                  </a:cxn>
                  <a:cxn ang="0">
                    <a:pos x="88" y="7"/>
                  </a:cxn>
                  <a:cxn ang="0">
                    <a:pos x="93" y="6"/>
                  </a:cxn>
                  <a:cxn ang="0">
                    <a:pos x="96" y="6"/>
                  </a:cxn>
                  <a:cxn ang="0">
                    <a:pos x="102" y="6"/>
                  </a:cxn>
                  <a:cxn ang="0">
                    <a:pos x="105" y="6"/>
                  </a:cxn>
                  <a:cxn ang="0">
                    <a:pos x="114" y="6"/>
                  </a:cxn>
                  <a:cxn ang="0">
                    <a:pos x="117" y="6"/>
                  </a:cxn>
                  <a:cxn ang="0">
                    <a:pos x="125" y="6"/>
                  </a:cxn>
                  <a:cxn ang="0">
                    <a:pos x="131" y="5"/>
                  </a:cxn>
                  <a:cxn ang="0">
                    <a:pos x="136" y="2"/>
                  </a:cxn>
                </a:cxnLst>
                <a:rect l="0" t="0" r="r" b="b"/>
                <a:pathLst>
                  <a:path w="146" h="11">
                    <a:moveTo>
                      <a:pt x="136" y="2"/>
                    </a:moveTo>
                    <a:cubicBezTo>
                      <a:pt x="135" y="2"/>
                      <a:pt x="134" y="2"/>
                      <a:pt x="133" y="2"/>
                    </a:cubicBezTo>
                    <a:cubicBezTo>
                      <a:pt x="129" y="2"/>
                      <a:pt x="124" y="0"/>
                      <a:pt x="120" y="1"/>
                    </a:cubicBezTo>
                    <a:cubicBezTo>
                      <a:pt x="120" y="1"/>
                      <a:pt x="120" y="2"/>
                      <a:pt x="120" y="2"/>
                    </a:cubicBezTo>
                    <a:cubicBezTo>
                      <a:pt x="120" y="2"/>
                      <a:pt x="120" y="2"/>
                      <a:pt x="120" y="1"/>
                    </a:cubicBezTo>
                    <a:cubicBezTo>
                      <a:pt x="120" y="2"/>
                      <a:pt x="119" y="2"/>
                      <a:pt x="119" y="2"/>
                    </a:cubicBezTo>
                    <a:cubicBezTo>
                      <a:pt x="119" y="2"/>
                      <a:pt x="119" y="1"/>
                      <a:pt x="119" y="1"/>
                    </a:cubicBezTo>
                    <a:cubicBezTo>
                      <a:pt x="118" y="1"/>
                      <a:pt x="116" y="2"/>
                      <a:pt x="114" y="2"/>
                    </a:cubicBezTo>
                    <a:cubicBezTo>
                      <a:pt x="114" y="2"/>
                      <a:pt x="114" y="2"/>
                      <a:pt x="114" y="2"/>
                    </a:cubicBezTo>
                    <a:cubicBezTo>
                      <a:pt x="113" y="2"/>
                      <a:pt x="114" y="2"/>
                      <a:pt x="114" y="2"/>
                    </a:cubicBezTo>
                    <a:cubicBezTo>
                      <a:pt x="112" y="2"/>
                      <a:pt x="112" y="2"/>
                      <a:pt x="111" y="2"/>
                    </a:cubicBezTo>
                    <a:cubicBezTo>
                      <a:pt x="107" y="1"/>
                      <a:pt x="102" y="2"/>
                      <a:pt x="98" y="2"/>
                    </a:cubicBezTo>
                    <a:cubicBezTo>
                      <a:pt x="93" y="2"/>
                      <a:pt x="89" y="3"/>
                      <a:pt x="84" y="3"/>
                    </a:cubicBezTo>
                    <a:cubicBezTo>
                      <a:pt x="83" y="4"/>
                      <a:pt x="82" y="4"/>
                      <a:pt x="82" y="5"/>
                    </a:cubicBezTo>
                    <a:cubicBezTo>
                      <a:pt x="82" y="5"/>
                      <a:pt x="82" y="5"/>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5"/>
                    </a:cubicBezTo>
                    <a:cubicBezTo>
                      <a:pt x="71" y="4"/>
                      <a:pt x="71" y="5"/>
                      <a:pt x="71" y="5"/>
                    </a:cubicBezTo>
                    <a:cubicBezTo>
                      <a:pt x="71" y="4"/>
                      <a:pt x="70" y="5"/>
                      <a:pt x="70" y="5"/>
                    </a:cubicBezTo>
                    <a:cubicBezTo>
                      <a:pt x="70" y="5"/>
                      <a:pt x="70" y="5"/>
                      <a:pt x="70" y="5"/>
                    </a:cubicBezTo>
                    <a:cubicBezTo>
                      <a:pt x="69" y="4"/>
                      <a:pt x="69" y="5"/>
                      <a:pt x="68" y="5"/>
                    </a:cubicBezTo>
                    <a:cubicBezTo>
                      <a:pt x="68" y="4"/>
                      <a:pt x="68" y="4"/>
                      <a:pt x="68" y="4"/>
                    </a:cubicBezTo>
                    <a:cubicBezTo>
                      <a:pt x="67" y="5"/>
                      <a:pt x="66" y="4"/>
                      <a:pt x="65" y="5"/>
                    </a:cubicBezTo>
                    <a:cubicBezTo>
                      <a:pt x="66" y="4"/>
                      <a:pt x="65" y="5"/>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6"/>
                      <a:pt x="51" y="6"/>
                    </a:cubicBezTo>
                    <a:cubicBezTo>
                      <a:pt x="51" y="6"/>
                      <a:pt x="51" y="5"/>
                      <a:pt x="51" y="5"/>
                    </a:cubicBezTo>
                    <a:cubicBezTo>
                      <a:pt x="50" y="6"/>
                      <a:pt x="49" y="5"/>
                      <a:pt x="48" y="5"/>
                    </a:cubicBezTo>
                    <a:cubicBezTo>
                      <a:pt x="48" y="5"/>
                      <a:pt x="48" y="5"/>
                      <a:pt x="48" y="6"/>
                    </a:cubicBezTo>
                    <a:cubicBezTo>
                      <a:pt x="47" y="5"/>
                      <a:pt x="46" y="6"/>
                      <a:pt x="45" y="6"/>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7"/>
                    </a:cubicBezTo>
                    <a:cubicBezTo>
                      <a:pt x="38" y="6"/>
                      <a:pt x="38" y="6"/>
                      <a:pt x="38" y="6"/>
                    </a:cubicBezTo>
                    <a:cubicBezTo>
                      <a:pt x="37" y="6"/>
                      <a:pt x="34" y="6"/>
                      <a:pt x="33" y="7"/>
                    </a:cubicBezTo>
                    <a:cubicBezTo>
                      <a:pt x="33" y="7"/>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7"/>
                      <a:pt x="21" y="7"/>
                    </a:cubicBezTo>
                    <a:cubicBezTo>
                      <a:pt x="21" y="7"/>
                      <a:pt x="21" y="7"/>
                      <a:pt x="21" y="7"/>
                    </a:cubicBezTo>
                    <a:cubicBezTo>
                      <a:pt x="20" y="7"/>
                      <a:pt x="19" y="7"/>
                      <a:pt x="19" y="7"/>
                    </a:cubicBezTo>
                    <a:cubicBezTo>
                      <a:pt x="18" y="7"/>
                      <a:pt x="18" y="7"/>
                      <a:pt x="18" y="7"/>
                    </a:cubicBezTo>
                    <a:cubicBezTo>
                      <a:pt x="18" y="8"/>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7"/>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8"/>
                    </a:cubicBezTo>
                    <a:cubicBezTo>
                      <a:pt x="2" y="7"/>
                      <a:pt x="2" y="7"/>
                      <a:pt x="2" y="7"/>
                    </a:cubicBezTo>
                    <a:cubicBezTo>
                      <a:pt x="2" y="7"/>
                      <a:pt x="3" y="7"/>
                      <a:pt x="3" y="7"/>
                    </a:cubicBezTo>
                    <a:cubicBezTo>
                      <a:pt x="3" y="7"/>
                      <a:pt x="3" y="8"/>
                      <a:pt x="3" y="8"/>
                    </a:cubicBezTo>
                    <a:cubicBezTo>
                      <a:pt x="3" y="8"/>
                      <a:pt x="3" y="8"/>
                      <a:pt x="3" y="8"/>
                    </a:cubicBezTo>
                    <a:cubicBezTo>
                      <a:pt x="3" y="8"/>
                      <a:pt x="3" y="8"/>
                      <a:pt x="3" y="8"/>
                    </a:cubicBezTo>
                    <a:cubicBezTo>
                      <a:pt x="3" y="7"/>
                      <a:pt x="4" y="8"/>
                      <a:pt x="5" y="8"/>
                    </a:cubicBezTo>
                    <a:cubicBezTo>
                      <a:pt x="5" y="8"/>
                      <a:pt x="5" y="8"/>
                      <a:pt x="4" y="8"/>
                    </a:cubicBezTo>
                    <a:cubicBezTo>
                      <a:pt x="5" y="8"/>
                      <a:pt x="4" y="8"/>
                      <a:pt x="5" y="8"/>
                    </a:cubicBezTo>
                    <a:cubicBezTo>
                      <a:pt x="5" y="8"/>
                      <a:pt x="5" y="8"/>
                      <a:pt x="5" y="8"/>
                    </a:cubicBezTo>
                    <a:cubicBezTo>
                      <a:pt x="6" y="8"/>
                      <a:pt x="7" y="8"/>
                      <a:pt x="8" y="8"/>
                    </a:cubicBezTo>
                    <a:cubicBezTo>
                      <a:pt x="8" y="8"/>
                      <a:pt x="9" y="8"/>
                      <a:pt x="9" y="8"/>
                    </a:cubicBezTo>
                    <a:cubicBezTo>
                      <a:pt x="10" y="8"/>
                      <a:pt x="9" y="8"/>
                      <a:pt x="10" y="8"/>
                    </a:cubicBezTo>
                    <a:cubicBezTo>
                      <a:pt x="10" y="8"/>
                      <a:pt x="10" y="9"/>
                      <a:pt x="10" y="9"/>
                    </a:cubicBezTo>
                    <a:cubicBezTo>
                      <a:pt x="10" y="9"/>
                      <a:pt x="11" y="9"/>
                      <a:pt x="10" y="8"/>
                    </a:cubicBezTo>
                    <a:cubicBezTo>
                      <a:pt x="11" y="9"/>
                      <a:pt x="12" y="9"/>
                      <a:pt x="13" y="9"/>
                    </a:cubicBezTo>
                    <a:cubicBezTo>
                      <a:pt x="12" y="9"/>
                      <a:pt x="12" y="9"/>
                      <a:pt x="12" y="9"/>
                    </a:cubicBezTo>
                    <a:cubicBezTo>
                      <a:pt x="13" y="9"/>
                      <a:pt x="13" y="9"/>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10"/>
                      <a:pt x="13" y="9"/>
                      <a:pt x="13" y="10"/>
                    </a:cubicBezTo>
                    <a:cubicBezTo>
                      <a:pt x="13" y="10"/>
                      <a:pt x="14" y="9"/>
                      <a:pt x="14" y="9"/>
                    </a:cubicBezTo>
                    <a:cubicBezTo>
                      <a:pt x="14" y="9"/>
                      <a:pt x="14" y="9"/>
                      <a:pt x="14" y="9"/>
                    </a:cubicBezTo>
                    <a:cubicBezTo>
                      <a:pt x="15" y="9"/>
                      <a:pt x="15" y="9"/>
                      <a:pt x="15" y="9"/>
                    </a:cubicBezTo>
                    <a:cubicBezTo>
                      <a:pt x="15" y="9"/>
                      <a:pt x="15" y="9"/>
                      <a:pt x="15" y="9"/>
                    </a:cubicBezTo>
                    <a:cubicBezTo>
                      <a:pt x="15" y="10"/>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10"/>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10"/>
                      <a:pt x="18" y="10"/>
                      <a:pt x="17" y="10"/>
                    </a:cubicBezTo>
                    <a:cubicBezTo>
                      <a:pt x="18" y="10"/>
                      <a:pt x="18" y="10"/>
                      <a:pt x="18" y="10"/>
                    </a:cubicBezTo>
                    <a:cubicBezTo>
                      <a:pt x="18" y="10"/>
                      <a:pt x="18" y="10"/>
                      <a:pt x="18" y="9"/>
                    </a:cubicBezTo>
                    <a:cubicBezTo>
                      <a:pt x="19" y="9"/>
                      <a:pt x="19" y="10"/>
                      <a:pt x="19" y="10"/>
                    </a:cubicBezTo>
                    <a:cubicBezTo>
                      <a:pt x="19" y="9"/>
                      <a:pt x="20" y="9"/>
                      <a:pt x="20" y="9"/>
                    </a:cubicBezTo>
                    <a:cubicBezTo>
                      <a:pt x="20" y="9"/>
                      <a:pt x="20" y="9"/>
                      <a:pt x="20" y="9"/>
                    </a:cubicBezTo>
                    <a:cubicBezTo>
                      <a:pt x="20" y="9"/>
                      <a:pt x="21" y="9"/>
                      <a:pt x="20" y="9"/>
                    </a:cubicBezTo>
                    <a:cubicBezTo>
                      <a:pt x="20" y="9"/>
                      <a:pt x="21" y="9"/>
                      <a:pt x="21" y="9"/>
                    </a:cubicBezTo>
                    <a:cubicBezTo>
                      <a:pt x="21" y="9"/>
                      <a:pt x="20" y="9"/>
                      <a:pt x="20" y="10"/>
                    </a:cubicBezTo>
                    <a:cubicBezTo>
                      <a:pt x="21" y="10"/>
                      <a:pt x="21" y="10"/>
                      <a:pt x="21" y="10"/>
                    </a:cubicBezTo>
                    <a:cubicBezTo>
                      <a:pt x="22" y="10"/>
                      <a:pt x="21" y="10"/>
                      <a:pt x="22" y="10"/>
                    </a:cubicBezTo>
                    <a:cubicBezTo>
                      <a:pt x="21" y="10"/>
                      <a:pt x="22" y="10"/>
                      <a:pt x="22" y="10"/>
                    </a:cubicBezTo>
                    <a:cubicBezTo>
                      <a:pt x="21" y="10"/>
                      <a:pt x="22" y="10"/>
                      <a:pt x="22" y="10"/>
                    </a:cubicBezTo>
                    <a:cubicBezTo>
                      <a:pt x="23" y="10"/>
                      <a:pt x="23" y="10"/>
                      <a:pt x="23" y="10"/>
                    </a:cubicBezTo>
                    <a:cubicBezTo>
                      <a:pt x="23" y="10"/>
                      <a:pt x="23" y="10"/>
                      <a:pt x="22" y="10"/>
                    </a:cubicBezTo>
                    <a:cubicBezTo>
                      <a:pt x="23" y="10"/>
                      <a:pt x="23" y="10"/>
                      <a:pt x="23" y="10"/>
                    </a:cubicBezTo>
                    <a:cubicBezTo>
                      <a:pt x="23" y="10"/>
                      <a:pt x="23" y="10"/>
                      <a:pt x="23" y="10"/>
                    </a:cubicBezTo>
                    <a:cubicBezTo>
                      <a:pt x="23" y="10"/>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10"/>
                      <a:pt x="25" y="10"/>
                      <a:pt x="25" y="10"/>
                    </a:cubicBezTo>
                    <a:cubicBezTo>
                      <a:pt x="25" y="10"/>
                      <a:pt x="26" y="10"/>
                      <a:pt x="26" y="10"/>
                    </a:cubicBezTo>
                    <a:cubicBezTo>
                      <a:pt x="26" y="10"/>
                      <a:pt x="27" y="10"/>
                      <a:pt x="27" y="10"/>
                    </a:cubicBezTo>
                    <a:cubicBezTo>
                      <a:pt x="27" y="10"/>
                      <a:pt x="27" y="10"/>
                      <a:pt x="27" y="10"/>
                    </a:cubicBezTo>
                    <a:cubicBezTo>
                      <a:pt x="27" y="10"/>
                      <a:pt x="27" y="10"/>
                      <a:pt x="28" y="10"/>
                    </a:cubicBezTo>
                    <a:cubicBezTo>
                      <a:pt x="28" y="10"/>
                      <a:pt x="28" y="10"/>
                      <a:pt x="28" y="10"/>
                    </a:cubicBezTo>
                    <a:cubicBezTo>
                      <a:pt x="27" y="10"/>
                      <a:pt x="28" y="10"/>
                      <a:pt x="28" y="9"/>
                    </a:cubicBezTo>
                    <a:cubicBezTo>
                      <a:pt x="29" y="10"/>
                      <a:pt x="28" y="10"/>
                      <a:pt x="28" y="10"/>
                    </a:cubicBezTo>
                    <a:cubicBezTo>
                      <a:pt x="28" y="10"/>
                      <a:pt x="29" y="11"/>
                      <a:pt x="29" y="10"/>
                    </a:cubicBezTo>
                    <a:cubicBezTo>
                      <a:pt x="29" y="10"/>
                      <a:pt x="29" y="10"/>
                      <a:pt x="29" y="10"/>
                    </a:cubicBezTo>
                    <a:cubicBezTo>
                      <a:pt x="30" y="10"/>
                      <a:pt x="29" y="10"/>
                      <a:pt x="29" y="10"/>
                    </a:cubicBezTo>
                    <a:cubicBezTo>
                      <a:pt x="30" y="10"/>
                      <a:pt x="30" y="10"/>
                      <a:pt x="30" y="9"/>
                    </a:cubicBezTo>
                    <a:cubicBezTo>
                      <a:pt x="30" y="10"/>
                      <a:pt x="30" y="9"/>
                      <a:pt x="31" y="9"/>
                    </a:cubicBezTo>
                    <a:cubicBezTo>
                      <a:pt x="31" y="10"/>
                      <a:pt x="30" y="10"/>
                      <a:pt x="30" y="10"/>
                    </a:cubicBezTo>
                    <a:cubicBezTo>
                      <a:pt x="31" y="10"/>
                      <a:pt x="31" y="9"/>
                      <a:pt x="31" y="9"/>
                    </a:cubicBezTo>
                    <a:cubicBezTo>
                      <a:pt x="31" y="9"/>
                      <a:pt x="31" y="8"/>
                      <a:pt x="31" y="8"/>
                    </a:cubicBezTo>
                    <a:cubicBezTo>
                      <a:pt x="32" y="8"/>
                      <a:pt x="31" y="8"/>
                      <a:pt x="31" y="9"/>
                    </a:cubicBezTo>
                    <a:cubicBezTo>
                      <a:pt x="32" y="9"/>
                      <a:pt x="32" y="9"/>
                      <a:pt x="32" y="9"/>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10"/>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10"/>
                    </a:cubicBezTo>
                    <a:cubicBezTo>
                      <a:pt x="39" y="10"/>
                      <a:pt x="39" y="10"/>
                      <a:pt x="40" y="10"/>
                    </a:cubicBezTo>
                    <a:cubicBezTo>
                      <a:pt x="40" y="10"/>
                      <a:pt x="41" y="10"/>
                      <a:pt x="41" y="10"/>
                    </a:cubicBezTo>
                    <a:cubicBezTo>
                      <a:pt x="41" y="10"/>
                      <a:pt x="41" y="10"/>
                      <a:pt x="41" y="10"/>
                    </a:cubicBezTo>
                    <a:cubicBezTo>
                      <a:pt x="41" y="10"/>
                      <a:pt x="41" y="10"/>
                      <a:pt x="41" y="10"/>
                    </a:cubicBezTo>
                    <a:cubicBezTo>
                      <a:pt x="42" y="10"/>
                      <a:pt x="42" y="10"/>
                      <a:pt x="42" y="10"/>
                    </a:cubicBezTo>
                    <a:cubicBezTo>
                      <a:pt x="42" y="10"/>
                      <a:pt x="42" y="10"/>
                      <a:pt x="42" y="10"/>
                    </a:cubicBezTo>
                    <a:cubicBezTo>
                      <a:pt x="42" y="9"/>
                      <a:pt x="43" y="10"/>
                      <a:pt x="43" y="10"/>
                    </a:cubicBezTo>
                    <a:cubicBezTo>
                      <a:pt x="43" y="10"/>
                      <a:pt x="43" y="10"/>
                      <a:pt x="43" y="10"/>
                    </a:cubicBezTo>
                    <a:cubicBezTo>
                      <a:pt x="43" y="10"/>
                      <a:pt x="44" y="10"/>
                      <a:pt x="45" y="10"/>
                    </a:cubicBezTo>
                    <a:cubicBezTo>
                      <a:pt x="44" y="10"/>
                      <a:pt x="44" y="10"/>
                      <a:pt x="44" y="9"/>
                    </a:cubicBezTo>
                    <a:cubicBezTo>
                      <a:pt x="44" y="9"/>
                      <a:pt x="44" y="9"/>
                      <a:pt x="45" y="9"/>
                    </a:cubicBezTo>
                    <a:cubicBezTo>
                      <a:pt x="45" y="9"/>
                      <a:pt x="45" y="9"/>
                      <a:pt x="45" y="10"/>
                    </a:cubicBezTo>
                    <a:cubicBezTo>
                      <a:pt x="46" y="10"/>
                      <a:pt x="47" y="10"/>
                      <a:pt x="48" y="10"/>
                    </a:cubicBezTo>
                    <a:cubicBezTo>
                      <a:pt x="48" y="10"/>
                      <a:pt x="48" y="10"/>
                      <a:pt x="48" y="9"/>
                    </a:cubicBezTo>
                    <a:cubicBezTo>
                      <a:pt x="49" y="10"/>
                      <a:pt x="50" y="9"/>
                      <a:pt x="50" y="10"/>
                    </a:cubicBezTo>
                    <a:cubicBezTo>
                      <a:pt x="50" y="9"/>
                      <a:pt x="50" y="9"/>
                      <a:pt x="51" y="9"/>
                    </a:cubicBezTo>
                    <a:cubicBezTo>
                      <a:pt x="51" y="8"/>
                      <a:pt x="51" y="9"/>
                      <a:pt x="51" y="10"/>
                    </a:cubicBezTo>
                    <a:cubicBezTo>
                      <a:pt x="51" y="9"/>
                      <a:pt x="52" y="9"/>
                      <a:pt x="52" y="9"/>
                    </a:cubicBezTo>
                    <a:cubicBezTo>
                      <a:pt x="52" y="9"/>
                      <a:pt x="52" y="9"/>
                      <a:pt x="52" y="9"/>
                    </a:cubicBezTo>
                    <a:cubicBezTo>
                      <a:pt x="52" y="9"/>
                      <a:pt x="53" y="9"/>
                      <a:pt x="53" y="9"/>
                    </a:cubicBezTo>
                    <a:cubicBezTo>
                      <a:pt x="53" y="9"/>
                      <a:pt x="53" y="9"/>
                      <a:pt x="53" y="9"/>
                    </a:cubicBezTo>
                    <a:cubicBezTo>
                      <a:pt x="53" y="9"/>
                      <a:pt x="53" y="10"/>
                      <a:pt x="54" y="10"/>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8" y="9"/>
                      <a:pt x="58" y="8"/>
                    </a:cubicBezTo>
                    <a:cubicBezTo>
                      <a:pt x="58" y="9"/>
                      <a:pt x="58" y="9"/>
                      <a:pt x="58" y="9"/>
                    </a:cubicBezTo>
                    <a:cubicBezTo>
                      <a:pt x="58" y="9"/>
                      <a:pt x="58" y="9"/>
                      <a:pt x="59" y="9"/>
                    </a:cubicBezTo>
                    <a:cubicBezTo>
                      <a:pt x="59" y="9"/>
                      <a:pt x="58" y="9"/>
                      <a:pt x="59" y="9"/>
                    </a:cubicBezTo>
                    <a:cubicBezTo>
                      <a:pt x="59" y="9"/>
                      <a:pt x="59" y="9"/>
                      <a:pt x="59" y="9"/>
                    </a:cubicBezTo>
                    <a:cubicBezTo>
                      <a:pt x="60" y="9"/>
                      <a:pt x="60" y="9"/>
                      <a:pt x="60" y="9"/>
                    </a:cubicBezTo>
                    <a:cubicBezTo>
                      <a:pt x="61" y="10"/>
                      <a:pt x="61" y="8"/>
                      <a:pt x="61" y="9"/>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9"/>
                    </a:cubicBezTo>
                    <a:cubicBezTo>
                      <a:pt x="67" y="9"/>
                      <a:pt x="67" y="8"/>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9"/>
                    </a:cubicBezTo>
                    <a:cubicBezTo>
                      <a:pt x="72" y="9"/>
                      <a:pt x="72" y="9"/>
                      <a:pt x="73" y="9"/>
                    </a:cubicBezTo>
                    <a:cubicBezTo>
                      <a:pt x="73" y="8"/>
                      <a:pt x="74" y="9"/>
                      <a:pt x="74" y="8"/>
                    </a:cubicBezTo>
                    <a:cubicBezTo>
                      <a:pt x="74" y="9"/>
                      <a:pt x="74" y="9"/>
                      <a:pt x="74" y="9"/>
                    </a:cubicBezTo>
                    <a:cubicBezTo>
                      <a:pt x="74" y="8"/>
                      <a:pt x="74" y="8"/>
                      <a:pt x="75" y="8"/>
                    </a:cubicBezTo>
                    <a:cubicBezTo>
                      <a:pt x="74" y="8"/>
                      <a:pt x="74" y="8"/>
                      <a:pt x="74" y="8"/>
                    </a:cubicBezTo>
                    <a:cubicBezTo>
                      <a:pt x="74" y="9"/>
                      <a:pt x="75" y="9"/>
                      <a:pt x="75" y="9"/>
                    </a:cubicBezTo>
                    <a:cubicBezTo>
                      <a:pt x="75" y="8"/>
                      <a:pt x="75" y="9"/>
                      <a:pt x="76" y="8"/>
                    </a:cubicBezTo>
                    <a:cubicBezTo>
                      <a:pt x="76" y="8"/>
                      <a:pt x="76" y="8"/>
                      <a:pt x="76" y="8"/>
                    </a:cubicBezTo>
                    <a:cubicBezTo>
                      <a:pt x="76" y="8"/>
                      <a:pt x="76" y="8"/>
                      <a:pt x="76" y="8"/>
                    </a:cubicBezTo>
                    <a:cubicBezTo>
                      <a:pt x="77" y="8"/>
                      <a:pt x="77" y="9"/>
                      <a:pt x="76" y="8"/>
                    </a:cubicBezTo>
                    <a:cubicBezTo>
                      <a:pt x="77" y="9"/>
                      <a:pt x="77" y="9"/>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9"/>
                      <a:pt x="78" y="9"/>
                      <a:pt x="78" y="9"/>
                    </a:cubicBezTo>
                    <a:cubicBezTo>
                      <a:pt x="78" y="9"/>
                      <a:pt x="78" y="9"/>
                      <a:pt x="78" y="9"/>
                    </a:cubicBezTo>
                    <a:cubicBezTo>
                      <a:pt x="78" y="9"/>
                      <a:pt x="78" y="9"/>
                      <a:pt x="78" y="9"/>
                    </a:cubicBezTo>
                    <a:cubicBezTo>
                      <a:pt x="78" y="9"/>
                      <a:pt x="78" y="9"/>
                      <a:pt x="78" y="9"/>
                    </a:cubicBezTo>
                    <a:cubicBezTo>
                      <a:pt x="78" y="9"/>
                      <a:pt x="79" y="9"/>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9"/>
                      <a:pt x="84" y="8"/>
                      <a:pt x="85" y="8"/>
                    </a:cubicBezTo>
                    <a:cubicBezTo>
                      <a:pt x="85" y="8"/>
                      <a:pt x="85" y="8"/>
                      <a:pt x="85" y="8"/>
                    </a:cubicBezTo>
                    <a:cubicBezTo>
                      <a:pt x="85" y="8"/>
                      <a:pt x="86" y="8"/>
                      <a:pt x="86" y="7"/>
                    </a:cubicBezTo>
                    <a:cubicBezTo>
                      <a:pt x="86" y="8"/>
                      <a:pt x="86" y="8"/>
                      <a:pt x="86" y="8"/>
                    </a:cubicBezTo>
                    <a:cubicBezTo>
                      <a:pt x="87" y="8"/>
                      <a:pt x="87" y="8"/>
                      <a:pt x="87" y="8"/>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8"/>
                    </a:cubicBezTo>
                    <a:cubicBezTo>
                      <a:pt x="90" y="7"/>
                      <a:pt x="90" y="7"/>
                      <a:pt x="90" y="7"/>
                    </a:cubicBezTo>
                    <a:cubicBezTo>
                      <a:pt x="90" y="7"/>
                      <a:pt x="90" y="7"/>
                      <a:pt x="90" y="7"/>
                    </a:cubicBezTo>
                    <a:cubicBezTo>
                      <a:pt x="90" y="7"/>
                      <a:pt x="91" y="7"/>
                      <a:pt x="91" y="6"/>
                    </a:cubicBezTo>
                    <a:cubicBezTo>
                      <a:pt x="91" y="6"/>
                      <a:pt x="91" y="7"/>
                      <a:pt x="91" y="7"/>
                    </a:cubicBezTo>
                    <a:cubicBezTo>
                      <a:pt x="92" y="7"/>
                      <a:pt x="92" y="6"/>
                      <a:pt x="93" y="6"/>
                    </a:cubicBezTo>
                    <a:cubicBezTo>
                      <a:pt x="93" y="6"/>
                      <a:pt x="94" y="5"/>
                      <a:pt x="94" y="5"/>
                    </a:cubicBezTo>
                    <a:cubicBezTo>
                      <a:pt x="94" y="6"/>
                      <a:pt x="94" y="5"/>
                      <a:pt x="94" y="6"/>
                    </a:cubicBezTo>
                    <a:cubicBezTo>
                      <a:pt x="94" y="6"/>
                      <a:pt x="94" y="6"/>
                      <a:pt x="94" y="6"/>
                    </a:cubicBezTo>
                    <a:cubicBezTo>
                      <a:pt x="93" y="6"/>
                      <a:pt x="94" y="7"/>
                      <a:pt x="94" y="7"/>
                    </a:cubicBezTo>
                    <a:cubicBezTo>
                      <a:pt x="94" y="7"/>
                      <a:pt x="95" y="7"/>
                      <a:pt x="96" y="7"/>
                    </a:cubicBezTo>
                    <a:cubicBezTo>
                      <a:pt x="95" y="6"/>
                      <a:pt x="96" y="7"/>
                      <a:pt x="96" y="6"/>
                    </a:cubicBezTo>
                    <a:cubicBezTo>
                      <a:pt x="97" y="6"/>
                      <a:pt x="97" y="7"/>
                      <a:pt x="97" y="7"/>
                    </a:cubicBezTo>
                    <a:cubicBezTo>
                      <a:pt x="98" y="6"/>
                      <a:pt x="98" y="7"/>
                      <a:pt x="99" y="6"/>
                    </a:cubicBezTo>
                    <a:cubicBezTo>
                      <a:pt x="99" y="7"/>
                      <a:pt x="99" y="7"/>
                      <a:pt x="99" y="7"/>
                    </a:cubicBezTo>
                    <a:cubicBezTo>
                      <a:pt x="99" y="6"/>
                      <a:pt x="100" y="7"/>
                      <a:pt x="101" y="6"/>
                    </a:cubicBezTo>
                    <a:cubicBezTo>
                      <a:pt x="101" y="6"/>
                      <a:pt x="101" y="6"/>
                      <a:pt x="101" y="6"/>
                    </a:cubicBezTo>
                    <a:cubicBezTo>
                      <a:pt x="101" y="7"/>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7"/>
                      <a:pt x="104" y="6"/>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7"/>
                      <a:pt x="113" y="6"/>
                      <a:pt x="113" y="7"/>
                    </a:cubicBezTo>
                    <a:cubicBezTo>
                      <a:pt x="113" y="6"/>
                      <a:pt x="114" y="7"/>
                      <a:pt x="114" y="6"/>
                    </a:cubicBezTo>
                    <a:cubicBezTo>
                      <a:pt x="114" y="6"/>
                      <a:pt x="114" y="6"/>
                      <a:pt x="114" y="6"/>
                    </a:cubicBezTo>
                    <a:cubicBezTo>
                      <a:pt x="115" y="6"/>
                      <a:pt x="115" y="7"/>
                      <a:pt x="115" y="7"/>
                    </a:cubicBezTo>
                    <a:cubicBezTo>
                      <a:pt x="115" y="6"/>
                      <a:pt x="115" y="6"/>
                      <a:pt x="115" y="6"/>
                    </a:cubicBezTo>
                    <a:cubicBezTo>
                      <a:pt x="116" y="6"/>
                      <a:pt x="116" y="7"/>
                      <a:pt x="116" y="6"/>
                    </a:cubicBezTo>
                    <a:cubicBezTo>
                      <a:pt x="116" y="7"/>
                      <a:pt x="116" y="7"/>
                      <a:pt x="116" y="7"/>
                    </a:cubicBezTo>
                    <a:cubicBezTo>
                      <a:pt x="117" y="6"/>
                      <a:pt x="117" y="7"/>
                      <a:pt x="117" y="6"/>
                    </a:cubicBezTo>
                    <a:cubicBezTo>
                      <a:pt x="117" y="7"/>
                      <a:pt x="117" y="7"/>
                      <a:pt x="117" y="7"/>
                    </a:cubicBezTo>
                    <a:cubicBezTo>
                      <a:pt x="118" y="7"/>
                      <a:pt x="119" y="6"/>
                      <a:pt x="119" y="6"/>
                    </a:cubicBezTo>
                    <a:cubicBezTo>
                      <a:pt x="119" y="6"/>
                      <a:pt x="120" y="6"/>
                      <a:pt x="120" y="5"/>
                    </a:cubicBezTo>
                    <a:cubicBezTo>
                      <a:pt x="120" y="6"/>
                      <a:pt x="120" y="6"/>
                      <a:pt x="120" y="6"/>
                    </a:cubicBezTo>
                    <a:cubicBezTo>
                      <a:pt x="122" y="6"/>
                      <a:pt x="124" y="6"/>
                      <a:pt x="125" y="5"/>
                    </a:cubicBezTo>
                    <a:cubicBezTo>
                      <a:pt x="125" y="6"/>
                      <a:pt x="125" y="6"/>
                      <a:pt x="125" y="6"/>
                    </a:cubicBezTo>
                    <a:cubicBezTo>
                      <a:pt x="126" y="5"/>
                      <a:pt x="127" y="7"/>
                      <a:pt x="128" y="5"/>
                    </a:cubicBezTo>
                    <a:cubicBezTo>
                      <a:pt x="128" y="5"/>
                      <a:pt x="128" y="5"/>
                      <a:pt x="128" y="5"/>
                    </a:cubicBezTo>
                    <a:cubicBezTo>
                      <a:pt x="128" y="5"/>
                      <a:pt x="128" y="5"/>
                      <a:pt x="128" y="5"/>
                    </a:cubicBezTo>
                    <a:cubicBezTo>
                      <a:pt x="129" y="5"/>
                      <a:pt x="129" y="5"/>
                      <a:pt x="130" y="5"/>
                    </a:cubicBezTo>
                    <a:cubicBezTo>
                      <a:pt x="130" y="5"/>
                      <a:pt x="129" y="5"/>
                      <a:pt x="129" y="5"/>
                    </a:cubicBezTo>
                    <a:cubicBezTo>
                      <a:pt x="130" y="5"/>
                      <a:pt x="130" y="5"/>
                      <a:pt x="131" y="5"/>
                    </a:cubicBezTo>
                    <a:cubicBezTo>
                      <a:pt x="131" y="5"/>
                      <a:pt x="131" y="5"/>
                      <a:pt x="131" y="5"/>
                    </a:cubicBezTo>
                    <a:cubicBezTo>
                      <a:pt x="133" y="6"/>
                      <a:pt x="136" y="7"/>
                      <a:pt x="138" y="6"/>
                    </a:cubicBezTo>
                    <a:cubicBezTo>
                      <a:pt x="138" y="6"/>
                      <a:pt x="138" y="7"/>
                      <a:pt x="138" y="7"/>
                    </a:cubicBezTo>
                    <a:cubicBezTo>
                      <a:pt x="140" y="6"/>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1" name="Freeform 277"/>
              <p:cNvSpPr>
                <a:spLocks noEditPoints="1"/>
              </p:cNvSpPr>
              <p:nvPr/>
            </p:nvSpPr>
            <p:spPr bwMode="auto">
              <a:xfrm>
                <a:off x="4860040" y="6702425"/>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7"/>
                  </a:cxn>
                  <a:cxn ang="0">
                    <a:pos x="0" y="7"/>
                  </a:cxn>
                  <a:cxn ang="0">
                    <a:pos x="3" y="7"/>
                  </a:cxn>
                  <a:cxn ang="0">
                    <a:pos x="8" y="8"/>
                  </a:cxn>
                  <a:cxn ang="0">
                    <a:pos x="12" y="8"/>
                  </a:cxn>
                  <a:cxn ang="0">
                    <a:pos x="13" y="9"/>
                  </a:cxn>
                  <a:cxn ang="0">
                    <a:pos x="16" y="9"/>
                  </a:cxn>
                  <a:cxn ang="0">
                    <a:pos x="16" y="9"/>
                  </a:cxn>
                  <a:cxn ang="0">
                    <a:pos x="17" y="9"/>
                  </a:cxn>
                  <a:cxn ang="0">
                    <a:pos x="20" y="9"/>
                  </a:cxn>
                  <a:cxn ang="0">
                    <a:pos x="22" y="9"/>
                  </a:cxn>
                  <a:cxn ang="0">
                    <a:pos x="23" y="9"/>
                  </a:cxn>
                  <a:cxn ang="0">
                    <a:pos x="26" y="10"/>
                  </a:cxn>
                  <a:cxn ang="0">
                    <a:pos x="28" y="9"/>
                  </a:cxn>
                  <a:cxn ang="0">
                    <a:pos x="29" y="9"/>
                  </a:cxn>
                  <a:cxn ang="0">
                    <a:pos x="31" y="8"/>
                  </a:cxn>
                  <a:cxn ang="0">
                    <a:pos x="32" y="9"/>
                  </a:cxn>
                  <a:cxn ang="0">
                    <a:pos x="39" y="9"/>
                  </a:cxn>
                  <a:cxn ang="0">
                    <a:pos x="42" y="9"/>
                  </a:cxn>
                  <a:cxn ang="0">
                    <a:pos x="45" y="8"/>
                  </a:cxn>
                  <a:cxn ang="0">
                    <a:pos x="51" y="9"/>
                  </a:cxn>
                  <a:cxn ang="0">
                    <a:pos x="54" y="8"/>
                  </a:cxn>
                  <a:cxn ang="0">
                    <a:pos x="56" y="9"/>
                  </a:cxn>
                  <a:cxn ang="0">
                    <a:pos x="57" y="8"/>
                  </a:cxn>
                  <a:cxn ang="0">
                    <a:pos x="59" y="9"/>
                  </a:cxn>
                  <a:cxn ang="0">
                    <a:pos x="61" y="8"/>
                  </a:cxn>
                  <a:cxn ang="0">
                    <a:pos x="67" y="8"/>
                  </a:cxn>
                  <a:cxn ang="0">
                    <a:pos x="70" y="8"/>
                  </a:cxn>
                  <a:cxn ang="0">
                    <a:pos x="74" y="8"/>
                  </a:cxn>
                  <a:cxn ang="0">
                    <a:pos x="77" y="8"/>
                  </a:cxn>
                  <a:cxn ang="0">
                    <a:pos x="78" y="8"/>
                  </a:cxn>
                  <a:cxn ang="0">
                    <a:pos x="81" y="8"/>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1"/>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2"/>
                      <a:pt x="114" y="1"/>
                      <a:pt x="114" y="2"/>
                    </a:cubicBezTo>
                    <a:cubicBezTo>
                      <a:pt x="113" y="2"/>
                      <a:pt x="114" y="1"/>
                      <a:pt x="114" y="1"/>
                    </a:cubicBezTo>
                    <a:cubicBezTo>
                      <a:pt x="112" y="2"/>
                      <a:pt x="112" y="2"/>
                      <a:pt x="111" y="1"/>
                    </a:cubicBezTo>
                    <a:cubicBezTo>
                      <a:pt x="107" y="0"/>
                      <a:pt x="102" y="1"/>
                      <a:pt x="98" y="1"/>
                    </a:cubicBezTo>
                    <a:cubicBezTo>
                      <a:pt x="93" y="2"/>
                      <a:pt x="89" y="2"/>
                      <a:pt x="84" y="3"/>
                    </a:cubicBezTo>
                    <a:cubicBezTo>
                      <a:pt x="83" y="4"/>
                      <a:pt x="82" y="3"/>
                      <a:pt x="82" y="4"/>
                    </a:cubicBezTo>
                    <a:cubicBezTo>
                      <a:pt x="82" y="4"/>
                      <a:pt x="82" y="4"/>
                      <a:pt x="82" y="4"/>
                    </a:cubicBezTo>
                    <a:cubicBezTo>
                      <a:pt x="81" y="4"/>
                      <a:pt x="81" y="4"/>
                      <a:pt x="80" y="4"/>
                    </a:cubicBezTo>
                    <a:cubicBezTo>
                      <a:pt x="80" y="4"/>
                      <a:pt x="79" y="4"/>
                      <a:pt x="80" y="4"/>
                    </a:cubicBezTo>
                    <a:cubicBezTo>
                      <a:pt x="79" y="5"/>
                      <a:pt x="79" y="3"/>
                      <a:pt x="79" y="4"/>
                    </a:cubicBezTo>
                    <a:cubicBezTo>
                      <a:pt x="79" y="4"/>
                      <a:pt x="79" y="4"/>
                      <a:pt x="79" y="4"/>
                    </a:cubicBezTo>
                    <a:cubicBezTo>
                      <a:pt x="77" y="5"/>
                      <a:pt x="79" y="4"/>
                      <a:pt x="77" y="3"/>
                    </a:cubicBezTo>
                    <a:cubicBezTo>
                      <a:pt x="75" y="3"/>
                      <a:pt x="73" y="4"/>
                      <a:pt x="71" y="4"/>
                    </a:cubicBezTo>
                    <a:cubicBezTo>
                      <a:pt x="71" y="4"/>
                      <a:pt x="71" y="4"/>
                      <a:pt x="71" y="4"/>
                    </a:cubicBezTo>
                    <a:cubicBezTo>
                      <a:pt x="71" y="4"/>
                      <a:pt x="70" y="5"/>
                      <a:pt x="70" y="4"/>
                    </a:cubicBezTo>
                    <a:cubicBezTo>
                      <a:pt x="70" y="4"/>
                      <a:pt x="70" y="4"/>
                      <a:pt x="70" y="4"/>
                    </a:cubicBezTo>
                    <a:cubicBezTo>
                      <a:pt x="69" y="4"/>
                      <a:pt x="69" y="4"/>
                      <a:pt x="68" y="4"/>
                    </a:cubicBezTo>
                    <a:cubicBezTo>
                      <a:pt x="68" y="4"/>
                      <a:pt x="68" y="4"/>
                      <a:pt x="68" y="4"/>
                    </a:cubicBezTo>
                    <a:cubicBezTo>
                      <a:pt x="67" y="4"/>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5"/>
                      <a:pt x="45" y="5"/>
                    </a:cubicBezTo>
                    <a:cubicBezTo>
                      <a:pt x="45" y="6"/>
                      <a:pt x="44" y="5"/>
                      <a:pt x="44" y="6"/>
                    </a:cubicBezTo>
                    <a:cubicBezTo>
                      <a:pt x="44" y="6"/>
                      <a:pt x="44" y="5"/>
                      <a:pt x="44" y="5"/>
                    </a:cubicBezTo>
                    <a:cubicBezTo>
                      <a:pt x="43" y="5"/>
                      <a:pt x="43" y="5"/>
                      <a:pt x="42" y="5"/>
                    </a:cubicBezTo>
                    <a:cubicBezTo>
                      <a:pt x="41" y="5"/>
                      <a:pt x="41" y="6"/>
                      <a:pt x="41" y="6"/>
                    </a:cubicBezTo>
                    <a:cubicBezTo>
                      <a:pt x="40" y="5"/>
                      <a:pt x="40" y="6"/>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7"/>
                      <a:pt x="19" y="6"/>
                    </a:cubicBezTo>
                    <a:cubicBezTo>
                      <a:pt x="18" y="7"/>
                      <a:pt x="18" y="7"/>
                      <a:pt x="18" y="7"/>
                    </a:cubicBezTo>
                    <a:cubicBezTo>
                      <a:pt x="18" y="7"/>
                      <a:pt x="18" y="6"/>
                      <a:pt x="18" y="7"/>
                    </a:cubicBezTo>
                    <a:cubicBezTo>
                      <a:pt x="18" y="7"/>
                      <a:pt x="18" y="7"/>
                      <a:pt x="18" y="6"/>
                    </a:cubicBezTo>
                    <a:cubicBezTo>
                      <a:pt x="16" y="6"/>
                      <a:pt x="15" y="6"/>
                      <a:pt x="13" y="7"/>
                    </a:cubicBezTo>
                    <a:cubicBezTo>
                      <a:pt x="13" y="6"/>
                      <a:pt x="12" y="7"/>
                      <a:pt x="11" y="6"/>
                    </a:cubicBezTo>
                    <a:cubicBezTo>
                      <a:pt x="10" y="6"/>
                      <a:pt x="9" y="6"/>
                      <a:pt x="9" y="7"/>
                    </a:cubicBezTo>
                    <a:cubicBezTo>
                      <a:pt x="9" y="7"/>
                      <a:pt x="9" y="6"/>
                      <a:pt x="9" y="6"/>
                    </a:cubicBezTo>
                    <a:cubicBezTo>
                      <a:pt x="8" y="6"/>
                      <a:pt x="7" y="6"/>
                      <a:pt x="6" y="6"/>
                    </a:cubicBezTo>
                    <a:cubicBezTo>
                      <a:pt x="6" y="6"/>
                      <a:pt x="6" y="6"/>
                      <a:pt x="5" y="6"/>
                    </a:cubicBezTo>
                    <a:cubicBezTo>
                      <a:pt x="5" y="6"/>
                      <a:pt x="5" y="6"/>
                      <a:pt x="5" y="6"/>
                    </a:cubicBezTo>
                    <a:cubicBezTo>
                      <a:pt x="5" y="6"/>
                      <a:pt x="5" y="7"/>
                      <a:pt x="4" y="7"/>
                    </a:cubicBezTo>
                    <a:cubicBezTo>
                      <a:pt x="4" y="7"/>
                      <a:pt x="4" y="7"/>
                      <a:pt x="4" y="7"/>
                    </a:cubicBezTo>
                    <a:cubicBezTo>
                      <a:pt x="4" y="7"/>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7"/>
                    </a:cubicBezTo>
                    <a:cubicBezTo>
                      <a:pt x="1" y="7"/>
                      <a:pt x="1" y="6"/>
                      <a:pt x="1" y="7"/>
                    </a:cubicBezTo>
                    <a:cubicBezTo>
                      <a:pt x="1" y="7"/>
                      <a:pt x="1" y="7"/>
                      <a:pt x="1" y="7"/>
                    </a:cubicBezTo>
                    <a:cubicBezTo>
                      <a:pt x="0" y="6"/>
                      <a:pt x="1" y="6"/>
                      <a:pt x="1" y="6"/>
                    </a:cubicBezTo>
                    <a:cubicBezTo>
                      <a:pt x="0" y="6"/>
                      <a:pt x="0" y="6"/>
                      <a:pt x="0" y="7"/>
                    </a:cubicBezTo>
                    <a:cubicBezTo>
                      <a:pt x="0" y="6"/>
                      <a:pt x="0" y="7"/>
                      <a:pt x="0" y="7"/>
                    </a:cubicBezTo>
                    <a:cubicBezTo>
                      <a:pt x="0" y="7"/>
                      <a:pt x="0" y="7"/>
                      <a:pt x="0" y="7"/>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8"/>
                    </a:cubicBezTo>
                    <a:cubicBezTo>
                      <a:pt x="6" y="8"/>
                      <a:pt x="7" y="7"/>
                      <a:pt x="8" y="8"/>
                    </a:cubicBezTo>
                    <a:cubicBezTo>
                      <a:pt x="8" y="8"/>
                      <a:pt x="9" y="8"/>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8"/>
                    </a:cubicBezTo>
                    <a:cubicBezTo>
                      <a:pt x="14" y="8"/>
                      <a:pt x="14" y="8"/>
                      <a:pt x="14" y="7"/>
                    </a:cubicBezTo>
                    <a:cubicBezTo>
                      <a:pt x="14" y="8"/>
                      <a:pt x="14" y="8"/>
                      <a:pt x="15" y="8"/>
                    </a:cubicBezTo>
                    <a:cubicBezTo>
                      <a:pt x="15" y="9"/>
                      <a:pt x="14" y="8"/>
                      <a:pt x="14" y="8"/>
                    </a:cubicBezTo>
                    <a:cubicBezTo>
                      <a:pt x="14" y="9"/>
                      <a:pt x="13" y="9"/>
                      <a:pt x="13" y="9"/>
                    </a:cubicBezTo>
                    <a:cubicBezTo>
                      <a:pt x="12" y="9"/>
                      <a:pt x="13" y="9"/>
                      <a:pt x="13" y="9"/>
                    </a:cubicBezTo>
                    <a:cubicBezTo>
                      <a:pt x="13" y="9"/>
                      <a:pt x="14" y="9"/>
                      <a:pt x="14" y="9"/>
                    </a:cubicBezTo>
                    <a:cubicBezTo>
                      <a:pt x="14" y="9"/>
                      <a:pt x="14" y="9"/>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10"/>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9"/>
                    </a:cubicBezTo>
                    <a:cubicBezTo>
                      <a:pt x="17" y="8"/>
                      <a:pt x="17" y="8"/>
                      <a:pt x="18" y="8"/>
                    </a:cubicBezTo>
                    <a:cubicBezTo>
                      <a:pt x="18" y="8"/>
                      <a:pt x="18" y="9"/>
                      <a:pt x="18" y="9"/>
                    </a:cubicBezTo>
                    <a:cubicBezTo>
                      <a:pt x="18" y="9"/>
                      <a:pt x="18" y="9"/>
                      <a:pt x="18" y="9"/>
                    </a:cubicBezTo>
                    <a:cubicBezTo>
                      <a:pt x="17" y="9"/>
                      <a:pt x="18" y="9"/>
                      <a:pt x="17" y="9"/>
                    </a:cubicBezTo>
                    <a:cubicBezTo>
                      <a:pt x="18" y="10"/>
                      <a:pt x="18" y="9"/>
                      <a:pt x="18" y="9"/>
                    </a:cubicBezTo>
                    <a:cubicBezTo>
                      <a:pt x="18" y="9"/>
                      <a:pt x="18" y="9"/>
                      <a:pt x="18" y="9"/>
                    </a:cubicBezTo>
                    <a:cubicBezTo>
                      <a:pt x="19" y="8"/>
                      <a:pt x="19" y="9"/>
                      <a:pt x="19" y="9"/>
                    </a:cubicBezTo>
                    <a:cubicBezTo>
                      <a:pt x="19" y="9"/>
                      <a:pt x="20" y="9"/>
                      <a:pt x="20" y="8"/>
                    </a:cubicBezTo>
                    <a:cubicBezTo>
                      <a:pt x="20" y="8"/>
                      <a:pt x="20" y="8"/>
                      <a:pt x="20" y="8"/>
                    </a:cubicBezTo>
                    <a:cubicBezTo>
                      <a:pt x="20" y="8"/>
                      <a:pt x="21" y="8"/>
                      <a:pt x="20" y="9"/>
                    </a:cubicBezTo>
                    <a:cubicBezTo>
                      <a:pt x="20" y="9"/>
                      <a:pt x="21" y="9"/>
                      <a:pt x="21" y="9"/>
                    </a:cubicBezTo>
                    <a:cubicBezTo>
                      <a:pt x="21" y="9"/>
                      <a:pt x="20" y="9"/>
                      <a:pt x="20" y="9"/>
                    </a:cubicBezTo>
                    <a:cubicBezTo>
                      <a:pt x="21" y="9"/>
                      <a:pt x="21" y="9"/>
                      <a:pt x="21" y="10"/>
                    </a:cubicBezTo>
                    <a:cubicBezTo>
                      <a:pt x="22" y="9"/>
                      <a:pt x="21" y="9"/>
                      <a:pt x="22" y="9"/>
                    </a:cubicBezTo>
                    <a:cubicBezTo>
                      <a:pt x="21" y="9"/>
                      <a:pt x="22" y="9"/>
                      <a:pt x="22" y="9"/>
                    </a:cubicBezTo>
                    <a:cubicBezTo>
                      <a:pt x="21" y="9"/>
                      <a:pt x="22" y="9"/>
                      <a:pt x="22" y="9"/>
                    </a:cubicBezTo>
                    <a:cubicBezTo>
                      <a:pt x="23" y="9"/>
                      <a:pt x="23" y="9"/>
                      <a:pt x="23" y="9"/>
                    </a:cubicBezTo>
                    <a:cubicBezTo>
                      <a:pt x="23" y="9"/>
                      <a:pt x="23" y="10"/>
                      <a:pt x="22" y="10"/>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10"/>
                      <a:pt x="24" y="10"/>
                      <a:pt x="24" y="9"/>
                    </a:cubicBezTo>
                    <a:cubicBezTo>
                      <a:pt x="24" y="9"/>
                      <a:pt x="24" y="10"/>
                      <a:pt x="24" y="10"/>
                    </a:cubicBezTo>
                    <a:cubicBezTo>
                      <a:pt x="24" y="10"/>
                      <a:pt x="25" y="10"/>
                      <a:pt x="25" y="9"/>
                    </a:cubicBezTo>
                    <a:cubicBezTo>
                      <a:pt x="25" y="10"/>
                      <a:pt x="25" y="10"/>
                      <a:pt x="25" y="10"/>
                    </a:cubicBezTo>
                    <a:cubicBezTo>
                      <a:pt x="25" y="10"/>
                      <a:pt x="25" y="9"/>
                      <a:pt x="26" y="10"/>
                    </a:cubicBezTo>
                    <a:cubicBezTo>
                      <a:pt x="25" y="9"/>
                      <a:pt x="25" y="10"/>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10"/>
                      <a:pt x="28" y="10"/>
                    </a:cubicBezTo>
                    <a:cubicBezTo>
                      <a:pt x="27" y="9"/>
                      <a:pt x="28" y="9"/>
                      <a:pt x="28" y="9"/>
                    </a:cubicBezTo>
                    <a:cubicBezTo>
                      <a:pt x="29" y="9"/>
                      <a:pt x="28" y="9"/>
                      <a:pt x="28" y="10"/>
                    </a:cubicBezTo>
                    <a:cubicBezTo>
                      <a:pt x="28" y="9"/>
                      <a:pt x="29" y="10"/>
                      <a:pt x="29" y="10"/>
                    </a:cubicBezTo>
                    <a:cubicBezTo>
                      <a:pt x="29" y="9"/>
                      <a:pt x="29" y="9"/>
                      <a:pt x="29" y="9"/>
                    </a:cubicBezTo>
                    <a:cubicBezTo>
                      <a:pt x="30" y="9"/>
                      <a:pt x="29" y="9"/>
                      <a:pt x="29" y="9"/>
                    </a:cubicBezTo>
                    <a:cubicBezTo>
                      <a:pt x="30" y="9"/>
                      <a:pt x="30" y="9"/>
                      <a:pt x="30" y="9"/>
                    </a:cubicBezTo>
                    <a:cubicBezTo>
                      <a:pt x="30" y="9"/>
                      <a:pt x="30" y="9"/>
                      <a:pt x="31" y="9"/>
                    </a:cubicBezTo>
                    <a:cubicBezTo>
                      <a:pt x="31" y="9"/>
                      <a:pt x="30" y="9"/>
                      <a:pt x="30" y="9"/>
                    </a:cubicBezTo>
                    <a:cubicBezTo>
                      <a:pt x="31" y="9"/>
                      <a:pt x="31" y="8"/>
                      <a:pt x="31" y="8"/>
                    </a:cubicBezTo>
                    <a:cubicBezTo>
                      <a:pt x="31" y="8"/>
                      <a:pt x="31" y="8"/>
                      <a:pt x="31" y="7"/>
                    </a:cubicBezTo>
                    <a:cubicBezTo>
                      <a:pt x="32" y="8"/>
                      <a:pt x="31" y="8"/>
                      <a:pt x="31" y="8"/>
                    </a:cubicBezTo>
                    <a:cubicBezTo>
                      <a:pt x="32" y="8"/>
                      <a:pt x="32" y="8"/>
                      <a:pt x="32" y="8"/>
                    </a:cubicBezTo>
                    <a:cubicBezTo>
                      <a:pt x="32" y="8"/>
                      <a:pt x="31" y="9"/>
                      <a:pt x="31" y="9"/>
                    </a:cubicBezTo>
                    <a:cubicBezTo>
                      <a:pt x="31" y="9"/>
                      <a:pt x="31" y="9"/>
                      <a:pt x="32" y="9"/>
                    </a:cubicBezTo>
                    <a:cubicBezTo>
                      <a:pt x="32" y="9"/>
                      <a:pt x="31" y="9"/>
                      <a:pt x="32" y="10"/>
                    </a:cubicBezTo>
                    <a:cubicBezTo>
                      <a:pt x="32" y="9"/>
                      <a:pt x="32" y="10"/>
                      <a:pt x="32" y="9"/>
                    </a:cubicBezTo>
                    <a:cubicBezTo>
                      <a:pt x="32" y="9"/>
                      <a:pt x="32" y="10"/>
                      <a:pt x="32" y="9"/>
                    </a:cubicBezTo>
                    <a:cubicBezTo>
                      <a:pt x="32" y="9"/>
                      <a:pt x="33" y="9"/>
                      <a:pt x="33" y="9"/>
                    </a:cubicBezTo>
                    <a:cubicBezTo>
                      <a:pt x="33" y="9"/>
                      <a:pt x="33" y="9"/>
                      <a:pt x="33" y="10"/>
                    </a:cubicBezTo>
                    <a:cubicBezTo>
                      <a:pt x="33" y="10"/>
                      <a:pt x="33" y="9"/>
                      <a:pt x="34" y="9"/>
                    </a:cubicBezTo>
                    <a:cubicBezTo>
                      <a:pt x="34" y="9"/>
                      <a:pt x="34" y="9"/>
                      <a:pt x="34" y="9"/>
                    </a:cubicBezTo>
                    <a:cubicBezTo>
                      <a:pt x="35" y="10"/>
                      <a:pt x="37" y="10"/>
                      <a:pt x="38" y="9"/>
                    </a:cubicBezTo>
                    <a:cubicBezTo>
                      <a:pt x="38" y="9"/>
                      <a:pt x="38" y="9"/>
                      <a:pt x="39" y="9"/>
                    </a:cubicBezTo>
                    <a:cubicBezTo>
                      <a:pt x="39" y="9"/>
                      <a:pt x="39" y="9"/>
                      <a:pt x="39" y="9"/>
                    </a:cubicBezTo>
                    <a:cubicBezTo>
                      <a:pt x="39" y="9"/>
                      <a:pt x="39" y="9"/>
                      <a:pt x="40" y="9"/>
                    </a:cubicBezTo>
                    <a:cubicBezTo>
                      <a:pt x="40" y="10"/>
                      <a:pt x="41" y="9"/>
                      <a:pt x="41" y="9"/>
                    </a:cubicBezTo>
                    <a:cubicBezTo>
                      <a:pt x="41" y="9"/>
                      <a:pt x="41" y="9"/>
                      <a:pt x="41" y="9"/>
                    </a:cubicBezTo>
                    <a:cubicBezTo>
                      <a:pt x="41" y="10"/>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9"/>
                    </a:cubicBezTo>
                    <a:cubicBezTo>
                      <a:pt x="44" y="8"/>
                      <a:pt x="44" y="9"/>
                      <a:pt x="45" y="8"/>
                    </a:cubicBezTo>
                    <a:cubicBezTo>
                      <a:pt x="45" y="9"/>
                      <a:pt x="45" y="9"/>
                      <a:pt x="45" y="9"/>
                    </a:cubicBezTo>
                    <a:cubicBezTo>
                      <a:pt x="46" y="10"/>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8"/>
                      <a:pt x="53" y="9"/>
                    </a:cubicBezTo>
                    <a:cubicBezTo>
                      <a:pt x="53" y="9"/>
                      <a:pt x="53" y="9"/>
                      <a:pt x="53" y="9"/>
                    </a:cubicBezTo>
                    <a:cubicBezTo>
                      <a:pt x="53" y="9"/>
                      <a:pt x="53" y="9"/>
                      <a:pt x="54" y="9"/>
                    </a:cubicBezTo>
                    <a:cubicBezTo>
                      <a:pt x="54" y="9"/>
                      <a:pt x="54" y="9"/>
                      <a:pt x="54" y="8"/>
                    </a:cubicBezTo>
                    <a:cubicBezTo>
                      <a:pt x="55" y="8"/>
                      <a:pt x="55" y="9"/>
                      <a:pt x="55" y="9"/>
                    </a:cubicBezTo>
                    <a:cubicBezTo>
                      <a:pt x="55" y="8"/>
                      <a:pt x="55" y="8"/>
                      <a:pt x="55" y="8"/>
                    </a:cubicBezTo>
                    <a:cubicBezTo>
                      <a:pt x="55" y="8"/>
                      <a:pt x="55" y="8"/>
                      <a:pt x="55" y="8"/>
                    </a:cubicBezTo>
                    <a:cubicBezTo>
                      <a:pt x="55" y="9"/>
                      <a:pt x="55" y="9"/>
                      <a:pt x="55" y="9"/>
                    </a:cubicBezTo>
                    <a:cubicBezTo>
                      <a:pt x="55" y="9"/>
                      <a:pt x="55" y="8"/>
                      <a:pt x="55" y="8"/>
                    </a:cubicBezTo>
                    <a:cubicBezTo>
                      <a:pt x="56" y="8"/>
                      <a:pt x="56" y="8"/>
                      <a:pt x="56" y="9"/>
                    </a:cubicBezTo>
                    <a:cubicBezTo>
                      <a:pt x="56" y="9"/>
                      <a:pt x="55" y="8"/>
                      <a:pt x="55" y="9"/>
                    </a:cubicBezTo>
                    <a:cubicBezTo>
                      <a:pt x="55" y="9"/>
                      <a:pt x="56" y="9"/>
                      <a:pt x="56" y="9"/>
                    </a:cubicBezTo>
                    <a:cubicBezTo>
                      <a:pt x="56" y="9"/>
                      <a:pt x="56" y="8"/>
                      <a:pt x="56" y="8"/>
                    </a:cubicBezTo>
                    <a:cubicBezTo>
                      <a:pt x="56" y="9"/>
                      <a:pt x="57" y="8"/>
                      <a:pt x="57" y="9"/>
                    </a:cubicBezTo>
                    <a:cubicBezTo>
                      <a:pt x="57" y="9"/>
                      <a:pt x="57" y="9"/>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9"/>
                      <a:pt x="59" y="8"/>
                    </a:cubicBezTo>
                    <a:cubicBezTo>
                      <a:pt x="60" y="8"/>
                      <a:pt x="60" y="8"/>
                      <a:pt x="60" y="9"/>
                    </a:cubicBezTo>
                    <a:cubicBezTo>
                      <a:pt x="61" y="9"/>
                      <a:pt x="61" y="8"/>
                      <a:pt x="61" y="8"/>
                    </a:cubicBezTo>
                    <a:cubicBezTo>
                      <a:pt x="61" y="8"/>
                      <a:pt x="61" y="8"/>
                      <a:pt x="62" y="9"/>
                    </a:cubicBezTo>
                    <a:cubicBezTo>
                      <a:pt x="62" y="8"/>
                      <a:pt x="62" y="8"/>
                      <a:pt x="62" y="8"/>
                    </a:cubicBezTo>
                    <a:cubicBezTo>
                      <a:pt x="62" y="8"/>
                      <a:pt x="62" y="9"/>
                      <a:pt x="61" y="8"/>
                    </a:cubicBezTo>
                    <a:cubicBezTo>
                      <a:pt x="61" y="8"/>
                      <a:pt x="62" y="8"/>
                      <a:pt x="62" y="8"/>
                    </a:cubicBezTo>
                    <a:cubicBezTo>
                      <a:pt x="62" y="9"/>
                      <a:pt x="64" y="8"/>
                      <a:pt x="65" y="9"/>
                    </a:cubicBezTo>
                    <a:cubicBezTo>
                      <a:pt x="65" y="8"/>
                      <a:pt x="65" y="8"/>
                      <a:pt x="65" y="8"/>
                    </a:cubicBezTo>
                    <a:cubicBezTo>
                      <a:pt x="65" y="9"/>
                      <a:pt x="66" y="8"/>
                      <a:pt x="66" y="9"/>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8"/>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9"/>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8"/>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8"/>
                    </a:cubicBezTo>
                    <a:cubicBezTo>
                      <a:pt x="81" y="8"/>
                      <a:pt x="82" y="7"/>
                      <a:pt x="82" y="7"/>
                    </a:cubicBezTo>
                    <a:cubicBezTo>
                      <a:pt x="82" y="7"/>
                      <a:pt x="82" y="8"/>
                      <a:pt x="82" y="8"/>
                    </a:cubicBezTo>
                    <a:cubicBezTo>
                      <a:pt x="82" y="8"/>
                      <a:pt x="83" y="7"/>
                      <a:pt x="82" y="7"/>
                    </a:cubicBezTo>
                    <a:cubicBezTo>
                      <a:pt x="83" y="8"/>
                      <a:pt x="84" y="7"/>
                      <a:pt x="85" y="7"/>
                    </a:cubicBezTo>
                    <a:cubicBezTo>
                      <a:pt x="85" y="7"/>
                      <a:pt x="85" y="8"/>
                      <a:pt x="85" y="8"/>
                    </a:cubicBezTo>
                    <a:cubicBezTo>
                      <a:pt x="85" y="7"/>
                      <a:pt x="86" y="7"/>
                      <a:pt x="86" y="7"/>
                    </a:cubicBezTo>
                    <a:cubicBezTo>
                      <a:pt x="86" y="7"/>
                      <a:pt x="86" y="7"/>
                      <a:pt x="86" y="7"/>
                    </a:cubicBezTo>
                    <a:cubicBezTo>
                      <a:pt x="87" y="7"/>
                      <a:pt x="87" y="7"/>
                      <a:pt x="87" y="7"/>
                    </a:cubicBezTo>
                    <a:cubicBezTo>
                      <a:pt x="87" y="7"/>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6"/>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6"/>
                      <a:pt x="101" y="6"/>
                    </a:cubicBezTo>
                    <a:cubicBezTo>
                      <a:pt x="101" y="6"/>
                      <a:pt x="101" y="5"/>
                      <a:pt x="102" y="5"/>
                    </a:cubicBezTo>
                    <a:cubicBezTo>
                      <a:pt x="102" y="5"/>
                      <a:pt x="102" y="5"/>
                      <a:pt x="101" y="6"/>
                    </a:cubicBezTo>
                    <a:cubicBezTo>
                      <a:pt x="102" y="5"/>
                      <a:pt x="102" y="6"/>
                      <a:pt x="103" y="5"/>
                    </a:cubicBezTo>
                    <a:cubicBezTo>
                      <a:pt x="103" y="5"/>
                      <a:pt x="103" y="6"/>
                      <a:pt x="103" y="6"/>
                    </a:cubicBezTo>
                    <a:cubicBezTo>
                      <a:pt x="103" y="5"/>
                      <a:pt x="104" y="6"/>
                      <a:pt x="104" y="5"/>
                    </a:cubicBezTo>
                    <a:cubicBezTo>
                      <a:pt x="104" y="5"/>
                      <a:pt x="104" y="5"/>
                      <a:pt x="104" y="6"/>
                    </a:cubicBezTo>
                    <a:cubicBezTo>
                      <a:pt x="104" y="6"/>
                      <a:pt x="104" y="5"/>
                      <a:pt x="105" y="5"/>
                    </a:cubicBezTo>
                    <a:cubicBezTo>
                      <a:pt x="105" y="5"/>
                      <a:pt x="105" y="6"/>
                      <a:pt x="105" y="6"/>
                    </a:cubicBezTo>
                    <a:cubicBezTo>
                      <a:pt x="105" y="5"/>
                      <a:pt x="106" y="5"/>
                      <a:pt x="106" y="5"/>
                    </a:cubicBezTo>
                    <a:cubicBezTo>
                      <a:pt x="106" y="5"/>
                      <a:pt x="106" y="5"/>
                      <a:pt x="107" y="6"/>
                    </a:cubicBezTo>
                    <a:cubicBezTo>
                      <a:pt x="109" y="6"/>
                      <a:pt x="111" y="6"/>
                      <a:pt x="114" y="5"/>
                    </a:cubicBezTo>
                    <a:cubicBezTo>
                      <a:pt x="114" y="6"/>
                      <a:pt x="113" y="6"/>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7"/>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6"/>
                      <a:pt x="125" y="5"/>
                    </a:cubicBezTo>
                    <a:cubicBezTo>
                      <a:pt x="125" y="5"/>
                      <a:pt x="125" y="5"/>
                      <a:pt x="125" y="5"/>
                    </a:cubicBezTo>
                    <a:cubicBezTo>
                      <a:pt x="126" y="4"/>
                      <a:pt x="127" y="6"/>
                      <a:pt x="128" y="5"/>
                    </a:cubicBezTo>
                    <a:cubicBezTo>
                      <a:pt x="128" y="4"/>
                      <a:pt x="128" y="4"/>
                      <a:pt x="128" y="4"/>
                    </a:cubicBezTo>
                    <a:cubicBezTo>
                      <a:pt x="128" y="4"/>
                      <a:pt x="128" y="5"/>
                      <a:pt x="128" y="5"/>
                    </a:cubicBezTo>
                    <a:cubicBezTo>
                      <a:pt x="129" y="4"/>
                      <a:pt x="129" y="5"/>
                      <a:pt x="130" y="4"/>
                    </a:cubicBezTo>
                    <a:cubicBezTo>
                      <a:pt x="130" y="4"/>
                      <a:pt x="129" y="5"/>
                      <a:pt x="129" y="5"/>
                    </a:cubicBezTo>
                    <a:cubicBezTo>
                      <a:pt x="130" y="5"/>
                      <a:pt x="130" y="4"/>
                      <a:pt x="131" y="4"/>
                    </a:cubicBezTo>
                    <a:cubicBezTo>
                      <a:pt x="131" y="4"/>
                      <a:pt x="131" y="4"/>
                      <a:pt x="131" y="4"/>
                    </a:cubicBezTo>
                    <a:cubicBezTo>
                      <a:pt x="133" y="6"/>
                      <a:pt x="136" y="7"/>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grpSp>
        <p:grpSp>
          <p:nvGrpSpPr>
            <p:cNvPr id="184" name="Grupa 57"/>
            <p:cNvGrpSpPr/>
            <p:nvPr/>
          </p:nvGrpSpPr>
          <p:grpSpPr>
            <a:xfrm>
              <a:off x="2645202" y="3869757"/>
              <a:ext cx="994144" cy="694719"/>
              <a:chOff x="5246340" y="1637308"/>
              <a:chExt cx="1384382" cy="936104"/>
            </a:xfrm>
            <a:grp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sp>
        <p:nvSpPr>
          <p:cNvPr id="202" name="Freeform 145"/>
          <p:cNvSpPr>
            <a:spLocks/>
          </p:cNvSpPr>
          <p:nvPr/>
        </p:nvSpPr>
        <p:spPr bwMode="auto">
          <a:xfrm rot="16200000">
            <a:off x="4688285" y="2308632"/>
            <a:ext cx="3718502"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4856796" y="352470"/>
            <a:ext cx="1662234"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v</a:t>
            </a:r>
            <a:r>
              <a:rPr lang="en-US" sz="2400" dirty="0" smtClean="0">
                <a:solidFill>
                  <a:srgbClr val="003366"/>
                </a:solidFill>
                <a:latin typeface="Courier"/>
                <a:cs typeface="Courier"/>
              </a:rPr>
              <a:t>alidate</a:t>
            </a:r>
            <a:endParaRPr lang="en-US" sz="2400" dirty="0">
              <a:solidFill>
                <a:srgbClr val="003366"/>
              </a:solidFill>
              <a:latin typeface="Courier"/>
              <a:cs typeface="Courier"/>
            </a:endParaRPr>
          </a:p>
        </p:txBody>
      </p:sp>
      <p:sp>
        <p:nvSpPr>
          <p:cNvPr id="204" name="Freeform 145"/>
          <p:cNvSpPr>
            <a:spLocks/>
          </p:cNvSpPr>
          <p:nvPr/>
        </p:nvSpPr>
        <p:spPr bwMode="auto">
          <a:xfrm>
            <a:off x="564706" y="827230"/>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356273" y="2308631"/>
            <a:ext cx="3718502"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540138" y="2308631"/>
            <a:ext cx="3718502"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2976932" y="2308630"/>
            <a:ext cx="3718502"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6" name="Freeform 461"/>
          <p:cNvSpPr>
            <a:spLocks noEditPoints="1"/>
          </p:cNvSpPr>
          <p:nvPr/>
        </p:nvSpPr>
        <p:spPr bwMode="auto">
          <a:xfrm>
            <a:off x="500989" y="2705870"/>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77" name="Freeform 384"/>
          <p:cNvSpPr>
            <a:spLocks/>
          </p:cNvSpPr>
          <p:nvPr/>
        </p:nvSpPr>
        <p:spPr bwMode="auto">
          <a:xfrm>
            <a:off x="564706" y="1448224"/>
            <a:ext cx="1453799" cy="541079"/>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Project 1</a:t>
            </a:r>
          </a:p>
          <a:p>
            <a:pPr algn="ctr" defTabSz="457200">
              <a:defRPr/>
            </a:pPr>
            <a:r>
              <a:rPr lang="en-US" sz="2000" kern="0" dirty="0" smtClean="0">
                <a:solidFill>
                  <a:srgbClr val="003366"/>
                </a:solidFill>
                <a:latin typeface="Courier"/>
                <a:cs typeface="Courier"/>
              </a:rPr>
              <a:t>work</a:t>
            </a:r>
          </a:p>
        </p:txBody>
      </p:sp>
      <p:sp>
        <p:nvSpPr>
          <p:cNvPr id="79" name="Freeform 384"/>
          <p:cNvSpPr>
            <a:spLocks/>
          </p:cNvSpPr>
          <p:nvPr/>
        </p:nvSpPr>
        <p:spPr bwMode="auto">
          <a:xfrm>
            <a:off x="551008" y="2059054"/>
            <a:ext cx="1453799" cy="541079"/>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Project 2</a:t>
            </a:r>
          </a:p>
          <a:p>
            <a:pPr algn="ctr" defTabSz="457200">
              <a:defRPr/>
            </a:pPr>
            <a:r>
              <a:rPr lang="en-US" sz="2000" kern="0" dirty="0" smtClean="0">
                <a:solidFill>
                  <a:srgbClr val="003366"/>
                </a:solidFill>
                <a:latin typeface="Courier"/>
                <a:cs typeface="Courier"/>
              </a:rPr>
              <a:t>work</a:t>
            </a:r>
          </a:p>
        </p:txBody>
      </p:sp>
      <p:grpSp>
        <p:nvGrpSpPr>
          <p:cNvPr id="80" name="Grupa 57"/>
          <p:cNvGrpSpPr/>
          <p:nvPr/>
        </p:nvGrpSpPr>
        <p:grpSpPr>
          <a:xfrm>
            <a:off x="2546119" y="1595410"/>
            <a:ext cx="514604" cy="269709"/>
            <a:chOff x="5246340" y="1637308"/>
            <a:chExt cx="1384382" cy="936104"/>
          </a:xfrm>
          <a:solidFill>
            <a:schemeClr val="accent5"/>
          </a:solidFill>
        </p:grpSpPr>
        <p:sp>
          <p:nvSpPr>
            <p:cNvPr id="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84" name="Freeform 6"/>
          <p:cNvSpPr>
            <a:spLocks/>
          </p:cNvSpPr>
          <p:nvPr/>
        </p:nvSpPr>
        <p:spPr bwMode="auto">
          <a:xfrm>
            <a:off x="2501730" y="2310879"/>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5" name="Freeform 6"/>
          <p:cNvSpPr>
            <a:spLocks/>
          </p:cNvSpPr>
          <p:nvPr/>
        </p:nvSpPr>
        <p:spPr bwMode="auto">
          <a:xfrm>
            <a:off x="3679364" y="2244126"/>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F88631"/>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7" name="Freeform 6"/>
          <p:cNvSpPr>
            <a:spLocks/>
          </p:cNvSpPr>
          <p:nvPr/>
        </p:nvSpPr>
        <p:spPr bwMode="auto">
          <a:xfrm>
            <a:off x="5276979" y="2376439"/>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8" name="Freeform 6"/>
          <p:cNvSpPr>
            <a:spLocks/>
          </p:cNvSpPr>
          <p:nvPr/>
        </p:nvSpPr>
        <p:spPr bwMode="auto">
          <a:xfrm>
            <a:off x="7210767" y="2133946"/>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chemeClr val="tx1"/>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9" name="Freeform 6"/>
          <p:cNvSpPr>
            <a:spLocks/>
          </p:cNvSpPr>
          <p:nvPr/>
        </p:nvSpPr>
        <p:spPr bwMode="auto">
          <a:xfrm>
            <a:off x="6768626" y="2226075"/>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chemeClr val="tx1"/>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0" name="Freeform 6"/>
          <p:cNvSpPr>
            <a:spLocks/>
          </p:cNvSpPr>
          <p:nvPr/>
        </p:nvSpPr>
        <p:spPr bwMode="auto">
          <a:xfrm>
            <a:off x="6889996" y="2376439"/>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1" name="Freeform 6"/>
          <p:cNvSpPr>
            <a:spLocks/>
          </p:cNvSpPr>
          <p:nvPr/>
        </p:nvSpPr>
        <p:spPr bwMode="auto">
          <a:xfrm>
            <a:off x="7709894" y="2176024"/>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chemeClr val="tx1"/>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2" name="Freeform 6"/>
          <p:cNvSpPr>
            <a:spLocks/>
          </p:cNvSpPr>
          <p:nvPr/>
        </p:nvSpPr>
        <p:spPr bwMode="auto">
          <a:xfrm>
            <a:off x="8100400" y="2398027"/>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3" name="Freeform 6"/>
          <p:cNvSpPr>
            <a:spLocks/>
          </p:cNvSpPr>
          <p:nvPr/>
        </p:nvSpPr>
        <p:spPr bwMode="auto">
          <a:xfrm>
            <a:off x="7527354" y="2376439"/>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5">
              <a:lumMod val="60000"/>
              <a:lumOff val="40000"/>
            </a:schemeClr>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74" name="Freeform 461"/>
          <p:cNvSpPr>
            <a:spLocks noEditPoints="1"/>
          </p:cNvSpPr>
          <p:nvPr/>
        </p:nvSpPr>
        <p:spPr bwMode="auto">
          <a:xfrm>
            <a:off x="441204" y="2032051"/>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83" name="Freeform 384"/>
          <p:cNvSpPr>
            <a:spLocks/>
          </p:cNvSpPr>
          <p:nvPr/>
        </p:nvSpPr>
        <p:spPr bwMode="auto">
          <a:xfrm>
            <a:off x="235179" y="3437152"/>
            <a:ext cx="2063797"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kern="0" dirty="0" smtClean="0">
                <a:solidFill>
                  <a:srgbClr val="003366"/>
                </a:solidFill>
                <a:latin typeface="Courier"/>
                <a:cs typeface="Courier"/>
              </a:rPr>
              <a:t>On-hold</a:t>
            </a:r>
          </a:p>
          <a:p>
            <a:pPr algn="ctr" defTabSz="457200">
              <a:defRPr/>
            </a:pPr>
            <a:r>
              <a:rPr lang="en-US" kern="0" dirty="0" smtClean="0">
                <a:solidFill>
                  <a:srgbClr val="003366"/>
                </a:solidFill>
                <a:latin typeface="Courier"/>
                <a:cs typeface="Courier"/>
              </a:rPr>
              <a:t> work</a:t>
            </a:r>
          </a:p>
        </p:txBody>
      </p:sp>
      <p:sp>
        <p:nvSpPr>
          <p:cNvPr id="86" name="Freeform 384"/>
          <p:cNvSpPr>
            <a:spLocks/>
          </p:cNvSpPr>
          <p:nvPr/>
        </p:nvSpPr>
        <p:spPr bwMode="auto">
          <a:xfrm>
            <a:off x="280900" y="2756651"/>
            <a:ext cx="1957484" cy="541079"/>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Maintenance</a:t>
            </a:r>
          </a:p>
          <a:p>
            <a:pPr algn="ctr" defTabSz="457200">
              <a:defRPr/>
            </a:pPr>
            <a:r>
              <a:rPr lang="en-US" sz="2000" kern="0" dirty="0" smtClean="0">
                <a:solidFill>
                  <a:srgbClr val="003366"/>
                </a:solidFill>
                <a:latin typeface="Courier"/>
                <a:cs typeface="Courier"/>
              </a:rPr>
              <a:t>work</a:t>
            </a:r>
          </a:p>
        </p:txBody>
      </p:sp>
      <p:sp>
        <p:nvSpPr>
          <p:cNvPr id="95" name="Freeform 6"/>
          <p:cNvSpPr>
            <a:spLocks/>
          </p:cNvSpPr>
          <p:nvPr/>
        </p:nvSpPr>
        <p:spPr bwMode="auto">
          <a:xfrm>
            <a:off x="4047037" y="2358137"/>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F88631"/>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96" name="Grupa 57"/>
          <p:cNvGrpSpPr/>
          <p:nvPr/>
        </p:nvGrpSpPr>
        <p:grpSpPr>
          <a:xfrm rot="351806">
            <a:off x="4306126" y="3572007"/>
            <a:ext cx="514605" cy="269710"/>
            <a:chOff x="5246340" y="1637308"/>
            <a:chExt cx="1384384" cy="936106"/>
          </a:xfrm>
          <a:solidFill>
            <a:schemeClr val="accent5"/>
          </a:solidFill>
        </p:grpSpPr>
        <p:sp>
          <p:nvSpPr>
            <p:cNvPr id="97"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Tree>
    <p:extLst>
      <p:ext uri="{BB962C8B-B14F-4D97-AF65-F5344CB8AC3E}">
        <p14:creationId xmlns:p14="http://schemas.microsoft.com/office/powerpoint/2010/main" val="9089878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accent1"/>
          </a:solidFill>
        </p:spPr>
        <p:txBody>
          <a:bodyPr/>
          <a:lstStyle/>
          <a:p>
            <a:r>
              <a:rPr lang="en-US" dirty="0">
                <a:solidFill>
                  <a:schemeClr val="tx1"/>
                </a:solidFill>
                <a:latin typeface="Arial"/>
                <a:cs typeface="Arial"/>
              </a:rPr>
              <a:t>	</a:t>
            </a:r>
            <a:r>
              <a:rPr lang="en-US" dirty="0" smtClean="0">
                <a:solidFill>
                  <a:schemeClr val="tx1"/>
                </a:solidFill>
                <a:latin typeface="Gotham HTF Medium"/>
                <a:cs typeface="Gotham HTF Medium"/>
              </a:rPr>
              <a:t>	</a:t>
            </a:r>
            <a:r>
              <a:rPr lang="en-US" dirty="0">
                <a:solidFill>
                  <a:schemeClr val="bg1"/>
                </a:solidFill>
                <a:latin typeface="Gotham HTF Medium"/>
                <a:cs typeface="Gotham HTF Medium"/>
              </a:rPr>
              <a:t>thief </a:t>
            </a:r>
            <a:r>
              <a:rPr lang="en-US" dirty="0" smtClean="0">
                <a:solidFill>
                  <a:schemeClr val="bg1"/>
                </a:solidFill>
                <a:latin typeface="Gotham HTF Medium"/>
                <a:cs typeface="Gotham HTF Medium"/>
              </a:rPr>
              <a:t>#5 - Neglected </a:t>
            </a:r>
            <a:r>
              <a:rPr lang="en-US" dirty="0">
                <a:solidFill>
                  <a:schemeClr val="bg1"/>
                </a:solidFill>
                <a:latin typeface="Gotham HTF Medium"/>
                <a:cs typeface="Gotham HTF Medium"/>
              </a:rPr>
              <a:t>WORK</a:t>
            </a:r>
          </a:p>
        </p:txBody>
      </p:sp>
      <p:sp>
        <p:nvSpPr>
          <p:cNvPr id="3" name="TextBox 2"/>
          <p:cNvSpPr txBox="1"/>
          <p:nvPr/>
        </p:nvSpPr>
        <p:spPr>
          <a:xfrm>
            <a:off x="2239532" y="1578013"/>
            <a:ext cx="6149344" cy="1938992"/>
          </a:xfrm>
          <a:prstGeom prst="rect">
            <a:avLst/>
          </a:prstGeom>
          <a:noFill/>
        </p:spPr>
        <p:txBody>
          <a:bodyPr wrap="square" rtlCol="0">
            <a:spAutoFit/>
          </a:bodyPr>
          <a:lstStyle/>
          <a:p>
            <a:r>
              <a:rPr lang="en-US" sz="2400" dirty="0" smtClean="0">
                <a:latin typeface="Colon Mono Alt Regular"/>
                <a:cs typeface="Colon Mono Alt Regular"/>
              </a:rPr>
              <a:t>Neglected, often important work sits idle when other work is seen as a higher priority.</a:t>
            </a:r>
          </a:p>
          <a:p>
            <a:endParaRPr lang="en-US" sz="2400" dirty="0">
              <a:latin typeface="Colon Mono Alt Regular"/>
              <a:cs typeface="Colon Mono Alt Regular"/>
            </a:endParaRPr>
          </a:p>
          <a:p>
            <a:endParaRPr lang="en-US" sz="2400" dirty="0">
              <a:latin typeface="Consolas"/>
              <a:cs typeface="Consolas"/>
            </a:endParaRPr>
          </a:p>
        </p:txBody>
      </p:sp>
      <p:sp>
        <p:nvSpPr>
          <p:cNvPr id="5" name="Freeform 145"/>
          <p:cNvSpPr>
            <a:spLocks/>
          </p:cNvSpPr>
          <p:nvPr/>
        </p:nvSpPr>
        <p:spPr bwMode="auto">
          <a:xfrm>
            <a:off x="69274" y="929036"/>
            <a:ext cx="8990060" cy="50077"/>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4" name="Picture 3"/>
          <p:cNvPicPr>
            <a:picLocks noChangeAspect="1"/>
          </p:cNvPicPr>
          <p:nvPr/>
        </p:nvPicPr>
        <p:blipFill>
          <a:blip r:embed="rId3"/>
          <a:stretch>
            <a:fillRect/>
          </a:stretch>
        </p:blipFill>
        <p:spPr>
          <a:xfrm>
            <a:off x="336800" y="2203753"/>
            <a:ext cx="1104900" cy="2260600"/>
          </a:xfrm>
          <a:prstGeom prst="rect">
            <a:avLst/>
          </a:prstGeom>
        </p:spPr>
      </p:pic>
    </p:spTree>
    <p:extLst>
      <p:ext uri="{BB962C8B-B14F-4D97-AF65-F5344CB8AC3E}">
        <p14:creationId xmlns:p14="http://schemas.microsoft.com/office/powerpoint/2010/main" val="38723390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lstStyle/>
          <a:p>
            <a:r>
              <a:rPr lang="en-US" dirty="0">
                <a:solidFill>
                  <a:schemeClr val="tx1"/>
                </a:solidFill>
                <a:latin typeface="Gotham HTF Medium"/>
                <a:cs typeface="Gotham HTF Medium"/>
              </a:rPr>
              <a:t>	</a:t>
            </a:r>
            <a:r>
              <a:rPr lang="en-US" sz="3200" dirty="0" smtClean="0">
                <a:solidFill>
                  <a:schemeClr val="tx1"/>
                </a:solidFill>
                <a:latin typeface="Gotham HTF Medium"/>
                <a:cs typeface="Gotham HTF Medium"/>
              </a:rPr>
              <a:t>WHY neglected WORK MATTERS</a:t>
            </a:r>
            <a:endParaRPr lang="en-US" sz="3200" dirty="0">
              <a:solidFill>
                <a:schemeClr val="tx1"/>
              </a:solidFill>
              <a:latin typeface="Gotham HTF Medium"/>
              <a:cs typeface="Gotham HTF Medium"/>
            </a:endParaRPr>
          </a:p>
        </p:txBody>
      </p:sp>
      <p:sp>
        <p:nvSpPr>
          <p:cNvPr id="5" name="Freeform 145"/>
          <p:cNvSpPr>
            <a:spLocks/>
          </p:cNvSpPr>
          <p:nvPr/>
        </p:nvSpPr>
        <p:spPr bwMode="auto">
          <a:xfrm>
            <a:off x="-1" y="929036"/>
            <a:ext cx="8928485"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 name="Rectangle 2"/>
          <p:cNvSpPr/>
          <p:nvPr/>
        </p:nvSpPr>
        <p:spPr>
          <a:xfrm>
            <a:off x="715818" y="1585574"/>
            <a:ext cx="7558424" cy="1200328"/>
          </a:xfrm>
          <a:prstGeom prst="rect">
            <a:avLst/>
          </a:prstGeom>
        </p:spPr>
        <p:txBody>
          <a:bodyPr wrap="square">
            <a:spAutoFit/>
          </a:bodyPr>
          <a:lstStyle/>
          <a:p>
            <a:r>
              <a:rPr lang="en-US" sz="2400" dirty="0">
                <a:solidFill>
                  <a:srgbClr val="000000"/>
                </a:solidFill>
                <a:latin typeface="Colon Mono Alt Regular"/>
                <a:cs typeface="Colon Mono Alt Regular"/>
              </a:rPr>
              <a:t>Important </a:t>
            </a:r>
            <a:r>
              <a:rPr lang="en-US" sz="2400" dirty="0" smtClean="0">
                <a:solidFill>
                  <a:srgbClr val="000000"/>
                </a:solidFill>
                <a:latin typeface="Colon Mono Alt Regular"/>
                <a:cs typeface="Colon Mono Alt Regular"/>
              </a:rPr>
              <a:t>work sits </a:t>
            </a:r>
            <a:r>
              <a:rPr lang="en-US" sz="2400" dirty="0">
                <a:solidFill>
                  <a:srgbClr val="000000"/>
                </a:solidFill>
                <a:latin typeface="Colon Mono Alt Regular"/>
                <a:cs typeface="Colon Mono Alt Regular"/>
              </a:rPr>
              <a:t>waiting – until it eventually becomes an </a:t>
            </a:r>
            <a:r>
              <a:rPr lang="en-US" sz="2400" dirty="0" smtClean="0">
                <a:solidFill>
                  <a:srgbClr val="000000"/>
                </a:solidFill>
                <a:latin typeface="Colon Mono Alt Regular"/>
                <a:cs typeface="Colon Mono Alt Regular"/>
              </a:rPr>
              <a:t>emergency. </a:t>
            </a:r>
          </a:p>
          <a:p>
            <a:endParaRPr lang="en-US" sz="2400" dirty="0">
              <a:solidFill>
                <a:srgbClr val="000000"/>
              </a:solidFill>
              <a:latin typeface="Colon Mono Alt Regular"/>
              <a:cs typeface="Colon Mono Alt Regular"/>
            </a:endParaRPr>
          </a:p>
        </p:txBody>
      </p:sp>
      <p:pic>
        <p:nvPicPr>
          <p:cNvPr id="7" name="Picture 6"/>
          <p:cNvPicPr>
            <a:picLocks noChangeAspect="1"/>
          </p:cNvPicPr>
          <p:nvPr/>
        </p:nvPicPr>
        <p:blipFill>
          <a:blip r:embed="rId3"/>
          <a:stretch>
            <a:fillRect/>
          </a:stretch>
        </p:blipFill>
        <p:spPr>
          <a:xfrm>
            <a:off x="7411288" y="3443225"/>
            <a:ext cx="1624954" cy="1575338"/>
          </a:xfrm>
          <a:prstGeom prst="rect">
            <a:avLst/>
          </a:prstGeom>
        </p:spPr>
      </p:pic>
    </p:spTree>
    <p:extLst>
      <p:ext uri="{BB962C8B-B14F-4D97-AF65-F5344CB8AC3E}">
        <p14:creationId xmlns:p14="http://schemas.microsoft.com/office/powerpoint/2010/main" val="19513382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normAutofit fontScale="90000"/>
          </a:bodyPr>
          <a:lstStyle/>
          <a:p>
            <a:pPr algn="l"/>
            <a:r>
              <a:rPr lang="en-US" sz="3400" dirty="0" smtClean="0">
                <a:solidFill>
                  <a:schemeClr val="tx1"/>
                </a:solidFill>
                <a:latin typeface="Gotham HTF Medium"/>
                <a:cs typeface="Gotham HTF Medium"/>
              </a:rPr>
              <a:t>You </a:t>
            </a:r>
            <a:r>
              <a:rPr lang="en-US" sz="3400" dirty="0">
                <a:solidFill>
                  <a:schemeClr val="tx1"/>
                </a:solidFill>
                <a:latin typeface="Gotham HTF Medium"/>
                <a:cs typeface="Gotham HTF Medium"/>
              </a:rPr>
              <a:t>know Thief </a:t>
            </a:r>
            <a:r>
              <a:rPr lang="en-US" sz="3400" dirty="0" smtClean="0">
                <a:solidFill>
                  <a:schemeClr val="tx1"/>
                </a:solidFill>
                <a:latin typeface="Gotham HTF Medium"/>
                <a:cs typeface="Gotham HTF Medium"/>
              </a:rPr>
              <a:t>#5 </a:t>
            </a:r>
            <a:r>
              <a:rPr lang="en-US" sz="3400" dirty="0">
                <a:solidFill>
                  <a:schemeClr val="tx1"/>
                </a:solidFill>
                <a:latin typeface="Gotham HTF Medium"/>
                <a:cs typeface="Gotham HTF Medium"/>
              </a:rPr>
              <a:t>steals time when...</a:t>
            </a:r>
          </a:p>
        </p:txBody>
      </p:sp>
      <p:sp>
        <p:nvSpPr>
          <p:cNvPr id="4" name="Freeform 145"/>
          <p:cNvSpPr>
            <a:spLocks/>
          </p:cNvSpPr>
          <p:nvPr/>
        </p:nvSpPr>
        <p:spPr bwMode="auto">
          <a:xfrm>
            <a:off x="-1" y="929036"/>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5" name="TextBox 4"/>
          <p:cNvSpPr txBox="1"/>
          <p:nvPr/>
        </p:nvSpPr>
        <p:spPr>
          <a:xfrm>
            <a:off x="1877840" y="1356181"/>
            <a:ext cx="6049818" cy="1877437"/>
          </a:xfrm>
          <a:prstGeom prst="rect">
            <a:avLst/>
          </a:prstGeom>
          <a:noFill/>
        </p:spPr>
        <p:txBody>
          <a:bodyPr wrap="square" rtlCol="0">
            <a:spAutoFit/>
          </a:bodyPr>
          <a:lstStyle/>
          <a:p>
            <a:endParaRPr lang="en-US" sz="2000" dirty="0">
              <a:latin typeface="Colon Mono Italic"/>
              <a:cs typeface="Colon Mono Italic"/>
            </a:endParaRPr>
          </a:p>
          <a:p>
            <a:r>
              <a:rPr lang="en-US" sz="2400" dirty="0">
                <a:latin typeface="Colon Mono Italic"/>
                <a:cs typeface="Colon Mono Italic"/>
              </a:rPr>
              <a:t>“When are we going to </a:t>
            </a:r>
            <a:r>
              <a:rPr lang="en-US" sz="2400" dirty="0" smtClean="0">
                <a:latin typeface="Colon Mono Italic"/>
                <a:cs typeface="Colon Mono Italic"/>
              </a:rPr>
              <a:t>finish x?</a:t>
            </a:r>
            <a:r>
              <a:rPr lang="en-US" sz="2400" dirty="0">
                <a:latin typeface="Colon Mono Italic"/>
                <a:cs typeface="Colon Mono Italic"/>
              </a:rPr>
              <a:t>”</a:t>
            </a:r>
          </a:p>
          <a:p>
            <a:endParaRPr lang="en-US" sz="2400" dirty="0" smtClean="0">
              <a:latin typeface="Colon Mono Italic"/>
              <a:cs typeface="Colon Mono Italic"/>
            </a:endParaRPr>
          </a:p>
          <a:p>
            <a:r>
              <a:rPr lang="en-US" sz="2400" dirty="0" smtClean="0">
                <a:latin typeface="Colon Mono Italic"/>
                <a:cs typeface="Colon Mono Italic"/>
              </a:rPr>
              <a:t>“We can’t get to x right now, because we’re working on y.”</a:t>
            </a:r>
          </a:p>
        </p:txBody>
      </p:sp>
      <p:pic>
        <p:nvPicPr>
          <p:cNvPr id="2" name="Picture 1"/>
          <p:cNvPicPr>
            <a:picLocks noChangeAspect="1"/>
          </p:cNvPicPr>
          <p:nvPr/>
        </p:nvPicPr>
        <p:blipFill>
          <a:blip r:embed="rId3"/>
          <a:stretch>
            <a:fillRect/>
          </a:stretch>
        </p:blipFill>
        <p:spPr>
          <a:xfrm>
            <a:off x="311734" y="2262237"/>
            <a:ext cx="1104900" cy="2260600"/>
          </a:xfrm>
          <a:prstGeom prst="rect">
            <a:avLst/>
          </a:prstGeom>
        </p:spPr>
      </p:pic>
    </p:spTree>
    <p:extLst>
      <p:ext uri="{BB962C8B-B14F-4D97-AF65-F5344CB8AC3E}">
        <p14:creationId xmlns:p14="http://schemas.microsoft.com/office/powerpoint/2010/main" val="34192468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5143501"/>
          </a:xfrm>
          <a:prstGeom prst="rect">
            <a:avLst/>
          </a:prstGeom>
          <a:solidFill>
            <a:schemeClr val="accent1"/>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itle 1"/>
          <p:cNvSpPr>
            <a:spLocks noGrp="1"/>
          </p:cNvSpPr>
          <p:nvPr>
            <p:ph type="title"/>
          </p:nvPr>
        </p:nvSpPr>
        <p:spPr>
          <a:xfrm>
            <a:off x="0" y="4189909"/>
            <a:ext cx="9144000" cy="752636"/>
          </a:xfrm>
          <a:noFill/>
        </p:spPr>
        <p:txBody>
          <a:bodyPr/>
          <a:lstStyle/>
          <a:p>
            <a:pPr algn="l"/>
            <a:r>
              <a:rPr lang="en-US" dirty="0" smtClean="0">
                <a:solidFill>
                  <a:schemeClr val="tx1"/>
                </a:solidFill>
                <a:latin typeface="Arial"/>
                <a:cs typeface="Arial"/>
              </a:rPr>
              <a:t>	</a:t>
            </a:r>
            <a:r>
              <a:rPr lang="en-US" dirty="0" smtClean="0">
                <a:solidFill>
                  <a:srgbClr val="FFFFFF"/>
                </a:solidFill>
                <a:latin typeface="Arial"/>
                <a:cs typeface="Arial"/>
              </a:rPr>
              <a:t>  </a:t>
            </a:r>
            <a:r>
              <a:rPr lang="en-US" sz="3200" dirty="0">
                <a:solidFill>
                  <a:srgbClr val="FFFFFF"/>
                </a:solidFill>
                <a:latin typeface="Gotham HTF Medium"/>
                <a:cs typeface="Gotham HTF Medium"/>
              </a:rPr>
              <a:t>EXPOSE </a:t>
            </a:r>
            <a:r>
              <a:rPr lang="en-US" sz="3200" dirty="0" smtClean="0">
                <a:solidFill>
                  <a:schemeClr val="tx1"/>
                </a:solidFill>
                <a:latin typeface="Gotham HTF Medium"/>
                <a:cs typeface="Gotham HTF Medium"/>
              </a:rPr>
              <a:t>neglected WORK</a:t>
            </a:r>
            <a:endParaRPr lang="en-US" sz="3200" dirty="0">
              <a:solidFill>
                <a:schemeClr val="tx1"/>
              </a:solidFill>
              <a:latin typeface="Gotham HTF Medium"/>
              <a:cs typeface="Gotham HTF Medium"/>
            </a:endParaRPr>
          </a:p>
        </p:txBody>
      </p:sp>
      <p:sp>
        <p:nvSpPr>
          <p:cNvPr id="3" name="Rectangle 2"/>
          <p:cNvSpPr/>
          <p:nvPr/>
        </p:nvSpPr>
        <p:spPr>
          <a:xfrm>
            <a:off x="440086" y="330010"/>
            <a:ext cx="8330359" cy="3669061"/>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grpSp>
        <p:nvGrpSpPr>
          <p:cNvPr id="137" name="Grupa 57"/>
          <p:cNvGrpSpPr/>
          <p:nvPr/>
        </p:nvGrpSpPr>
        <p:grpSpPr>
          <a:xfrm rot="351806">
            <a:off x="5336315" y="2803628"/>
            <a:ext cx="514605" cy="269710"/>
            <a:chOff x="5246340" y="1637308"/>
            <a:chExt cx="1384384" cy="936106"/>
          </a:xfrm>
          <a:solidFill>
            <a:srgbClr val="964305"/>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3782966" y="2947665"/>
            <a:ext cx="514604" cy="269709"/>
            <a:chOff x="5246340" y="1637308"/>
            <a:chExt cx="1384382" cy="936104"/>
          </a:xfrm>
          <a:solidFill>
            <a:schemeClr val="accent5">
              <a:lumMod val="60000"/>
              <a:lumOff val="40000"/>
            </a:schemeClr>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7021115" y="330010"/>
            <a:ext cx="923450"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one</a:t>
            </a:r>
            <a:endParaRPr lang="en-US" sz="2400" dirty="0">
              <a:solidFill>
                <a:srgbClr val="003366"/>
              </a:solidFill>
              <a:latin typeface="Courier"/>
              <a:cs typeface="Courier"/>
            </a:endParaRPr>
          </a:p>
        </p:txBody>
      </p:sp>
      <p:sp>
        <p:nvSpPr>
          <p:cNvPr id="144" name="pole tekstowe 51"/>
          <p:cNvSpPr txBox="1"/>
          <p:nvPr/>
        </p:nvSpPr>
        <p:spPr>
          <a:xfrm>
            <a:off x="3542525" y="324395"/>
            <a:ext cx="1108146"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oing</a:t>
            </a:r>
            <a:endParaRPr lang="en-US" sz="2400" dirty="0">
              <a:solidFill>
                <a:srgbClr val="003366"/>
              </a:solidFill>
              <a:latin typeface="Courier"/>
              <a:cs typeface="Courier"/>
            </a:endParaRPr>
          </a:p>
        </p:txBody>
      </p:sp>
      <p:sp>
        <p:nvSpPr>
          <p:cNvPr id="145" name="pole tekstowe 52"/>
          <p:cNvSpPr txBox="1"/>
          <p:nvPr/>
        </p:nvSpPr>
        <p:spPr>
          <a:xfrm>
            <a:off x="2215373" y="324397"/>
            <a:ext cx="1108146"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To do</a:t>
            </a:r>
            <a:endParaRPr lang="en-US" sz="2400" dirty="0">
              <a:solidFill>
                <a:srgbClr val="003366"/>
              </a:solidFill>
              <a:latin typeface="Courier"/>
              <a:cs typeface="Courier"/>
            </a:endParaRPr>
          </a:p>
        </p:txBody>
      </p:sp>
      <p:sp>
        <p:nvSpPr>
          <p:cNvPr id="146" name="pole tekstowe 87"/>
          <p:cNvSpPr txBox="1"/>
          <p:nvPr/>
        </p:nvSpPr>
        <p:spPr>
          <a:xfrm>
            <a:off x="7429930" y="560748"/>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528446" y="1787904"/>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528446" y="2622762"/>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440086" y="929257"/>
            <a:ext cx="1853528"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Expedites</a:t>
            </a:r>
            <a:endParaRPr lang="en-US" sz="2000" kern="0" dirty="0" smtClean="0">
              <a:solidFill>
                <a:srgbClr val="003366"/>
              </a:solidFill>
              <a:latin typeface="Courier"/>
              <a:cs typeface="Courier"/>
            </a:endParaRPr>
          </a:p>
          <a:p>
            <a:pPr algn="ctr" defTabSz="457200">
              <a:defRPr/>
            </a:pPr>
            <a:r>
              <a:rPr lang="en-US" sz="2000" kern="0" dirty="0" smtClean="0">
                <a:solidFill>
                  <a:srgbClr val="003366"/>
                </a:solidFill>
                <a:latin typeface="Courier"/>
                <a:cs typeface="Courier"/>
              </a:rPr>
              <a:t>Unplanned work</a:t>
            </a:r>
            <a:endParaRPr lang="en-US" sz="2000" kern="0" dirty="0">
              <a:solidFill>
                <a:srgbClr val="003366"/>
              </a:solidFill>
              <a:latin typeface="Courier"/>
              <a:cs typeface="Courier"/>
            </a:endParaRPr>
          </a:p>
        </p:txBody>
      </p:sp>
      <p:grpSp>
        <p:nvGrpSpPr>
          <p:cNvPr id="152" name="Grupa 57"/>
          <p:cNvGrpSpPr/>
          <p:nvPr/>
        </p:nvGrpSpPr>
        <p:grpSpPr>
          <a:xfrm>
            <a:off x="5355454" y="2040073"/>
            <a:ext cx="514604" cy="269709"/>
            <a:chOff x="5246340" y="1637308"/>
            <a:chExt cx="1384382" cy="936104"/>
          </a:xfrm>
          <a:solidFill>
            <a:schemeClr val="accent1"/>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2379008" y="3129778"/>
            <a:ext cx="514605" cy="269710"/>
            <a:chOff x="5246340" y="1637308"/>
            <a:chExt cx="1384384" cy="936106"/>
          </a:xfrm>
          <a:solidFill>
            <a:schemeClr val="accent5">
              <a:lumMod val="60000"/>
              <a:lumOff val="40000"/>
            </a:schemeClr>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1" name="Grupa 57"/>
          <p:cNvGrpSpPr/>
          <p:nvPr/>
        </p:nvGrpSpPr>
        <p:grpSpPr>
          <a:xfrm rot="21233339">
            <a:off x="7176575" y="1084339"/>
            <a:ext cx="506710" cy="265572"/>
            <a:chOff x="5246340" y="1637308"/>
            <a:chExt cx="1384382" cy="936104"/>
          </a:xfrm>
          <a:solidFill>
            <a:srgbClr val="FEB80A"/>
          </a:solidFill>
        </p:grpSpPr>
        <p:sp>
          <p:nvSpPr>
            <p:cNvPr id="1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164" name="Grupa 57"/>
          <p:cNvGrpSpPr/>
          <p:nvPr/>
        </p:nvGrpSpPr>
        <p:grpSpPr>
          <a:xfrm>
            <a:off x="3753229" y="2031476"/>
            <a:ext cx="514604" cy="269709"/>
            <a:chOff x="5246340" y="1637308"/>
            <a:chExt cx="1384382" cy="936104"/>
          </a:xfrm>
          <a:solidFill>
            <a:srgbClr val="3891A7"/>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no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307157" y="2002968"/>
            <a:ext cx="514604" cy="269709"/>
            <a:chOff x="5246340" y="1637308"/>
            <a:chExt cx="1384382" cy="936104"/>
          </a:xfrm>
          <a:solidFill>
            <a:srgbClr val="A6A6A6"/>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788404" y="2864359"/>
            <a:ext cx="514604" cy="269709"/>
            <a:chOff x="5246340" y="1637308"/>
            <a:chExt cx="1384382" cy="936104"/>
          </a:xfrm>
          <a:solidFill>
            <a:schemeClr val="accent5">
              <a:lumMod val="60000"/>
              <a:lumOff val="40000"/>
            </a:schemeClr>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3" name="Freeform 461"/>
          <p:cNvSpPr>
            <a:spLocks noEditPoints="1"/>
          </p:cNvSpPr>
          <p:nvPr/>
        </p:nvSpPr>
        <p:spPr bwMode="auto">
          <a:xfrm>
            <a:off x="651948" y="3598967"/>
            <a:ext cx="8118497"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3810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grpSp>
        <p:nvGrpSpPr>
          <p:cNvPr id="174" name="Grupa 57"/>
          <p:cNvGrpSpPr/>
          <p:nvPr/>
        </p:nvGrpSpPr>
        <p:grpSpPr>
          <a:xfrm rot="351806">
            <a:off x="2256067" y="2858996"/>
            <a:ext cx="514605" cy="269710"/>
            <a:chOff x="5246340" y="1637308"/>
            <a:chExt cx="1384384" cy="936106"/>
          </a:xfrm>
          <a:solidFill>
            <a:srgbClr val="964305"/>
          </a:solidFill>
        </p:grpSpPr>
        <p:sp>
          <p:nvSpPr>
            <p:cNvPr id="17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7" name="Freeform 6"/>
          <p:cNvSpPr>
            <a:spLocks/>
          </p:cNvSpPr>
          <p:nvPr/>
        </p:nvSpPr>
        <p:spPr bwMode="auto">
          <a:xfrm rot="351806">
            <a:off x="8084940" y="2813804"/>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964305"/>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178" name="Grupa 57"/>
          <p:cNvGrpSpPr/>
          <p:nvPr/>
        </p:nvGrpSpPr>
        <p:grpSpPr>
          <a:xfrm rot="351806">
            <a:off x="7631364" y="3059765"/>
            <a:ext cx="514605" cy="269710"/>
            <a:chOff x="5246340" y="1637308"/>
            <a:chExt cx="1384384" cy="936106"/>
          </a:xfrm>
          <a:solidFill>
            <a:srgbClr val="964305"/>
          </a:solidFill>
        </p:grpSpPr>
        <p:sp>
          <p:nvSpPr>
            <p:cNvPr id="17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81" name="Freeform 6"/>
          <p:cNvSpPr>
            <a:spLocks/>
          </p:cNvSpPr>
          <p:nvPr/>
        </p:nvSpPr>
        <p:spPr bwMode="auto">
          <a:xfrm rot="351806">
            <a:off x="7110598" y="2773717"/>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964305"/>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182" name="Grupa 124"/>
          <p:cNvGrpSpPr/>
          <p:nvPr/>
        </p:nvGrpSpPr>
        <p:grpSpPr>
          <a:xfrm>
            <a:off x="3391827" y="1053895"/>
            <a:ext cx="882610" cy="351483"/>
            <a:chOff x="1907704" y="3645020"/>
            <a:chExt cx="1731642" cy="919456"/>
          </a:xfrm>
          <a:solidFill>
            <a:schemeClr val="accent2"/>
          </a:solidFill>
        </p:grpSpPr>
        <p:grpSp>
          <p:nvGrpSpPr>
            <p:cNvPr id="183" name="Grupa 119"/>
            <p:cNvGrpSpPr/>
            <p:nvPr/>
          </p:nvGrpSpPr>
          <p:grpSpPr>
            <a:xfrm rot="2352781">
              <a:off x="1907704" y="3645018"/>
              <a:ext cx="1504650" cy="471864"/>
              <a:chOff x="4860040" y="5233988"/>
              <a:chExt cx="2278063" cy="1624012"/>
            </a:xfrm>
            <a:grpFill/>
          </p:grpSpPr>
          <p:sp>
            <p:nvSpPr>
              <p:cNvPr id="187" name="Freeform 193"/>
              <p:cNvSpPr>
                <a:spLocks noEditPoints="1"/>
              </p:cNvSpPr>
              <p:nvPr/>
            </p:nvSpPr>
            <p:spPr bwMode="auto">
              <a:xfrm>
                <a:off x="4860040" y="5233988"/>
                <a:ext cx="2278063" cy="155575"/>
              </a:xfrm>
              <a:custGeom>
                <a:avLst/>
                <a:gdLst/>
                <a:ahLst/>
                <a:cxnLst>
                  <a:cxn ang="0">
                    <a:pos x="119" y="2"/>
                  </a:cxn>
                  <a:cxn ang="0">
                    <a:pos x="98" y="2"/>
                  </a:cxn>
                  <a:cxn ang="0">
                    <a:pos x="79" y="4"/>
                  </a:cxn>
                  <a:cxn ang="0">
                    <a:pos x="70" y="4"/>
                  </a:cxn>
                  <a:cxn ang="0">
                    <a:pos x="63" y="5"/>
                  </a:cxn>
                  <a:cxn ang="0">
                    <a:pos x="48" y="6"/>
                  </a:cxn>
                  <a:cxn ang="0">
                    <a:pos x="39" y="6"/>
                  </a:cxn>
                  <a:cxn ang="0">
                    <a:pos x="25" y="7"/>
                  </a:cxn>
                  <a:cxn ang="0">
                    <a:pos x="18" y="7"/>
                  </a:cxn>
                  <a:cxn ang="0">
                    <a:pos x="9" y="7"/>
                  </a:cxn>
                  <a:cxn ang="0">
                    <a:pos x="4" y="7"/>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10"/>
                  </a:cxn>
                  <a:cxn ang="0">
                    <a:pos x="29" y="10"/>
                  </a:cxn>
                  <a:cxn ang="0">
                    <a:pos x="31" y="9"/>
                  </a:cxn>
                  <a:cxn ang="0">
                    <a:pos x="32" y="10"/>
                  </a:cxn>
                  <a:cxn ang="0">
                    <a:pos x="39" y="10"/>
                  </a:cxn>
                  <a:cxn ang="0">
                    <a:pos x="42" y="10"/>
                  </a:cxn>
                  <a:cxn ang="0">
                    <a:pos x="45" y="9"/>
                  </a:cxn>
                  <a:cxn ang="0">
                    <a:pos x="51" y="9"/>
                  </a:cxn>
                  <a:cxn ang="0">
                    <a:pos x="54" y="9"/>
                  </a:cxn>
                  <a:cxn ang="0">
                    <a:pos x="56" y="9"/>
                  </a:cxn>
                  <a:cxn ang="0">
                    <a:pos x="57" y="9"/>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6"/>
                  </a:cxn>
                  <a:cxn ang="0">
                    <a:pos x="105" y="6"/>
                  </a:cxn>
                  <a:cxn ang="0">
                    <a:pos x="114" y="6"/>
                  </a:cxn>
                  <a:cxn ang="0">
                    <a:pos x="117" y="6"/>
                  </a:cxn>
                  <a:cxn ang="0">
                    <a:pos x="125" y="6"/>
                  </a:cxn>
                  <a:cxn ang="0">
                    <a:pos x="131" y="5"/>
                  </a:cxn>
                  <a:cxn ang="0">
                    <a:pos x="136" y="2"/>
                  </a:cxn>
                </a:cxnLst>
                <a:rect l="0" t="0" r="r" b="b"/>
                <a:pathLst>
                  <a:path w="146" h="10">
                    <a:moveTo>
                      <a:pt x="136" y="2"/>
                    </a:moveTo>
                    <a:cubicBezTo>
                      <a:pt x="135" y="2"/>
                      <a:pt x="134" y="2"/>
                      <a:pt x="133" y="2"/>
                    </a:cubicBezTo>
                    <a:cubicBezTo>
                      <a:pt x="129" y="2"/>
                      <a:pt x="124" y="0"/>
                      <a:pt x="120" y="1"/>
                    </a:cubicBezTo>
                    <a:cubicBezTo>
                      <a:pt x="120" y="1"/>
                      <a:pt x="120" y="1"/>
                      <a:pt x="120" y="2"/>
                    </a:cubicBezTo>
                    <a:cubicBezTo>
                      <a:pt x="120" y="2"/>
                      <a:pt x="120" y="1"/>
                      <a:pt x="120" y="1"/>
                    </a:cubicBezTo>
                    <a:cubicBezTo>
                      <a:pt x="120" y="2"/>
                      <a:pt x="119" y="2"/>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2"/>
                      <a:pt x="98" y="2"/>
                    </a:cubicBezTo>
                    <a:cubicBezTo>
                      <a:pt x="93" y="2"/>
                      <a:pt x="89" y="3"/>
                      <a:pt x="84" y="3"/>
                    </a:cubicBezTo>
                    <a:cubicBezTo>
                      <a:pt x="83" y="4"/>
                      <a:pt x="82" y="4"/>
                      <a:pt x="82" y="5"/>
                    </a:cubicBezTo>
                    <a:cubicBezTo>
                      <a:pt x="82" y="5"/>
                      <a:pt x="82" y="4"/>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4"/>
                    </a:cubicBezTo>
                    <a:cubicBezTo>
                      <a:pt x="71" y="4"/>
                      <a:pt x="71" y="5"/>
                      <a:pt x="71" y="5"/>
                    </a:cubicBezTo>
                    <a:cubicBezTo>
                      <a:pt x="71" y="4"/>
                      <a:pt x="70" y="5"/>
                      <a:pt x="70" y="5"/>
                    </a:cubicBezTo>
                    <a:cubicBezTo>
                      <a:pt x="70" y="5"/>
                      <a:pt x="70" y="5"/>
                      <a:pt x="70" y="4"/>
                    </a:cubicBezTo>
                    <a:cubicBezTo>
                      <a:pt x="69" y="4"/>
                      <a:pt x="69" y="5"/>
                      <a:pt x="68" y="4"/>
                    </a:cubicBezTo>
                    <a:cubicBezTo>
                      <a:pt x="68" y="4"/>
                      <a:pt x="68" y="4"/>
                      <a:pt x="68" y="4"/>
                    </a:cubicBezTo>
                    <a:cubicBezTo>
                      <a:pt x="67" y="5"/>
                      <a:pt x="66" y="4"/>
                      <a:pt x="65" y="5"/>
                    </a:cubicBezTo>
                    <a:cubicBezTo>
                      <a:pt x="66" y="4"/>
                      <a:pt x="65" y="4"/>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5"/>
                      <a:pt x="51" y="5"/>
                    </a:cubicBezTo>
                    <a:cubicBezTo>
                      <a:pt x="51" y="5"/>
                      <a:pt x="51" y="5"/>
                      <a:pt x="51" y="5"/>
                    </a:cubicBezTo>
                    <a:cubicBezTo>
                      <a:pt x="50" y="5"/>
                      <a:pt x="49" y="5"/>
                      <a:pt x="48" y="5"/>
                    </a:cubicBezTo>
                    <a:cubicBezTo>
                      <a:pt x="48" y="5"/>
                      <a:pt x="48" y="5"/>
                      <a:pt x="48" y="6"/>
                    </a:cubicBezTo>
                    <a:cubicBezTo>
                      <a:pt x="47" y="5"/>
                      <a:pt x="46" y="6"/>
                      <a:pt x="45" y="5"/>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6"/>
                    </a:cubicBezTo>
                    <a:cubicBezTo>
                      <a:pt x="38" y="6"/>
                      <a:pt x="38" y="6"/>
                      <a:pt x="38" y="6"/>
                    </a:cubicBezTo>
                    <a:cubicBezTo>
                      <a:pt x="37" y="6"/>
                      <a:pt x="34" y="6"/>
                      <a:pt x="33" y="6"/>
                    </a:cubicBezTo>
                    <a:cubicBezTo>
                      <a:pt x="33" y="6"/>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6"/>
                      <a:pt x="21" y="7"/>
                    </a:cubicBezTo>
                    <a:cubicBezTo>
                      <a:pt x="21" y="7"/>
                      <a:pt x="21" y="7"/>
                      <a:pt x="21" y="7"/>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6"/>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7"/>
                    </a:cubicBezTo>
                    <a:cubicBezTo>
                      <a:pt x="2" y="7"/>
                      <a:pt x="2" y="7"/>
                      <a:pt x="2" y="7"/>
                    </a:cubicBezTo>
                    <a:cubicBezTo>
                      <a:pt x="2" y="7"/>
                      <a:pt x="3" y="7"/>
                      <a:pt x="3" y="7"/>
                    </a:cubicBezTo>
                    <a:cubicBezTo>
                      <a:pt x="3" y="7"/>
                      <a:pt x="3" y="7"/>
                      <a:pt x="3" y="8"/>
                    </a:cubicBezTo>
                    <a:cubicBezTo>
                      <a:pt x="3" y="7"/>
                      <a:pt x="3" y="7"/>
                      <a:pt x="3" y="7"/>
                    </a:cubicBezTo>
                    <a:cubicBezTo>
                      <a:pt x="3" y="8"/>
                      <a:pt x="3" y="8"/>
                      <a:pt x="3" y="8"/>
                    </a:cubicBezTo>
                    <a:cubicBezTo>
                      <a:pt x="3" y="7"/>
                      <a:pt x="4" y="8"/>
                      <a:pt x="5" y="8"/>
                    </a:cubicBezTo>
                    <a:cubicBezTo>
                      <a:pt x="5" y="8"/>
                      <a:pt x="5" y="8"/>
                      <a:pt x="4" y="8"/>
                    </a:cubicBezTo>
                    <a:cubicBezTo>
                      <a:pt x="5" y="8"/>
                      <a:pt x="4" y="7"/>
                      <a:pt x="5" y="7"/>
                    </a:cubicBezTo>
                    <a:cubicBezTo>
                      <a:pt x="5" y="8"/>
                      <a:pt x="5" y="8"/>
                      <a:pt x="5" y="8"/>
                    </a:cubicBezTo>
                    <a:cubicBezTo>
                      <a:pt x="6" y="8"/>
                      <a:pt x="7" y="8"/>
                      <a:pt x="8" y="8"/>
                    </a:cubicBezTo>
                    <a:cubicBezTo>
                      <a:pt x="8" y="8"/>
                      <a:pt x="9" y="8"/>
                      <a:pt x="9" y="8"/>
                    </a:cubicBezTo>
                    <a:cubicBezTo>
                      <a:pt x="10" y="8"/>
                      <a:pt x="9" y="8"/>
                      <a:pt x="10" y="8"/>
                    </a:cubicBezTo>
                    <a:cubicBezTo>
                      <a:pt x="10" y="8"/>
                      <a:pt x="10" y="8"/>
                      <a:pt x="10" y="9"/>
                    </a:cubicBezTo>
                    <a:cubicBezTo>
                      <a:pt x="10" y="8"/>
                      <a:pt x="11" y="9"/>
                      <a:pt x="10" y="8"/>
                    </a:cubicBezTo>
                    <a:cubicBezTo>
                      <a:pt x="11" y="8"/>
                      <a:pt x="12" y="8"/>
                      <a:pt x="13" y="8"/>
                    </a:cubicBezTo>
                    <a:cubicBezTo>
                      <a:pt x="12" y="8"/>
                      <a:pt x="12" y="9"/>
                      <a:pt x="12" y="9"/>
                    </a:cubicBezTo>
                    <a:cubicBezTo>
                      <a:pt x="13" y="9"/>
                      <a:pt x="13" y="8"/>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9"/>
                      <a:pt x="13" y="9"/>
                      <a:pt x="13" y="9"/>
                    </a:cubicBezTo>
                    <a:cubicBezTo>
                      <a:pt x="13" y="9"/>
                      <a:pt x="14" y="9"/>
                      <a:pt x="14" y="9"/>
                    </a:cubicBezTo>
                    <a:cubicBezTo>
                      <a:pt x="14" y="9"/>
                      <a:pt x="14" y="9"/>
                      <a:pt x="14" y="9"/>
                    </a:cubicBezTo>
                    <a:cubicBezTo>
                      <a:pt x="15" y="9"/>
                      <a:pt x="15" y="9"/>
                      <a:pt x="15" y="9"/>
                    </a:cubicBezTo>
                    <a:cubicBezTo>
                      <a:pt x="15" y="9"/>
                      <a:pt x="15" y="9"/>
                      <a:pt x="15" y="9"/>
                    </a:cubicBezTo>
                    <a:cubicBezTo>
                      <a:pt x="15" y="9"/>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9"/>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9"/>
                      <a:pt x="18" y="10"/>
                      <a:pt x="17" y="10"/>
                    </a:cubicBezTo>
                    <a:cubicBezTo>
                      <a:pt x="18" y="10"/>
                      <a:pt x="18" y="10"/>
                      <a:pt x="18" y="10"/>
                    </a:cubicBezTo>
                    <a:cubicBezTo>
                      <a:pt x="18" y="10"/>
                      <a:pt x="18" y="9"/>
                      <a:pt x="18" y="9"/>
                    </a:cubicBezTo>
                    <a:cubicBezTo>
                      <a:pt x="19" y="9"/>
                      <a:pt x="19" y="10"/>
                      <a:pt x="19" y="10"/>
                    </a:cubicBezTo>
                    <a:cubicBezTo>
                      <a:pt x="19" y="9"/>
                      <a:pt x="20" y="9"/>
                      <a:pt x="20" y="9"/>
                    </a:cubicBezTo>
                    <a:cubicBezTo>
                      <a:pt x="20" y="8"/>
                      <a:pt x="20" y="8"/>
                      <a:pt x="20" y="8"/>
                    </a:cubicBezTo>
                    <a:cubicBezTo>
                      <a:pt x="20" y="9"/>
                      <a:pt x="21" y="9"/>
                      <a:pt x="20" y="9"/>
                    </a:cubicBezTo>
                    <a:cubicBezTo>
                      <a:pt x="20" y="9"/>
                      <a:pt x="21" y="9"/>
                      <a:pt x="21" y="9"/>
                    </a:cubicBezTo>
                    <a:cubicBezTo>
                      <a:pt x="21" y="9"/>
                      <a:pt x="20" y="9"/>
                      <a:pt x="20" y="9"/>
                    </a:cubicBezTo>
                    <a:cubicBezTo>
                      <a:pt x="21" y="10"/>
                      <a:pt x="21" y="10"/>
                      <a:pt x="21" y="10"/>
                    </a:cubicBezTo>
                    <a:cubicBezTo>
                      <a:pt x="22" y="10"/>
                      <a:pt x="21" y="10"/>
                      <a:pt x="22" y="10"/>
                    </a:cubicBezTo>
                    <a:cubicBezTo>
                      <a:pt x="21" y="10"/>
                      <a:pt x="22" y="10"/>
                      <a:pt x="22" y="10"/>
                    </a:cubicBezTo>
                    <a:cubicBezTo>
                      <a:pt x="21" y="10"/>
                      <a:pt x="22" y="10"/>
                      <a:pt x="22" y="9"/>
                    </a:cubicBezTo>
                    <a:cubicBezTo>
                      <a:pt x="23" y="9"/>
                      <a:pt x="23" y="10"/>
                      <a:pt x="23" y="10"/>
                    </a:cubicBezTo>
                    <a:cubicBezTo>
                      <a:pt x="23" y="10"/>
                      <a:pt x="23" y="10"/>
                      <a:pt x="22" y="10"/>
                    </a:cubicBezTo>
                    <a:cubicBezTo>
                      <a:pt x="23" y="10"/>
                      <a:pt x="23" y="10"/>
                      <a:pt x="23" y="10"/>
                    </a:cubicBezTo>
                    <a:cubicBezTo>
                      <a:pt x="23" y="10"/>
                      <a:pt x="23" y="10"/>
                      <a:pt x="23" y="9"/>
                    </a:cubicBezTo>
                    <a:cubicBezTo>
                      <a:pt x="23" y="9"/>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9"/>
                      <a:pt x="25" y="10"/>
                      <a:pt x="25" y="9"/>
                    </a:cubicBezTo>
                    <a:cubicBezTo>
                      <a:pt x="25" y="10"/>
                      <a:pt x="26" y="10"/>
                      <a:pt x="26" y="10"/>
                    </a:cubicBezTo>
                    <a:cubicBezTo>
                      <a:pt x="26" y="10"/>
                      <a:pt x="27" y="10"/>
                      <a:pt x="27" y="10"/>
                    </a:cubicBezTo>
                    <a:cubicBezTo>
                      <a:pt x="27" y="10"/>
                      <a:pt x="27" y="10"/>
                      <a:pt x="27" y="10"/>
                    </a:cubicBezTo>
                    <a:cubicBezTo>
                      <a:pt x="27" y="10"/>
                      <a:pt x="27" y="9"/>
                      <a:pt x="28" y="10"/>
                    </a:cubicBezTo>
                    <a:cubicBezTo>
                      <a:pt x="28" y="10"/>
                      <a:pt x="28" y="10"/>
                      <a:pt x="28" y="10"/>
                    </a:cubicBezTo>
                    <a:cubicBezTo>
                      <a:pt x="27" y="10"/>
                      <a:pt x="28" y="10"/>
                      <a:pt x="28" y="9"/>
                    </a:cubicBezTo>
                    <a:cubicBezTo>
                      <a:pt x="29" y="9"/>
                      <a:pt x="28" y="10"/>
                      <a:pt x="28" y="10"/>
                    </a:cubicBezTo>
                    <a:cubicBezTo>
                      <a:pt x="28" y="10"/>
                      <a:pt x="29" y="10"/>
                      <a:pt x="29" y="10"/>
                    </a:cubicBezTo>
                    <a:cubicBezTo>
                      <a:pt x="29" y="10"/>
                      <a:pt x="29" y="10"/>
                      <a:pt x="29" y="10"/>
                    </a:cubicBezTo>
                    <a:cubicBezTo>
                      <a:pt x="30" y="10"/>
                      <a:pt x="29" y="10"/>
                      <a:pt x="29" y="10"/>
                    </a:cubicBezTo>
                    <a:cubicBezTo>
                      <a:pt x="30" y="10"/>
                      <a:pt x="30" y="9"/>
                      <a:pt x="30" y="9"/>
                    </a:cubicBezTo>
                    <a:cubicBezTo>
                      <a:pt x="30" y="9"/>
                      <a:pt x="30" y="9"/>
                      <a:pt x="31" y="9"/>
                    </a:cubicBezTo>
                    <a:cubicBezTo>
                      <a:pt x="31" y="10"/>
                      <a:pt x="30" y="9"/>
                      <a:pt x="30" y="10"/>
                    </a:cubicBezTo>
                    <a:cubicBezTo>
                      <a:pt x="31" y="10"/>
                      <a:pt x="31" y="9"/>
                      <a:pt x="31" y="9"/>
                    </a:cubicBezTo>
                    <a:cubicBezTo>
                      <a:pt x="31" y="9"/>
                      <a:pt x="31" y="8"/>
                      <a:pt x="31" y="8"/>
                    </a:cubicBezTo>
                    <a:cubicBezTo>
                      <a:pt x="32" y="8"/>
                      <a:pt x="31" y="8"/>
                      <a:pt x="31" y="9"/>
                    </a:cubicBezTo>
                    <a:cubicBezTo>
                      <a:pt x="32" y="9"/>
                      <a:pt x="32" y="9"/>
                      <a:pt x="32" y="8"/>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9"/>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9"/>
                    </a:cubicBezTo>
                    <a:cubicBezTo>
                      <a:pt x="39" y="10"/>
                      <a:pt x="39" y="10"/>
                      <a:pt x="40" y="10"/>
                    </a:cubicBezTo>
                    <a:cubicBezTo>
                      <a:pt x="40" y="10"/>
                      <a:pt x="41" y="10"/>
                      <a:pt x="41" y="9"/>
                    </a:cubicBezTo>
                    <a:cubicBezTo>
                      <a:pt x="41" y="10"/>
                      <a:pt x="41" y="10"/>
                      <a:pt x="41" y="10"/>
                    </a:cubicBezTo>
                    <a:cubicBezTo>
                      <a:pt x="41" y="10"/>
                      <a:pt x="41" y="10"/>
                      <a:pt x="41" y="9"/>
                    </a:cubicBezTo>
                    <a:cubicBezTo>
                      <a:pt x="42" y="10"/>
                      <a:pt x="42" y="10"/>
                      <a:pt x="42" y="10"/>
                    </a:cubicBezTo>
                    <a:cubicBezTo>
                      <a:pt x="42" y="10"/>
                      <a:pt x="42" y="10"/>
                      <a:pt x="42" y="9"/>
                    </a:cubicBezTo>
                    <a:cubicBezTo>
                      <a:pt x="42" y="9"/>
                      <a:pt x="43" y="9"/>
                      <a:pt x="43" y="10"/>
                    </a:cubicBezTo>
                    <a:cubicBezTo>
                      <a:pt x="43" y="10"/>
                      <a:pt x="43" y="10"/>
                      <a:pt x="43" y="10"/>
                    </a:cubicBezTo>
                    <a:cubicBezTo>
                      <a:pt x="43" y="10"/>
                      <a:pt x="44" y="10"/>
                      <a:pt x="45" y="10"/>
                    </a:cubicBezTo>
                    <a:cubicBezTo>
                      <a:pt x="44" y="10"/>
                      <a:pt x="44" y="9"/>
                      <a:pt x="44" y="9"/>
                    </a:cubicBezTo>
                    <a:cubicBezTo>
                      <a:pt x="44" y="9"/>
                      <a:pt x="44" y="9"/>
                      <a:pt x="45" y="9"/>
                    </a:cubicBezTo>
                    <a:cubicBezTo>
                      <a:pt x="45" y="9"/>
                      <a:pt x="45" y="9"/>
                      <a:pt x="45" y="9"/>
                    </a:cubicBezTo>
                    <a:cubicBezTo>
                      <a:pt x="46" y="10"/>
                      <a:pt x="47" y="9"/>
                      <a:pt x="48" y="10"/>
                    </a:cubicBezTo>
                    <a:cubicBezTo>
                      <a:pt x="48" y="10"/>
                      <a:pt x="48" y="9"/>
                      <a:pt x="48" y="9"/>
                    </a:cubicBezTo>
                    <a:cubicBezTo>
                      <a:pt x="49" y="10"/>
                      <a:pt x="50" y="9"/>
                      <a:pt x="50" y="9"/>
                    </a:cubicBezTo>
                    <a:cubicBezTo>
                      <a:pt x="50" y="9"/>
                      <a:pt x="50" y="9"/>
                      <a:pt x="51" y="9"/>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8"/>
                      <a:pt x="57" y="8"/>
                      <a:pt x="57" y="9"/>
                    </a:cubicBezTo>
                    <a:cubicBezTo>
                      <a:pt x="57" y="9"/>
                      <a:pt x="57" y="9"/>
                      <a:pt x="57" y="9"/>
                    </a:cubicBezTo>
                    <a:cubicBezTo>
                      <a:pt x="57" y="9"/>
                      <a:pt x="58" y="9"/>
                      <a:pt x="58" y="8"/>
                    </a:cubicBezTo>
                    <a:cubicBezTo>
                      <a:pt x="58" y="8"/>
                      <a:pt x="58" y="9"/>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8"/>
                    </a:cubicBezTo>
                    <a:cubicBezTo>
                      <a:pt x="67" y="9"/>
                      <a:pt x="67" y="7"/>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8"/>
                    </a:cubicBezTo>
                    <a:cubicBezTo>
                      <a:pt x="72" y="9"/>
                      <a:pt x="72" y="9"/>
                      <a:pt x="73" y="9"/>
                    </a:cubicBezTo>
                    <a:cubicBezTo>
                      <a:pt x="73" y="8"/>
                      <a:pt x="74" y="9"/>
                      <a:pt x="74" y="8"/>
                    </a:cubicBezTo>
                    <a:cubicBezTo>
                      <a:pt x="74" y="8"/>
                      <a:pt x="74" y="8"/>
                      <a:pt x="74" y="9"/>
                    </a:cubicBezTo>
                    <a:cubicBezTo>
                      <a:pt x="74" y="8"/>
                      <a:pt x="74" y="8"/>
                      <a:pt x="75" y="8"/>
                    </a:cubicBezTo>
                    <a:cubicBezTo>
                      <a:pt x="74" y="8"/>
                      <a:pt x="74" y="8"/>
                      <a:pt x="74" y="8"/>
                    </a:cubicBezTo>
                    <a:cubicBezTo>
                      <a:pt x="74" y="9"/>
                      <a:pt x="75" y="8"/>
                      <a:pt x="75" y="9"/>
                    </a:cubicBezTo>
                    <a:cubicBezTo>
                      <a:pt x="75" y="8"/>
                      <a:pt x="75" y="9"/>
                      <a:pt x="76" y="8"/>
                    </a:cubicBezTo>
                    <a:cubicBezTo>
                      <a:pt x="76" y="8"/>
                      <a:pt x="76" y="8"/>
                      <a:pt x="76" y="8"/>
                    </a:cubicBezTo>
                    <a:cubicBezTo>
                      <a:pt x="76" y="8"/>
                      <a:pt x="76" y="8"/>
                      <a:pt x="76" y="8"/>
                    </a:cubicBezTo>
                    <a:cubicBezTo>
                      <a:pt x="77" y="8"/>
                      <a:pt x="77" y="8"/>
                      <a:pt x="76" y="8"/>
                    </a:cubicBezTo>
                    <a:cubicBezTo>
                      <a:pt x="77" y="9"/>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9"/>
                      <a:pt x="78" y="9"/>
                      <a:pt x="78" y="9"/>
                    </a:cubicBezTo>
                    <a:cubicBezTo>
                      <a:pt x="78" y="9"/>
                      <a:pt x="79" y="8"/>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8"/>
                      <a:pt x="84" y="7"/>
                      <a:pt x="85" y="8"/>
                    </a:cubicBezTo>
                    <a:cubicBezTo>
                      <a:pt x="85" y="8"/>
                      <a:pt x="85" y="8"/>
                      <a:pt x="85" y="8"/>
                    </a:cubicBezTo>
                    <a:cubicBezTo>
                      <a:pt x="85" y="8"/>
                      <a:pt x="86" y="8"/>
                      <a:pt x="86" y="7"/>
                    </a:cubicBezTo>
                    <a:cubicBezTo>
                      <a:pt x="86" y="7"/>
                      <a:pt x="86" y="8"/>
                      <a:pt x="86" y="8"/>
                    </a:cubicBezTo>
                    <a:cubicBezTo>
                      <a:pt x="87" y="8"/>
                      <a:pt x="87" y="8"/>
                      <a:pt x="87" y="7"/>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7"/>
                    </a:cubicBezTo>
                    <a:cubicBezTo>
                      <a:pt x="90" y="7"/>
                      <a:pt x="90" y="7"/>
                      <a:pt x="90" y="7"/>
                    </a:cubicBezTo>
                    <a:cubicBezTo>
                      <a:pt x="90" y="7"/>
                      <a:pt x="90" y="7"/>
                      <a:pt x="90" y="7"/>
                    </a:cubicBezTo>
                    <a:cubicBezTo>
                      <a:pt x="90" y="7"/>
                      <a:pt x="91" y="6"/>
                      <a:pt x="91" y="6"/>
                    </a:cubicBezTo>
                    <a:cubicBezTo>
                      <a:pt x="91" y="6"/>
                      <a:pt x="91" y="7"/>
                      <a:pt x="91" y="7"/>
                    </a:cubicBezTo>
                    <a:cubicBezTo>
                      <a:pt x="92" y="7"/>
                      <a:pt x="92" y="6"/>
                      <a:pt x="93" y="5"/>
                    </a:cubicBezTo>
                    <a:cubicBezTo>
                      <a:pt x="93" y="6"/>
                      <a:pt x="94" y="5"/>
                      <a:pt x="94" y="5"/>
                    </a:cubicBezTo>
                    <a:cubicBezTo>
                      <a:pt x="94" y="6"/>
                      <a:pt x="94" y="5"/>
                      <a:pt x="94" y="5"/>
                    </a:cubicBezTo>
                    <a:cubicBezTo>
                      <a:pt x="94" y="6"/>
                      <a:pt x="94" y="6"/>
                      <a:pt x="94" y="6"/>
                    </a:cubicBezTo>
                    <a:cubicBezTo>
                      <a:pt x="93" y="6"/>
                      <a:pt x="94" y="7"/>
                      <a:pt x="94" y="7"/>
                    </a:cubicBezTo>
                    <a:cubicBezTo>
                      <a:pt x="94" y="7"/>
                      <a:pt x="95" y="7"/>
                      <a:pt x="96" y="7"/>
                    </a:cubicBezTo>
                    <a:cubicBezTo>
                      <a:pt x="95" y="6"/>
                      <a:pt x="96" y="7"/>
                      <a:pt x="96" y="6"/>
                    </a:cubicBezTo>
                    <a:cubicBezTo>
                      <a:pt x="97" y="6"/>
                      <a:pt x="97" y="6"/>
                      <a:pt x="97" y="7"/>
                    </a:cubicBezTo>
                    <a:cubicBezTo>
                      <a:pt x="98" y="6"/>
                      <a:pt x="98" y="6"/>
                      <a:pt x="99" y="6"/>
                    </a:cubicBezTo>
                    <a:cubicBezTo>
                      <a:pt x="99" y="6"/>
                      <a:pt x="99" y="6"/>
                      <a:pt x="99" y="7"/>
                    </a:cubicBezTo>
                    <a:cubicBezTo>
                      <a:pt x="99" y="6"/>
                      <a:pt x="100" y="6"/>
                      <a:pt x="101" y="6"/>
                    </a:cubicBezTo>
                    <a:cubicBezTo>
                      <a:pt x="101" y="6"/>
                      <a:pt x="101" y="6"/>
                      <a:pt x="101" y="6"/>
                    </a:cubicBezTo>
                    <a:cubicBezTo>
                      <a:pt x="101" y="6"/>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6"/>
                      <a:pt x="104" y="5"/>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6"/>
                      <a:pt x="113" y="6"/>
                      <a:pt x="113" y="7"/>
                    </a:cubicBezTo>
                    <a:cubicBezTo>
                      <a:pt x="113" y="6"/>
                      <a:pt x="114" y="6"/>
                      <a:pt x="114" y="6"/>
                    </a:cubicBezTo>
                    <a:cubicBezTo>
                      <a:pt x="114" y="6"/>
                      <a:pt x="114" y="6"/>
                      <a:pt x="114" y="6"/>
                    </a:cubicBezTo>
                    <a:cubicBezTo>
                      <a:pt x="115" y="6"/>
                      <a:pt x="115" y="7"/>
                      <a:pt x="115" y="6"/>
                    </a:cubicBezTo>
                    <a:cubicBezTo>
                      <a:pt x="115" y="6"/>
                      <a:pt x="115" y="6"/>
                      <a:pt x="115" y="6"/>
                    </a:cubicBezTo>
                    <a:cubicBezTo>
                      <a:pt x="116" y="6"/>
                      <a:pt x="116" y="7"/>
                      <a:pt x="116" y="6"/>
                    </a:cubicBezTo>
                    <a:cubicBezTo>
                      <a:pt x="116" y="6"/>
                      <a:pt x="116" y="7"/>
                      <a:pt x="116" y="7"/>
                    </a:cubicBezTo>
                    <a:cubicBezTo>
                      <a:pt x="117" y="6"/>
                      <a:pt x="117" y="7"/>
                      <a:pt x="117" y="6"/>
                    </a:cubicBezTo>
                    <a:cubicBezTo>
                      <a:pt x="117" y="6"/>
                      <a:pt x="117" y="6"/>
                      <a:pt x="117" y="6"/>
                    </a:cubicBezTo>
                    <a:cubicBezTo>
                      <a:pt x="118" y="7"/>
                      <a:pt x="119" y="6"/>
                      <a:pt x="119" y="6"/>
                    </a:cubicBezTo>
                    <a:cubicBezTo>
                      <a:pt x="119" y="6"/>
                      <a:pt x="120" y="6"/>
                      <a:pt x="120" y="5"/>
                    </a:cubicBezTo>
                    <a:cubicBezTo>
                      <a:pt x="120" y="6"/>
                      <a:pt x="120" y="6"/>
                      <a:pt x="120" y="6"/>
                    </a:cubicBezTo>
                    <a:cubicBezTo>
                      <a:pt x="122" y="6"/>
                      <a:pt x="124" y="6"/>
                      <a:pt x="125" y="5"/>
                    </a:cubicBezTo>
                    <a:cubicBezTo>
                      <a:pt x="125" y="5"/>
                      <a:pt x="125" y="5"/>
                      <a:pt x="125" y="6"/>
                    </a:cubicBezTo>
                    <a:cubicBezTo>
                      <a:pt x="126" y="5"/>
                      <a:pt x="127" y="7"/>
                      <a:pt x="128" y="5"/>
                    </a:cubicBezTo>
                    <a:cubicBezTo>
                      <a:pt x="128" y="5"/>
                      <a:pt x="128" y="5"/>
                      <a:pt x="128" y="4"/>
                    </a:cubicBezTo>
                    <a:cubicBezTo>
                      <a:pt x="128" y="5"/>
                      <a:pt x="128" y="5"/>
                      <a:pt x="128" y="5"/>
                    </a:cubicBezTo>
                    <a:cubicBezTo>
                      <a:pt x="129" y="5"/>
                      <a:pt x="129" y="5"/>
                      <a:pt x="130" y="5"/>
                    </a:cubicBezTo>
                    <a:cubicBezTo>
                      <a:pt x="130" y="5"/>
                      <a:pt x="129" y="5"/>
                      <a:pt x="129" y="5"/>
                    </a:cubicBezTo>
                    <a:cubicBezTo>
                      <a:pt x="130" y="5"/>
                      <a:pt x="130" y="4"/>
                      <a:pt x="131" y="5"/>
                    </a:cubicBezTo>
                    <a:cubicBezTo>
                      <a:pt x="131" y="5"/>
                      <a:pt x="131" y="5"/>
                      <a:pt x="131" y="5"/>
                    </a:cubicBezTo>
                    <a:cubicBezTo>
                      <a:pt x="133" y="6"/>
                      <a:pt x="136" y="7"/>
                      <a:pt x="138" y="6"/>
                    </a:cubicBezTo>
                    <a:cubicBezTo>
                      <a:pt x="138" y="6"/>
                      <a:pt x="138" y="7"/>
                      <a:pt x="138" y="7"/>
                    </a:cubicBezTo>
                    <a:cubicBezTo>
                      <a:pt x="140" y="5"/>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8" name="Freeform 214"/>
              <p:cNvSpPr>
                <a:spLocks noEditPoints="1"/>
              </p:cNvSpPr>
              <p:nvPr/>
            </p:nvSpPr>
            <p:spPr bwMode="auto">
              <a:xfrm>
                <a:off x="4860040" y="5608638"/>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6"/>
                  </a:cxn>
                  <a:cxn ang="0">
                    <a:pos x="0" y="6"/>
                  </a:cxn>
                  <a:cxn ang="0">
                    <a:pos x="3" y="7"/>
                  </a:cxn>
                  <a:cxn ang="0">
                    <a:pos x="8" y="8"/>
                  </a:cxn>
                  <a:cxn ang="0">
                    <a:pos x="12" y="8"/>
                  </a:cxn>
                  <a:cxn ang="0">
                    <a:pos x="13" y="8"/>
                  </a:cxn>
                  <a:cxn ang="0">
                    <a:pos x="16" y="9"/>
                  </a:cxn>
                  <a:cxn ang="0">
                    <a:pos x="16" y="9"/>
                  </a:cxn>
                  <a:cxn ang="0">
                    <a:pos x="17" y="9"/>
                  </a:cxn>
                  <a:cxn ang="0">
                    <a:pos x="20" y="8"/>
                  </a:cxn>
                  <a:cxn ang="0">
                    <a:pos x="22" y="9"/>
                  </a:cxn>
                  <a:cxn ang="0">
                    <a:pos x="23" y="9"/>
                  </a:cxn>
                  <a:cxn ang="0">
                    <a:pos x="26" y="9"/>
                  </a:cxn>
                  <a:cxn ang="0">
                    <a:pos x="28" y="9"/>
                  </a:cxn>
                  <a:cxn ang="0">
                    <a:pos x="29" y="9"/>
                  </a:cxn>
                  <a:cxn ang="0">
                    <a:pos x="31" y="8"/>
                  </a:cxn>
                  <a:cxn ang="0">
                    <a:pos x="32" y="9"/>
                  </a:cxn>
                  <a:cxn ang="0">
                    <a:pos x="39" y="9"/>
                  </a:cxn>
                  <a:cxn ang="0">
                    <a:pos x="42" y="9"/>
                  </a:cxn>
                  <a:cxn ang="0">
                    <a:pos x="45" y="8"/>
                  </a:cxn>
                  <a:cxn ang="0">
                    <a:pos x="51" y="9"/>
                  </a:cxn>
                  <a:cxn ang="0">
                    <a:pos x="54" y="8"/>
                  </a:cxn>
                  <a:cxn ang="0">
                    <a:pos x="56" y="8"/>
                  </a:cxn>
                  <a:cxn ang="0">
                    <a:pos x="57" y="8"/>
                  </a:cxn>
                  <a:cxn ang="0">
                    <a:pos x="59" y="9"/>
                  </a:cxn>
                  <a:cxn ang="0">
                    <a:pos x="61" y="8"/>
                  </a:cxn>
                  <a:cxn ang="0">
                    <a:pos x="67" y="8"/>
                  </a:cxn>
                  <a:cxn ang="0">
                    <a:pos x="70" y="8"/>
                  </a:cxn>
                  <a:cxn ang="0">
                    <a:pos x="74" y="8"/>
                  </a:cxn>
                  <a:cxn ang="0">
                    <a:pos x="77" y="8"/>
                  </a:cxn>
                  <a:cxn ang="0">
                    <a:pos x="78" y="8"/>
                  </a:cxn>
                  <a:cxn ang="0">
                    <a:pos x="81" y="7"/>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0"/>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1"/>
                      <a:pt x="114" y="1"/>
                      <a:pt x="114" y="2"/>
                    </a:cubicBezTo>
                    <a:cubicBezTo>
                      <a:pt x="113" y="1"/>
                      <a:pt x="114" y="1"/>
                      <a:pt x="114" y="1"/>
                    </a:cubicBezTo>
                    <a:cubicBezTo>
                      <a:pt x="112" y="2"/>
                      <a:pt x="112" y="2"/>
                      <a:pt x="111" y="1"/>
                    </a:cubicBezTo>
                    <a:cubicBezTo>
                      <a:pt x="107" y="0"/>
                      <a:pt x="102" y="1"/>
                      <a:pt x="98" y="1"/>
                    </a:cubicBezTo>
                    <a:cubicBezTo>
                      <a:pt x="93" y="1"/>
                      <a:pt x="89" y="2"/>
                      <a:pt x="84" y="3"/>
                    </a:cubicBezTo>
                    <a:cubicBezTo>
                      <a:pt x="83" y="4"/>
                      <a:pt x="82" y="3"/>
                      <a:pt x="82" y="4"/>
                    </a:cubicBezTo>
                    <a:cubicBezTo>
                      <a:pt x="82" y="4"/>
                      <a:pt x="82" y="4"/>
                      <a:pt x="82" y="4"/>
                    </a:cubicBezTo>
                    <a:cubicBezTo>
                      <a:pt x="81" y="4"/>
                      <a:pt x="81" y="4"/>
                      <a:pt x="80" y="3"/>
                    </a:cubicBezTo>
                    <a:cubicBezTo>
                      <a:pt x="80" y="4"/>
                      <a:pt x="79" y="4"/>
                      <a:pt x="80" y="4"/>
                    </a:cubicBezTo>
                    <a:cubicBezTo>
                      <a:pt x="79" y="4"/>
                      <a:pt x="79" y="3"/>
                      <a:pt x="79" y="4"/>
                    </a:cubicBezTo>
                    <a:cubicBezTo>
                      <a:pt x="79" y="3"/>
                      <a:pt x="79" y="4"/>
                      <a:pt x="79" y="4"/>
                    </a:cubicBezTo>
                    <a:cubicBezTo>
                      <a:pt x="77" y="4"/>
                      <a:pt x="79" y="3"/>
                      <a:pt x="77" y="3"/>
                    </a:cubicBezTo>
                    <a:cubicBezTo>
                      <a:pt x="75" y="3"/>
                      <a:pt x="73" y="4"/>
                      <a:pt x="71" y="4"/>
                    </a:cubicBezTo>
                    <a:cubicBezTo>
                      <a:pt x="71" y="4"/>
                      <a:pt x="71" y="4"/>
                      <a:pt x="71" y="4"/>
                    </a:cubicBezTo>
                    <a:cubicBezTo>
                      <a:pt x="71" y="3"/>
                      <a:pt x="70" y="4"/>
                      <a:pt x="70" y="4"/>
                    </a:cubicBezTo>
                    <a:cubicBezTo>
                      <a:pt x="70" y="4"/>
                      <a:pt x="70" y="4"/>
                      <a:pt x="70" y="4"/>
                    </a:cubicBezTo>
                    <a:cubicBezTo>
                      <a:pt x="69" y="4"/>
                      <a:pt x="69" y="4"/>
                      <a:pt x="68" y="4"/>
                    </a:cubicBezTo>
                    <a:cubicBezTo>
                      <a:pt x="68" y="4"/>
                      <a:pt x="68" y="4"/>
                      <a:pt x="68" y="4"/>
                    </a:cubicBezTo>
                    <a:cubicBezTo>
                      <a:pt x="67" y="4"/>
                      <a:pt x="66" y="3"/>
                      <a:pt x="65" y="4"/>
                    </a:cubicBezTo>
                    <a:cubicBezTo>
                      <a:pt x="66" y="4"/>
                      <a:pt x="65" y="4"/>
                      <a:pt x="65" y="4"/>
                    </a:cubicBezTo>
                    <a:cubicBezTo>
                      <a:pt x="64" y="5"/>
                      <a:pt x="63" y="3"/>
                      <a:pt x="63" y="4"/>
                    </a:cubicBezTo>
                    <a:cubicBezTo>
                      <a:pt x="63" y="4"/>
                      <a:pt x="63" y="4"/>
                      <a:pt x="63" y="4"/>
                    </a:cubicBezTo>
                    <a:cubicBezTo>
                      <a:pt x="60" y="4"/>
                      <a:pt x="58" y="4"/>
                      <a:pt x="56" y="5"/>
                    </a:cubicBezTo>
                    <a:cubicBezTo>
                      <a:pt x="54" y="5"/>
                      <a:pt x="53" y="4"/>
                      <a:pt x="51" y="4"/>
                    </a:cubicBezTo>
                    <a:cubicBezTo>
                      <a:pt x="51" y="5"/>
                      <a:pt x="51" y="5"/>
                      <a:pt x="51" y="5"/>
                    </a:cubicBezTo>
                    <a:cubicBezTo>
                      <a:pt x="51" y="5"/>
                      <a:pt x="51" y="5"/>
                      <a:pt x="51" y="4"/>
                    </a:cubicBezTo>
                    <a:cubicBezTo>
                      <a:pt x="50" y="5"/>
                      <a:pt x="49" y="5"/>
                      <a:pt x="48" y="5"/>
                    </a:cubicBezTo>
                    <a:cubicBezTo>
                      <a:pt x="48" y="5"/>
                      <a:pt x="48" y="5"/>
                      <a:pt x="48" y="5"/>
                    </a:cubicBezTo>
                    <a:cubicBezTo>
                      <a:pt x="47" y="4"/>
                      <a:pt x="46" y="5"/>
                      <a:pt x="45" y="5"/>
                    </a:cubicBezTo>
                    <a:cubicBezTo>
                      <a:pt x="45" y="6"/>
                      <a:pt x="44" y="5"/>
                      <a:pt x="44" y="5"/>
                    </a:cubicBezTo>
                    <a:cubicBezTo>
                      <a:pt x="44" y="5"/>
                      <a:pt x="44" y="5"/>
                      <a:pt x="44" y="5"/>
                    </a:cubicBezTo>
                    <a:cubicBezTo>
                      <a:pt x="43" y="5"/>
                      <a:pt x="43" y="5"/>
                      <a:pt x="42" y="5"/>
                    </a:cubicBezTo>
                    <a:cubicBezTo>
                      <a:pt x="41" y="5"/>
                      <a:pt x="41" y="6"/>
                      <a:pt x="41" y="5"/>
                    </a:cubicBezTo>
                    <a:cubicBezTo>
                      <a:pt x="40" y="5"/>
                      <a:pt x="40" y="5"/>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6"/>
                      <a:pt x="19" y="6"/>
                    </a:cubicBezTo>
                    <a:cubicBezTo>
                      <a:pt x="18" y="6"/>
                      <a:pt x="18" y="6"/>
                      <a:pt x="18" y="7"/>
                    </a:cubicBezTo>
                    <a:cubicBezTo>
                      <a:pt x="18" y="7"/>
                      <a:pt x="18" y="6"/>
                      <a:pt x="18" y="7"/>
                    </a:cubicBezTo>
                    <a:cubicBezTo>
                      <a:pt x="18" y="6"/>
                      <a:pt x="18" y="6"/>
                      <a:pt x="18" y="6"/>
                    </a:cubicBezTo>
                    <a:cubicBezTo>
                      <a:pt x="16" y="6"/>
                      <a:pt x="15" y="6"/>
                      <a:pt x="13" y="6"/>
                    </a:cubicBezTo>
                    <a:cubicBezTo>
                      <a:pt x="13" y="6"/>
                      <a:pt x="12" y="6"/>
                      <a:pt x="11" y="6"/>
                    </a:cubicBezTo>
                    <a:cubicBezTo>
                      <a:pt x="10" y="6"/>
                      <a:pt x="9" y="6"/>
                      <a:pt x="9" y="6"/>
                    </a:cubicBezTo>
                    <a:cubicBezTo>
                      <a:pt x="9" y="6"/>
                      <a:pt x="9" y="6"/>
                      <a:pt x="9" y="6"/>
                    </a:cubicBezTo>
                    <a:cubicBezTo>
                      <a:pt x="8" y="6"/>
                      <a:pt x="7" y="6"/>
                      <a:pt x="6" y="6"/>
                    </a:cubicBezTo>
                    <a:cubicBezTo>
                      <a:pt x="6" y="6"/>
                      <a:pt x="6" y="6"/>
                      <a:pt x="5" y="6"/>
                    </a:cubicBezTo>
                    <a:cubicBezTo>
                      <a:pt x="5" y="6"/>
                      <a:pt x="5" y="6"/>
                      <a:pt x="5" y="6"/>
                    </a:cubicBezTo>
                    <a:cubicBezTo>
                      <a:pt x="5" y="6"/>
                      <a:pt x="5" y="6"/>
                      <a:pt x="4" y="7"/>
                    </a:cubicBezTo>
                    <a:cubicBezTo>
                      <a:pt x="4" y="6"/>
                      <a:pt x="4" y="7"/>
                      <a:pt x="4" y="6"/>
                    </a:cubicBezTo>
                    <a:cubicBezTo>
                      <a:pt x="4" y="6"/>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7"/>
                      <a:pt x="1" y="7"/>
                      <a:pt x="1" y="6"/>
                    </a:cubicBezTo>
                    <a:cubicBezTo>
                      <a:pt x="0" y="6"/>
                      <a:pt x="1" y="6"/>
                      <a:pt x="1" y="6"/>
                    </a:cubicBezTo>
                    <a:cubicBezTo>
                      <a:pt x="0" y="6"/>
                      <a:pt x="0" y="6"/>
                      <a:pt x="0" y="6"/>
                    </a:cubicBezTo>
                    <a:cubicBezTo>
                      <a:pt x="0" y="6"/>
                      <a:pt x="0" y="6"/>
                      <a:pt x="0" y="7"/>
                    </a:cubicBezTo>
                    <a:cubicBezTo>
                      <a:pt x="0" y="7"/>
                      <a:pt x="0" y="7"/>
                      <a:pt x="0" y="6"/>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7"/>
                    </a:cubicBezTo>
                    <a:cubicBezTo>
                      <a:pt x="6" y="7"/>
                      <a:pt x="7" y="7"/>
                      <a:pt x="8" y="8"/>
                    </a:cubicBezTo>
                    <a:cubicBezTo>
                      <a:pt x="8" y="7"/>
                      <a:pt x="9" y="7"/>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7"/>
                    </a:cubicBezTo>
                    <a:cubicBezTo>
                      <a:pt x="14" y="7"/>
                      <a:pt x="14" y="7"/>
                      <a:pt x="14" y="7"/>
                    </a:cubicBezTo>
                    <a:cubicBezTo>
                      <a:pt x="14" y="8"/>
                      <a:pt x="14" y="8"/>
                      <a:pt x="15" y="8"/>
                    </a:cubicBezTo>
                    <a:cubicBezTo>
                      <a:pt x="15" y="8"/>
                      <a:pt x="14" y="8"/>
                      <a:pt x="14" y="8"/>
                    </a:cubicBezTo>
                    <a:cubicBezTo>
                      <a:pt x="14" y="9"/>
                      <a:pt x="13" y="9"/>
                      <a:pt x="13" y="8"/>
                    </a:cubicBezTo>
                    <a:cubicBezTo>
                      <a:pt x="12" y="9"/>
                      <a:pt x="13" y="8"/>
                      <a:pt x="13" y="9"/>
                    </a:cubicBezTo>
                    <a:cubicBezTo>
                      <a:pt x="13" y="9"/>
                      <a:pt x="14" y="9"/>
                      <a:pt x="14" y="9"/>
                    </a:cubicBezTo>
                    <a:cubicBezTo>
                      <a:pt x="14" y="8"/>
                      <a:pt x="14" y="8"/>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9"/>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8"/>
                    </a:cubicBezTo>
                    <a:cubicBezTo>
                      <a:pt x="17" y="8"/>
                      <a:pt x="17" y="8"/>
                      <a:pt x="18" y="8"/>
                    </a:cubicBezTo>
                    <a:cubicBezTo>
                      <a:pt x="18" y="8"/>
                      <a:pt x="18" y="8"/>
                      <a:pt x="18" y="9"/>
                    </a:cubicBezTo>
                    <a:cubicBezTo>
                      <a:pt x="18" y="9"/>
                      <a:pt x="18" y="9"/>
                      <a:pt x="18" y="9"/>
                    </a:cubicBezTo>
                    <a:cubicBezTo>
                      <a:pt x="17" y="9"/>
                      <a:pt x="18" y="9"/>
                      <a:pt x="17" y="9"/>
                    </a:cubicBezTo>
                    <a:cubicBezTo>
                      <a:pt x="18" y="9"/>
                      <a:pt x="18" y="9"/>
                      <a:pt x="18" y="9"/>
                    </a:cubicBezTo>
                    <a:cubicBezTo>
                      <a:pt x="18" y="9"/>
                      <a:pt x="18" y="9"/>
                      <a:pt x="18" y="9"/>
                    </a:cubicBezTo>
                    <a:cubicBezTo>
                      <a:pt x="19" y="8"/>
                      <a:pt x="19" y="9"/>
                      <a:pt x="19" y="9"/>
                    </a:cubicBezTo>
                    <a:cubicBezTo>
                      <a:pt x="19" y="9"/>
                      <a:pt x="20" y="8"/>
                      <a:pt x="20" y="8"/>
                    </a:cubicBezTo>
                    <a:cubicBezTo>
                      <a:pt x="20" y="8"/>
                      <a:pt x="20" y="8"/>
                      <a:pt x="20" y="8"/>
                    </a:cubicBezTo>
                    <a:cubicBezTo>
                      <a:pt x="20" y="8"/>
                      <a:pt x="21" y="8"/>
                      <a:pt x="20" y="8"/>
                    </a:cubicBezTo>
                    <a:cubicBezTo>
                      <a:pt x="20" y="8"/>
                      <a:pt x="21" y="8"/>
                      <a:pt x="21" y="8"/>
                    </a:cubicBezTo>
                    <a:cubicBezTo>
                      <a:pt x="21" y="9"/>
                      <a:pt x="20" y="9"/>
                      <a:pt x="20" y="9"/>
                    </a:cubicBezTo>
                    <a:cubicBezTo>
                      <a:pt x="21" y="9"/>
                      <a:pt x="21" y="9"/>
                      <a:pt x="21" y="9"/>
                    </a:cubicBezTo>
                    <a:cubicBezTo>
                      <a:pt x="22" y="9"/>
                      <a:pt x="21" y="9"/>
                      <a:pt x="22" y="9"/>
                    </a:cubicBezTo>
                    <a:cubicBezTo>
                      <a:pt x="21" y="9"/>
                      <a:pt x="22" y="9"/>
                      <a:pt x="22" y="9"/>
                    </a:cubicBezTo>
                    <a:cubicBezTo>
                      <a:pt x="21" y="9"/>
                      <a:pt x="22" y="9"/>
                      <a:pt x="22" y="9"/>
                    </a:cubicBezTo>
                    <a:cubicBezTo>
                      <a:pt x="23" y="9"/>
                      <a:pt x="23" y="9"/>
                      <a:pt x="23" y="9"/>
                    </a:cubicBezTo>
                    <a:cubicBezTo>
                      <a:pt x="23" y="9"/>
                      <a:pt x="23" y="9"/>
                      <a:pt x="22" y="9"/>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9"/>
                      <a:pt x="24" y="9"/>
                      <a:pt x="24" y="9"/>
                    </a:cubicBezTo>
                    <a:cubicBezTo>
                      <a:pt x="24" y="9"/>
                      <a:pt x="24" y="9"/>
                      <a:pt x="24" y="10"/>
                    </a:cubicBezTo>
                    <a:cubicBezTo>
                      <a:pt x="24" y="9"/>
                      <a:pt x="25" y="9"/>
                      <a:pt x="25" y="9"/>
                    </a:cubicBezTo>
                    <a:cubicBezTo>
                      <a:pt x="25" y="9"/>
                      <a:pt x="25" y="9"/>
                      <a:pt x="25" y="10"/>
                    </a:cubicBezTo>
                    <a:cubicBezTo>
                      <a:pt x="25" y="9"/>
                      <a:pt x="25" y="9"/>
                      <a:pt x="26" y="9"/>
                    </a:cubicBezTo>
                    <a:cubicBezTo>
                      <a:pt x="25" y="9"/>
                      <a:pt x="25" y="9"/>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9"/>
                      <a:pt x="28" y="10"/>
                    </a:cubicBezTo>
                    <a:cubicBezTo>
                      <a:pt x="27" y="9"/>
                      <a:pt x="28" y="9"/>
                      <a:pt x="28" y="9"/>
                    </a:cubicBezTo>
                    <a:cubicBezTo>
                      <a:pt x="29" y="9"/>
                      <a:pt x="28" y="9"/>
                      <a:pt x="28" y="10"/>
                    </a:cubicBezTo>
                    <a:cubicBezTo>
                      <a:pt x="28" y="9"/>
                      <a:pt x="29" y="10"/>
                      <a:pt x="29" y="9"/>
                    </a:cubicBezTo>
                    <a:cubicBezTo>
                      <a:pt x="29" y="9"/>
                      <a:pt x="29" y="9"/>
                      <a:pt x="29" y="9"/>
                    </a:cubicBezTo>
                    <a:cubicBezTo>
                      <a:pt x="30" y="9"/>
                      <a:pt x="29" y="9"/>
                      <a:pt x="29" y="9"/>
                    </a:cubicBezTo>
                    <a:cubicBezTo>
                      <a:pt x="30" y="9"/>
                      <a:pt x="30" y="9"/>
                      <a:pt x="30" y="9"/>
                    </a:cubicBezTo>
                    <a:cubicBezTo>
                      <a:pt x="30" y="9"/>
                      <a:pt x="30" y="8"/>
                      <a:pt x="31" y="9"/>
                    </a:cubicBezTo>
                    <a:cubicBezTo>
                      <a:pt x="31" y="9"/>
                      <a:pt x="30" y="9"/>
                      <a:pt x="30" y="9"/>
                    </a:cubicBezTo>
                    <a:cubicBezTo>
                      <a:pt x="31" y="9"/>
                      <a:pt x="31" y="8"/>
                      <a:pt x="31" y="8"/>
                    </a:cubicBezTo>
                    <a:cubicBezTo>
                      <a:pt x="31" y="8"/>
                      <a:pt x="31" y="8"/>
                      <a:pt x="31" y="7"/>
                    </a:cubicBezTo>
                    <a:cubicBezTo>
                      <a:pt x="32" y="7"/>
                      <a:pt x="31" y="8"/>
                      <a:pt x="31" y="8"/>
                    </a:cubicBezTo>
                    <a:cubicBezTo>
                      <a:pt x="32" y="8"/>
                      <a:pt x="32" y="8"/>
                      <a:pt x="32" y="8"/>
                    </a:cubicBezTo>
                    <a:cubicBezTo>
                      <a:pt x="32" y="8"/>
                      <a:pt x="31" y="9"/>
                      <a:pt x="31" y="9"/>
                    </a:cubicBezTo>
                    <a:cubicBezTo>
                      <a:pt x="31" y="9"/>
                      <a:pt x="31" y="9"/>
                      <a:pt x="32" y="9"/>
                    </a:cubicBezTo>
                    <a:cubicBezTo>
                      <a:pt x="32" y="9"/>
                      <a:pt x="31" y="9"/>
                      <a:pt x="32" y="9"/>
                    </a:cubicBezTo>
                    <a:cubicBezTo>
                      <a:pt x="32" y="9"/>
                      <a:pt x="32" y="9"/>
                      <a:pt x="32" y="9"/>
                    </a:cubicBezTo>
                    <a:cubicBezTo>
                      <a:pt x="32" y="9"/>
                      <a:pt x="32" y="9"/>
                      <a:pt x="32" y="9"/>
                    </a:cubicBezTo>
                    <a:cubicBezTo>
                      <a:pt x="32" y="9"/>
                      <a:pt x="33" y="9"/>
                      <a:pt x="33" y="9"/>
                    </a:cubicBezTo>
                    <a:cubicBezTo>
                      <a:pt x="33" y="9"/>
                      <a:pt x="33" y="9"/>
                      <a:pt x="33" y="9"/>
                    </a:cubicBezTo>
                    <a:cubicBezTo>
                      <a:pt x="33" y="10"/>
                      <a:pt x="33" y="9"/>
                      <a:pt x="34" y="9"/>
                    </a:cubicBezTo>
                    <a:cubicBezTo>
                      <a:pt x="34" y="9"/>
                      <a:pt x="34" y="9"/>
                      <a:pt x="34" y="9"/>
                    </a:cubicBezTo>
                    <a:cubicBezTo>
                      <a:pt x="35" y="9"/>
                      <a:pt x="37" y="9"/>
                      <a:pt x="38" y="9"/>
                    </a:cubicBezTo>
                    <a:cubicBezTo>
                      <a:pt x="38" y="9"/>
                      <a:pt x="38" y="9"/>
                      <a:pt x="39" y="9"/>
                    </a:cubicBezTo>
                    <a:cubicBezTo>
                      <a:pt x="39" y="9"/>
                      <a:pt x="39" y="9"/>
                      <a:pt x="39" y="9"/>
                    </a:cubicBezTo>
                    <a:cubicBezTo>
                      <a:pt x="39" y="9"/>
                      <a:pt x="39" y="9"/>
                      <a:pt x="40" y="9"/>
                    </a:cubicBezTo>
                    <a:cubicBezTo>
                      <a:pt x="40" y="9"/>
                      <a:pt x="41" y="9"/>
                      <a:pt x="41" y="9"/>
                    </a:cubicBezTo>
                    <a:cubicBezTo>
                      <a:pt x="41" y="9"/>
                      <a:pt x="41" y="9"/>
                      <a:pt x="41" y="9"/>
                    </a:cubicBezTo>
                    <a:cubicBezTo>
                      <a:pt x="41" y="9"/>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8"/>
                    </a:cubicBezTo>
                    <a:cubicBezTo>
                      <a:pt x="44" y="8"/>
                      <a:pt x="44" y="9"/>
                      <a:pt x="45" y="8"/>
                    </a:cubicBezTo>
                    <a:cubicBezTo>
                      <a:pt x="45" y="8"/>
                      <a:pt x="45" y="9"/>
                      <a:pt x="45" y="9"/>
                    </a:cubicBezTo>
                    <a:cubicBezTo>
                      <a:pt x="46" y="9"/>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8"/>
                      <a:pt x="53" y="8"/>
                      <a:pt x="53" y="9"/>
                    </a:cubicBezTo>
                    <a:cubicBezTo>
                      <a:pt x="53" y="9"/>
                      <a:pt x="53" y="9"/>
                      <a:pt x="53" y="9"/>
                    </a:cubicBezTo>
                    <a:cubicBezTo>
                      <a:pt x="53" y="9"/>
                      <a:pt x="53" y="9"/>
                      <a:pt x="54" y="9"/>
                    </a:cubicBezTo>
                    <a:cubicBezTo>
                      <a:pt x="54" y="8"/>
                      <a:pt x="54" y="9"/>
                      <a:pt x="54" y="8"/>
                    </a:cubicBezTo>
                    <a:cubicBezTo>
                      <a:pt x="55" y="8"/>
                      <a:pt x="55" y="8"/>
                      <a:pt x="55" y="8"/>
                    </a:cubicBezTo>
                    <a:cubicBezTo>
                      <a:pt x="55" y="8"/>
                      <a:pt x="55" y="8"/>
                      <a:pt x="55" y="8"/>
                    </a:cubicBezTo>
                    <a:cubicBezTo>
                      <a:pt x="55" y="8"/>
                      <a:pt x="55" y="8"/>
                      <a:pt x="55" y="8"/>
                    </a:cubicBezTo>
                    <a:cubicBezTo>
                      <a:pt x="55" y="8"/>
                      <a:pt x="55" y="9"/>
                      <a:pt x="55" y="9"/>
                    </a:cubicBezTo>
                    <a:cubicBezTo>
                      <a:pt x="55" y="9"/>
                      <a:pt x="55" y="8"/>
                      <a:pt x="55" y="8"/>
                    </a:cubicBezTo>
                    <a:cubicBezTo>
                      <a:pt x="56" y="8"/>
                      <a:pt x="56" y="8"/>
                      <a:pt x="56" y="8"/>
                    </a:cubicBezTo>
                    <a:cubicBezTo>
                      <a:pt x="56" y="9"/>
                      <a:pt x="55" y="8"/>
                      <a:pt x="55" y="8"/>
                    </a:cubicBezTo>
                    <a:cubicBezTo>
                      <a:pt x="55" y="9"/>
                      <a:pt x="56" y="8"/>
                      <a:pt x="56" y="9"/>
                    </a:cubicBezTo>
                    <a:cubicBezTo>
                      <a:pt x="56" y="9"/>
                      <a:pt x="56" y="8"/>
                      <a:pt x="56" y="8"/>
                    </a:cubicBezTo>
                    <a:cubicBezTo>
                      <a:pt x="56" y="8"/>
                      <a:pt x="57" y="8"/>
                      <a:pt x="57" y="9"/>
                    </a:cubicBezTo>
                    <a:cubicBezTo>
                      <a:pt x="57" y="9"/>
                      <a:pt x="57" y="8"/>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8"/>
                      <a:pt x="59" y="8"/>
                    </a:cubicBezTo>
                    <a:cubicBezTo>
                      <a:pt x="60" y="8"/>
                      <a:pt x="60" y="8"/>
                      <a:pt x="60" y="9"/>
                    </a:cubicBezTo>
                    <a:cubicBezTo>
                      <a:pt x="61" y="9"/>
                      <a:pt x="61" y="7"/>
                      <a:pt x="61" y="8"/>
                    </a:cubicBezTo>
                    <a:cubicBezTo>
                      <a:pt x="61" y="8"/>
                      <a:pt x="61" y="8"/>
                      <a:pt x="62" y="8"/>
                    </a:cubicBezTo>
                    <a:cubicBezTo>
                      <a:pt x="62" y="8"/>
                      <a:pt x="62" y="8"/>
                      <a:pt x="62" y="8"/>
                    </a:cubicBezTo>
                    <a:cubicBezTo>
                      <a:pt x="62" y="8"/>
                      <a:pt x="62" y="8"/>
                      <a:pt x="61" y="8"/>
                    </a:cubicBezTo>
                    <a:cubicBezTo>
                      <a:pt x="61" y="8"/>
                      <a:pt x="62" y="8"/>
                      <a:pt x="62" y="8"/>
                    </a:cubicBezTo>
                    <a:cubicBezTo>
                      <a:pt x="62" y="9"/>
                      <a:pt x="64" y="8"/>
                      <a:pt x="65" y="9"/>
                    </a:cubicBezTo>
                    <a:cubicBezTo>
                      <a:pt x="65" y="8"/>
                      <a:pt x="65" y="8"/>
                      <a:pt x="65" y="8"/>
                    </a:cubicBezTo>
                    <a:cubicBezTo>
                      <a:pt x="65" y="9"/>
                      <a:pt x="66" y="8"/>
                      <a:pt x="66" y="8"/>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7"/>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8"/>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7"/>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7"/>
                    </a:cubicBezTo>
                    <a:cubicBezTo>
                      <a:pt x="81" y="7"/>
                      <a:pt x="82" y="7"/>
                      <a:pt x="82" y="7"/>
                    </a:cubicBezTo>
                    <a:cubicBezTo>
                      <a:pt x="82" y="7"/>
                      <a:pt x="82" y="8"/>
                      <a:pt x="82" y="8"/>
                    </a:cubicBezTo>
                    <a:cubicBezTo>
                      <a:pt x="82" y="8"/>
                      <a:pt x="83" y="7"/>
                      <a:pt x="82" y="7"/>
                    </a:cubicBezTo>
                    <a:cubicBezTo>
                      <a:pt x="83" y="8"/>
                      <a:pt x="84" y="7"/>
                      <a:pt x="85" y="7"/>
                    </a:cubicBezTo>
                    <a:cubicBezTo>
                      <a:pt x="85" y="7"/>
                      <a:pt x="85" y="7"/>
                      <a:pt x="85" y="8"/>
                    </a:cubicBezTo>
                    <a:cubicBezTo>
                      <a:pt x="85" y="7"/>
                      <a:pt x="86" y="7"/>
                      <a:pt x="86" y="7"/>
                    </a:cubicBezTo>
                    <a:cubicBezTo>
                      <a:pt x="86" y="7"/>
                      <a:pt x="86" y="7"/>
                      <a:pt x="86" y="7"/>
                    </a:cubicBezTo>
                    <a:cubicBezTo>
                      <a:pt x="87" y="7"/>
                      <a:pt x="87" y="7"/>
                      <a:pt x="87" y="7"/>
                    </a:cubicBezTo>
                    <a:cubicBezTo>
                      <a:pt x="87" y="6"/>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5"/>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5"/>
                      <a:pt x="101" y="6"/>
                    </a:cubicBezTo>
                    <a:cubicBezTo>
                      <a:pt x="101" y="6"/>
                      <a:pt x="101" y="5"/>
                      <a:pt x="102" y="5"/>
                    </a:cubicBezTo>
                    <a:cubicBezTo>
                      <a:pt x="102" y="5"/>
                      <a:pt x="102" y="5"/>
                      <a:pt x="101" y="5"/>
                    </a:cubicBezTo>
                    <a:cubicBezTo>
                      <a:pt x="102" y="5"/>
                      <a:pt x="102" y="6"/>
                      <a:pt x="103" y="5"/>
                    </a:cubicBezTo>
                    <a:cubicBezTo>
                      <a:pt x="103" y="5"/>
                      <a:pt x="103" y="5"/>
                      <a:pt x="103" y="6"/>
                    </a:cubicBezTo>
                    <a:cubicBezTo>
                      <a:pt x="103" y="5"/>
                      <a:pt x="104" y="5"/>
                      <a:pt x="104" y="5"/>
                    </a:cubicBezTo>
                    <a:cubicBezTo>
                      <a:pt x="104" y="5"/>
                      <a:pt x="104" y="5"/>
                      <a:pt x="104" y="6"/>
                    </a:cubicBezTo>
                    <a:cubicBezTo>
                      <a:pt x="104" y="6"/>
                      <a:pt x="104" y="5"/>
                      <a:pt x="105" y="5"/>
                    </a:cubicBezTo>
                    <a:cubicBezTo>
                      <a:pt x="105" y="5"/>
                      <a:pt x="105" y="5"/>
                      <a:pt x="105" y="5"/>
                    </a:cubicBezTo>
                    <a:cubicBezTo>
                      <a:pt x="105" y="5"/>
                      <a:pt x="106" y="5"/>
                      <a:pt x="106" y="5"/>
                    </a:cubicBezTo>
                    <a:cubicBezTo>
                      <a:pt x="106" y="5"/>
                      <a:pt x="106" y="5"/>
                      <a:pt x="107" y="6"/>
                    </a:cubicBezTo>
                    <a:cubicBezTo>
                      <a:pt x="109" y="6"/>
                      <a:pt x="111" y="6"/>
                      <a:pt x="114" y="5"/>
                    </a:cubicBezTo>
                    <a:cubicBezTo>
                      <a:pt x="114" y="6"/>
                      <a:pt x="113" y="5"/>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6"/>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5"/>
                      <a:pt x="125" y="5"/>
                    </a:cubicBezTo>
                    <a:cubicBezTo>
                      <a:pt x="125" y="5"/>
                      <a:pt x="125" y="5"/>
                      <a:pt x="125" y="5"/>
                    </a:cubicBezTo>
                    <a:cubicBezTo>
                      <a:pt x="126" y="4"/>
                      <a:pt x="127" y="6"/>
                      <a:pt x="128" y="4"/>
                    </a:cubicBezTo>
                    <a:cubicBezTo>
                      <a:pt x="128" y="4"/>
                      <a:pt x="128" y="4"/>
                      <a:pt x="128" y="4"/>
                    </a:cubicBezTo>
                    <a:cubicBezTo>
                      <a:pt x="128" y="4"/>
                      <a:pt x="128" y="4"/>
                      <a:pt x="128" y="5"/>
                    </a:cubicBezTo>
                    <a:cubicBezTo>
                      <a:pt x="129" y="4"/>
                      <a:pt x="129" y="5"/>
                      <a:pt x="130" y="4"/>
                    </a:cubicBezTo>
                    <a:cubicBezTo>
                      <a:pt x="130" y="4"/>
                      <a:pt x="129" y="4"/>
                      <a:pt x="129" y="5"/>
                    </a:cubicBezTo>
                    <a:cubicBezTo>
                      <a:pt x="130" y="5"/>
                      <a:pt x="130" y="4"/>
                      <a:pt x="131" y="4"/>
                    </a:cubicBezTo>
                    <a:cubicBezTo>
                      <a:pt x="131" y="4"/>
                      <a:pt x="131" y="4"/>
                      <a:pt x="131" y="4"/>
                    </a:cubicBezTo>
                    <a:cubicBezTo>
                      <a:pt x="133" y="5"/>
                      <a:pt x="136" y="6"/>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7"/>
                    </a:moveTo>
                    <a:cubicBezTo>
                      <a:pt x="78" y="7"/>
                      <a:pt x="78" y="7"/>
                      <a:pt x="78" y="7"/>
                    </a:cubicBezTo>
                    <a:cubicBezTo>
                      <a:pt x="78" y="7"/>
                      <a:pt x="78" y="7"/>
                      <a:pt x="78" y="7"/>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9" name="Freeform 235"/>
              <p:cNvSpPr>
                <a:spLocks noEditPoints="1"/>
              </p:cNvSpPr>
              <p:nvPr/>
            </p:nvSpPr>
            <p:spPr bwMode="auto">
              <a:xfrm>
                <a:off x="4860040" y="5967413"/>
                <a:ext cx="2278063" cy="157162"/>
              </a:xfrm>
              <a:custGeom>
                <a:avLst/>
                <a:gdLst/>
                <a:ahLst/>
                <a:cxnLst>
                  <a:cxn ang="0">
                    <a:pos x="119" y="2"/>
                  </a:cxn>
                  <a:cxn ang="0">
                    <a:pos x="98" y="1"/>
                  </a:cxn>
                  <a:cxn ang="0">
                    <a:pos x="79" y="4"/>
                  </a:cxn>
                  <a:cxn ang="0">
                    <a:pos x="70" y="4"/>
                  </a:cxn>
                  <a:cxn ang="0">
                    <a:pos x="63" y="4"/>
                  </a:cxn>
                  <a:cxn ang="0">
                    <a:pos x="48" y="5"/>
                  </a:cxn>
                  <a:cxn ang="0">
                    <a:pos x="39" y="6"/>
                  </a:cxn>
                  <a:cxn ang="0">
                    <a:pos x="25" y="6"/>
                  </a:cxn>
                  <a:cxn ang="0">
                    <a:pos x="18" y="7"/>
                  </a:cxn>
                  <a:cxn ang="0">
                    <a:pos x="9" y="7"/>
                  </a:cxn>
                  <a:cxn ang="0">
                    <a:pos x="4" y="6"/>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9"/>
                  </a:cxn>
                  <a:cxn ang="0">
                    <a:pos x="29" y="10"/>
                  </a:cxn>
                  <a:cxn ang="0">
                    <a:pos x="31" y="8"/>
                  </a:cxn>
                  <a:cxn ang="0">
                    <a:pos x="32" y="10"/>
                  </a:cxn>
                  <a:cxn ang="0">
                    <a:pos x="39" y="10"/>
                  </a:cxn>
                  <a:cxn ang="0">
                    <a:pos x="42" y="9"/>
                  </a:cxn>
                  <a:cxn ang="0">
                    <a:pos x="45" y="9"/>
                  </a:cxn>
                  <a:cxn ang="0">
                    <a:pos x="51" y="9"/>
                  </a:cxn>
                  <a:cxn ang="0">
                    <a:pos x="54" y="9"/>
                  </a:cxn>
                  <a:cxn ang="0">
                    <a:pos x="56" y="9"/>
                  </a:cxn>
                  <a:cxn ang="0">
                    <a:pos x="57" y="8"/>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2"/>
                      <a:pt x="133" y="1"/>
                    </a:cubicBezTo>
                    <a:cubicBezTo>
                      <a:pt x="129" y="1"/>
                      <a:pt x="124" y="0"/>
                      <a:pt x="120" y="1"/>
                    </a:cubicBezTo>
                    <a:cubicBezTo>
                      <a:pt x="120" y="1"/>
                      <a:pt x="120" y="1"/>
                      <a:pt x="120" y="1"/>
                    </a:cubicBezTo>
                    <a:cubicBezTo>
                      <a:pt x="120" y="1"/>
                      <a:pt x="120" y="1"/>
                      <a:pt x="120" y="1"/>
                    </a:cubicBezTo>
                    <a:cubicBezTo>
                      <a:pt x="120" y="1"/>
                      <a:pt x="119" y="1"/>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1"/>
                      <a:pt x="98" y="1"/>
                    </a:cubicBezTo>
                    <a:cubicBezTo>
                      <a:pt x="93" y="2"/>
                      <a:pt x="89" y="3"/>
                      <a:pt x="84" y="3"/>
                    </a:cubicBezTo>
                    <a:cubicBezTo>
                      <a:pt x="83" y="4"/>
                      <a:pt x="82" y="4"/>
                      <a:pt x="82" y="4"/>
                    </a:cubicBezTo>
                    <a:cubicBezTo>
                      <a:pt x="82" y="4"/>
                      <a:pt x="82" y="4"/>
                      <a:pt x="82" y="4"/>
                    </a:cubicBezTo>
                    <a:cubicBezTo>
                      <a:pt x="81" y="5"/>
                      <a:pt x="81" y="4"/>
                      <a:pt x="80" y="4"/>
                    </a:cubicBezTo>
                    <a:cubicBezTo>
                      <a:pt x="80" y="4"/>
                      <a:pt x="79" y="4"/>
                      <a:pt x="80" y="4"/>
                    </a:cubicBezTo>
                    <a:cubicBezTo>
                      <a:pt x="79" y="5"/>
                      <a:pt x="79" y="4"/>
                      <a:pt x="79" y="4"/>
                    </a:cubicBezTo>
                    <a:cubicBezTo>
                      <a:pt x="79" y="4"/>
                      <a:pt x="79" y="4"/>
                      <a:pt x="79" y="4"/>
                    </a:cubicBezTo>
                    <a:cubicBezTo>
                      <a:pt x="77" y="5"/>
                      <a:pt x="79" y="4"/>
                      <a:pt x="77" y="3"/>
                    </a:cubicBezTo>
                    <a:cubicBezTo>
                      <a:pt x="75" y="4"/>
                      <a:pt x="73" y="4"/>
                      <a:pt x="71" y="4"/>
                    </a:cubicBezTo>
                    <a:cubicBezTo>
                      <a:pt x="71" y="4"/>
                      <a:pt x="71" y="5"/>
                      <a:pt x="71" y="5"/>
                    </a:cubicBezTo>
                    <a:cubicBezTo>
                      <a:pt x="71" y="4"/>
                      <a:pt x="70" y="5"/>
                      <a:pt x="70" y="4"/>
                    </a:cubicBezTo>
                    <a:cubicBezTo>
                      <a:pt x="70" y="4"/>
                      <a:pt x="70" y="4"/>
                      <a:pt x="70" y="4"/>
                    </a:cubicBezTo>
                    <a:cubicBezTo>
                      <a:pt x="69" y="4"/>
                      <a:pt x="69" y="4"/>
                      <a:pt x="68" y="4"/>
                    </a:cubicBezTo>
                    <a:cubicBezTo>
                      <a:pt x="68" y="4"/>
                      <a:pt x="68" y="4"/>
                      <a:pt x="68" y="4"/>
                    </a:cubicBezTo>
                    <a:cubicBezTo>
                      <a:pt x="67" y="5"/>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6"/>
                      <a:pt x="45" y="5"/>
                    </a:cubicBezTo>
                    <a:cubicBezTo>
                      <a:pt x="45" y="6"/>
                      <a:pt x="44" y="6"/>
                      <a:pt x="44" y="6"/>
                    </a:cubicBezTo>
                    <a:cubicBezTo>
                      <a:pt x="44" y="6"/>
                      <a:pt x="44" y="6"/>
                      <a:pt x="44" y="5"/>
                    </a:cubicBezTo>
                    <a:cubicBezTo>
                      <a:pt x="43" y="6"/>
                      <a:pt x="43" y="6"/>
                      <a:pt x="42" y="5"/>
                    </a:cubicBezTo>
                    <a:cubicBezTo>
                      <a:pt x="41" y="6"/>
                      <a:pt x="41" y="6"/>
                      <a:pt x="41" y="6"/>
                    </a:cubicBezTo>
                    <a:cubicBezTo>
                      <a:pt x="40" y="5"/>
                      <a:pt x="40" y="6"/>
                      <a:pt x="39" y="6"/>
                    </a:cubicBezTo>
                    <a:cubicBezTo>
                      <a:pt x="39" y="6"/>
                      <a:pt x="39" y="6"/>
                      <a:pt x="38" y="6"/>
                    </a:cubicBezTo>
                    <a:cubicBezTo>
                      <a:pt x="38" y="6"/>
                      <a:pt x="38" y="6"/>
                      <a:pt x="38" y="6"/>
                    </a:cubicBezTo>
                    <a:cubicBezTo>
                      <a:pt x="37" y="6"/>
                      <a:pt x="34" y="6"/>
                      <a:pt x="33" y="6"/>
                    </a:cubicBezTo>
                    <a:cubicBezTo>
                      <a:pt x="33" y="6"/>
                      <a:pt x="32" y="6"/>
                      <a:pt x="32" y="6"/>
                    </a:cubicBezTo>
                    <a:cubicBezTo>
                      <a:pt x="31" y="6"/>
                      <a:pt x="29" y="6"/>
                      <a:pt x="27" y="7"/>
                    </a:cubicBezTo>
                    <a:cubicBezTo>
                      <a:pt x="26" y="6"/>
                      <a:pt x="26" y="6"/>
                      <a:pt x="25" y="6"/>
                    </a:cubicBezTo>
                    <a:cubicBezTo>
                      <a:pt x="24" y="7"/>
                      <a:pt x="24" y="7"/>
                      <a:pt x="24" y="7"/>
                    </a:cubicBezTo>
                    <a:cubicBezTo>
                      <a:pt x="24" y="7"/>
                      <a:pt x="23" y="7"/>
                      <a:pt x="23" y="7"/>
                    </a:cubicBezTo>
                    <a:cubicBezTo>
                      <a:pt x="22" y="7"/>
                      <a:pt x="22" y="6"/>
                      <a:pt x="21" y="7"/>
                    </a:cubicBezTo>
                    <a:cubicBezTo>
                      <a:pt x="21" y="7"/>
                      <a:pt x="21" y="6"/>
                      <a:pt x="21" y="6"/>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6"/>
                      <a:pt x="12" y="7"/>
                      <a:pt x="11" y="7"/>
                    </a:cubicBezTo>
                    <a:cubicBezTo>
                      <a:pt x="10" y="7"/>
                      <a:pt x="9" y="6"/>
                      <a:pt x="9" y="7"/>
                    </a:cubicBezTo>
                    <a:cubicBezTo>
                      <a:pt x="9" y="7"/>
                      <a:pt x="9" y="7"/>
                      <a:pt x="9" y="7"/>
                    </a:cubicBezTo>
                    <a:cubicBezTo>
                      <a:pt x="8" y="7"/>
                      <a:pt x="7" y="7"/>
                      <a:pt x="6" y="6"/>
                    </a:cubicBezTo>
                    <a:cubicBezTo>
                      <a:pt x="6" y="6"/>
                      <a:pt x="6" y="7"/>
                      <a:pt x="5" y="7"/>
                    </a:cubicBezTo>
                    <a:cubicBezTo>
                      <a:pt x="5" y="7"/>
                      <a:pt x="5" y="7"/>
                      <a:pt x="5" y="6"/>
                    </a:cubicBezTo>
                    <a:cubicBezTo>
                      <a:pt x="5" y="7"/>
                      <a:pt x="5" y="7"/>
                      <a:pt x="4" y="7"/>
                    </a:cubicBezTo>
                    <a:cubicBezTo>
                      <a:pt x="4" y="7"/>
                      <a:pt x="4" y="7"/>
                      <a:pt x="4" y="7"/>
                    </a:cubicBezTo>
                    <a:cubicBezTo>
                      <a:pt x="4" y="7"/>
                      <a:pt x="4" y="7"/>
                      <a:pt x="4" y="6"/>
                    </a:cubicBezTo>
                    <a:cubicBezTo>
                      <a:pt x="4" y="6"/>
                      <a:pt x="3" y="7"/>
                      <a:pt x="3" y="6"/>
                    </a:cubicBezTo>
                    <a:cubicBezTo>
                      <a:pt x="2" y="6"/>
                      <a:pt x="2" y="6"/>
                      <a:pt x="2" y="7"/>
                    </a:cubicBezTo>
                    <a:cubicBezTo>
                      <a:pt x="2" y="6"/>
                      <a:pt x="2" y="6"/>
                      <a:pt x="2" y="6"/>
                    </a:cubicBezTo>
                    <a:cubicBezTo>
                      <a:pt x="2" y="6"/>
                      <a:pt x="1" y="6"/>
                      <a:pt x="1" y="6"/>
                    </a:cubicBezTo>
                    <a:cubicBezTo>
                      <a:pt x="1" y="6"/>
                      <a:pt x="1" y="6"/>
                      <a:pt x="1" y="6"/>
                    </a:cubicBezTo>
                    <a:cubicBezTo>
                      <a:pt x="1" y="7"/>
                      <a:pt x="1" y="7"/>
                      <a:pt x="1" y="7"/>
                    </a:cubicBezTo>
                    <a:cubicBezTo>
                      <a:pt x="1" y="7"/>
                      <a:pt x="1" y="7"/>
                      <a:pt x="1" y="7"/>
                    </a:cubicBezTo>
                    <a:cubicBezTo>
                      <a:pt x="1" y="7"/>
                      <a:pt x="1" y="7"/>
                      <a:pt x="1" y="7"/>
                    </a:cubicBezTo>
                    <a:cubicBezTo>
                      <a:pt x="0" y="7"/>
                      <a:pt x="1" y="6"/>
                      <a:pt x="1" y="6"/>
                    </a:cubicBezTo>
                    <a:cubicBezTo>
                      <a:pt x="0" y="6"/>
                      <a:pt x="0" y="7"/>
                      <a:pt x="0" y="7"/>
                    </a:cubicBezTo>
                    <a:cubicBezTo>
                      <a:pt x="0" y="7"/>
                      <a:pt x="0" y="7"/>
                      <a:pt x="0" y="7"/>
                    </a:cubicBezTo>
                    <a:cubicBezTo>
                      <a:pt x="0" y="7"/>
                      <a:pt x="0" y="7"/>
                      <a:pt x="0" y="7"/>
                    </a:cubicBezTo>
                    <a:cubicBezTo>
                      <a:pt x="0" y="7"/>
                      <a:pt x="0" y="7"/>
                      <a:pt x="0" y="7"/>
                    </a:cubicBezTo>
                    <a:cubicBezTo>
                      <a:pt x="1" y="7"/>
                      <a:pt x="2" y="7"/>
                      <a:pt x="2" y="7"/>
                    </a:cubicBezTo>
                    <a:cubicBezTo>
                      <a:pt x="2" y="7"/>
                      <a:pt x="2" y="7"/>
                      <a:pt x="2" y="7"/>
                    </a:cubicBezTo>
                    <a:cubicBezTo>
                      <a:pt x="2" y="7"/>
                      <a:pt x="3" y="7"/>
                      <a:pt x="3" y="7"/>
                    </a:cubicBezTo>
                    <a:cubicBezTo>
                      <a:pt x="3" y="7"/>
                      <a:pt x="3" y="7"/>
                      <a:pt x="3" y="7"/>
                    </a:cubicBezTo>
                    <a:cubicBezTo>
                      <a:pt x="3" y="7"/>
                      <a:pt x="3" y="7"/>
                      <a:pt x="3" y="7"/>
                    </a:cubicBezTo>
                    <a:cubicBezTo>
                      <a:pt x="3" y="7"/>
                      <a:pt x="3" y="7"/>
                      <a:pt x="3" y="8"/>
                    </a:cubicBezTo>
                    <a:cubicBezTo>
                      <a:pt x="3" y="7"/>
                      <a:pt x="4" y="7"/>
                      <a:pt x="5" y="7"/>
                    </a:cubicBezTo>
                    <a:cubicBezTo>
                      <a:pt x="5" y="7"/>
                      <a:pt x="5" y="7"/>
                      <a:pt x="4" y="7"/>
                    </a:cubicBezTo>
                    <a:cubicBezTo>
                      <a:pt x="5" y="8"/>
                      <a:pt x="4" y="7"/>
                      <a:pt x="5" y="7"/>
                    </a:cubicBezTo>
                    <a:cubicBezTo>
                      <a:pt x="5" y="7"/>
                      <a:pt x="5" y="8"/>
                      <a:pt x="5" y="8"/>
                    </a:cubicBezTo>
                    <a:cubicBezTo>
                      <a:pt x="6" y="8"/>
                      <a:pt x="7" y="8"/>
                      <a:pt x="8" y="8"/>
                    </a:cubicBezTo>
                    <a:cubicBezTo>
                      <a:pt x="8" y="8"/>
                      <a:pt x="9" y="8"/>
                      <a:pt x="9" y="8"/>
                    </a:cubicBezTo>
                    <a:cubicBezTo>
                      <a:pt x="10" y="8"/>
                      <a:pt x="9" y="8"/>
                      <a:pt x="10" y="8"/>
                    </a:cubicBezTo>
                    <a:cubicBezTo>
                      <a:pt x="10" y="8"/>
                      <a:pt x="10" y="8"/>
                      <a:pt x="10" y="8"/>
                    </a:cubicBezTo>
                    <a:cubicBezTo>
                      <a:pt x="10" y="8"/>
                      <a:pt x="11" y="8"/>
                      <a:pt x="10" y="8"/>
                    </a:cubicBezTo>
                    <a:cubicBezTo>
                      <a:pt x="11" y="8"/>
                      <a:pt x="12" y="8"/>
                      <a:pt x="13" y="8"/>
                    </a:cubicBezTo>
                    <a:cubicBezTo>
                      <a:pt x="12" y="8"/>
                      <a:pt x="12" y="8"/>
                      <a:pt x="12" y="9"/>
                    </a:cubicBezTo>
                    <a:cubicBezTo>
                      <a:pt x="13" y="8"/>
                      <a:pt x="13" y="8"/>
                      <a:pt x="14" y="8"/>
                    </a:cubicBezTo>
                    <a:cubicBezTo>
                      <a:pt x="14" y="8"/>
                      <a:pt x="14" y="8"/>
                      <a:pt x="14" y="8"/>
                    </a:cubicBezTo>
                    <a:cubicBezTo>
                      <a:pt x="14" y="8"/>
                      <a:pt x="14" y="8"/>
                      <a:pt x="14" y="8"/>
                    </a:cubicBezTo>
                    <a:cubicBezTo>
                      <a:pt x="14" y="8"/>
                      <a:pt x="14" y="8"/>
                      <a:pt x="15" y="8"/>
                    </a:cubicBezTo>
                    <a:cubicBezTo>
                      <a:pt x="15" y="9"/>
                      <a:pt x="14" y="8"/>
                      <a:pt x="14" y="9"/>
                    </a:cubicBezTo>
                    <a:cubicBezTo>
                      <a:pt x="14" y="9"/>
                      <a:pt x="13" y="9"/>
                      <a:pt x="13" y="9"/>
                    </a:cubicBezTo>
                    <a:cubicBezTo>
                      <a:pt x="12" y="9"/>
                      <a:pt x="13" y="9"/>
                      <a:pt x="13" y="9"/>
                    </a:cubicBezTo>
                    <a:cubicBezTo>
                      <a:pt x="13" y="9"/>
                      <a:pt x="14" y="9"/>
                      <a:pt x="14" y="9"/>
                    </a:cubicBezTo>
                    <a:cubicBezTo>
                      <a:pt x="14" y="9"/>
                      <a:pt x="14" y="9"/>
                      <a:pt x="14" y="9"/>
                    </a:cubicBezTo>
                    <a:cubicBezTo>
                      <a:pt x="15" y="8"/>
                      <a:pt x="15" y="9"/>
                      <a:pt x="15" y="9"/>
                    </a:cubicBezTo>
                    <a:cubicBezTo>
                      <a:pt x="15" y="9"/>
                      <a:pt x="15" y="9"/>
                      <a:pt x="15" y="9"/>
                    </a:cubicBezTo>
                    <a:cubicBezTo>
                      <a:pt x="15" y="9"/>
                      <a:pt x="16" y="9"/>
                      <a:pt x="16" y="9"/>
                    </a:cubicBezTo>
                    <a:cubicBezTo>
                      <a:pt x="16" y="10"/>
                      <a:pt x="15" y="9"/>
                      <a:pt x="15" y="9"/>
                    </a:cubicBezTo>
                    <a:cubicBezTo>
                      <a:pt x="15" y="9"/>
                      <a:pt x="15" y="10"/>
                      <a:pt x="15" y="10"/>
                    </a:cubicBezTo>
                    <a:cubicBezTo>
                      <a:pt x="16" y="10"/>
                      <a:pt x="16" y="9"/>
                      <a:pt x="16" y="9"/>
                    </a:cubicBezTo>
                    <a:cubicBezTo>
                      <a:pt x="16" y="10"/>
                      <a:pt x="16" y="10"/>
                      <a:pt x="16" y="10"/>
                    </a:cubicBezTo>
                    <a:cubicBezTo>
                      <a:pt x="16" y="10"/>
                      <a:pt x="17" y="10"/>
                      <a:pt x="17" y="10"/>
                    </a:cubicBezTo>
                    <a:cubicBezTo>
                      <a:pt x="17" y="9"/>
                      <a:pt x="17" y="9"/>
                      <a:pt x="16" y="9"/>
                    </a:cubicBezTo>
                    <a:cubicBezTo>
                      <a:pt x="17" y="9"/>
                      <a:pt x="17" y="9"/>
                      <a:pt x="17" y="9"/>
                    </a:cubicBezTo>
                    <a:cubicBezTo>
                      <a:pt x="17" y="9"/>
                      <a:pt x="17" y="9"/>
                      <a:pt x="17" y="9"/>
                    </a:cubicBezTo>
                    <a:cubicBezTo>
                      <a:pt x="17" y="9"/>
                      <a:pt x="17" y="9"/>
                      <a:pt x="18" y="8"/>
                    </a:cubicBezTo>
                    <a:cubicBezTo>
                      <a:pt x="18" y="9"/>
                      <a:pt x="18" y="9"/>
                      <a:pt x="18" y="9"/>
                    </a:cubicBezTo>
                    <a:cubicBezTo>
                      <a:pt x="18" y="9"/>
                      <a:pt x="18" y="9"/>
                      <a:pt x="18" y="9"/>
                    </a:cubicBezTo>
                    <a:cubicBezTo>
                      <a:pt x="17" y="9"/>
                      <a:pt x="18" y="9"/>
                      <a:pt x="17" y="10"/>
                    </a:cubicBezTo>
                    <a:cubicBezTo>
                      <a:pt x="18" y="10"/>
                      <a:pt x="18" y="9"/>
                      <a:pt x="18" y="9"/>
                    </a:cubicBezTo>
                    <a:cubicBezTo>
                      <a:pt x="18" y="10"/>
                      <a:pt x="18" y="9"/>
                      <a:pt x="18" y="9"/>
                    </a:cubicBezTo>
                    <a:cubicBezTo>
                      <a:pt x="19" y="8"/>
                      <a:pt x="19" y="10"/>
                      <a:pt x="19" y="9"/>
                    </a:cubicBezTo>
                    <a:cubicBezTo>
                      <a:pt x="19" y="9"/>
                      <a:pt x="20" y="9"/>
                      <a:pt x="20" y="8"/>
                    </a:cubicBezTo>
                    <a:cubicBezTo>
                      <a:pt x="20" y="8"/>
                      <a:pt x="20" y="8"/>
                      <a:pt x="20" y="8"/>
                    </a:cubicBezTo>
                    <a:cubicBezTo>
                      <a:pt x="20" y="9"/>
                      <a:pt x="21" y="8"/>
                      <a:pt x="20" y="9"/>
                    </a:cubicBezTo>
                    <a:cubicBezTo>
                      <a:pt x="20" y="9"/>
                      <a:pt x="21" y="9"/>
                      <a:pt x="21" y="9"/>
                    </a:cubicBezTo>
                    <a:cubicBezTo>
                      <a:pt x="21" y="9"/>
                      <a:pt x="20" y="9"/>
                      <a:pt x="20" y="9"/>
                    </a:cubicBezTo>
                    <a:cubicBezTo>
                      <a:pt x="21" y="9"/>
                      <a:pt x="21" y="10"/>
                      <a:pt x="21" y="10"/>
                    </a:cubicBezTo>
                    <a:cubicBezTo>
                      <a:pt x="22" y="10"/>
                      <a:pt x="21" y="9"/>
                      <a:pt x="22" y="9"/>
                    </a:cubicBezTo>
                    <a:cubicBezTo>
                      <a:pt x="21" y="10"/>
                      <a:pt x="22" y="10"/>
                      <a:pt x="22" y="10"/>
                    </a:cubicBezTo>
                    <a:cubicBezTo>
                      <a:pt x="21" y="10"/>
                      <a:pt x="22" y="9"/>
                      <a:pt x="22" y="9"/>
                    </a:cubicBezTo>
                    <a:cubicBezTo>
                      <a:pt x="23" y="9"/>
                      <a:pt x="23" y="10"/>
                      <a:pt x="23" y="10"/>
                    </a:cubicBezTo>
                    <a:cubicBezTo>
                      <a:pt x="23" y="10"/>
                      <a:pt x="23" y="10"/>
                      <a:pt x="22" y="10"/>
                    </a:cubicBezTo>
                    <a:cubicBezTo>
                      <a:pt x="23" y="10"/>
                      <a:pt x="23" y="10"/>
                      <a:pt x="23" y="10"/>
                    </a:cubicBezTo>
                    <a:cubicBezTo>
                      <a:pt x="23" y="10"/>
                      <a:pt x="23" y="9"/>
                      <a:pt x="23" y="9"/>
                    </a:cubicBezTo>
                    <a:cubicBezTo>
                      <a:pt x="23" y="9"/>
                      <a:pt x="24" y="9"/>
                      <a:pt x="24" y="9"/>
                    </a:cubicBezTo>
                    <a:cubicBezTo>
                      <a:pt x="24" y="9"/>
                      <a:pt x="23" y="9"/>
                      <a:pt x="23" y="10"/>
                    </a:cubicBezTo>
                    <a:cubicBezTo>
                      <a:pt x="24" y="9"/>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9"/>
                      <a:pt x="26" y="10"/>
                    </a:cubicBezTo>
                    <a:cubicBezTo>
                      <a:pt x="25" y="9"/>
                      <a:pt x="25" y="10"/>
                      <a:pt x="25" y="10"/>
                    </a:cubicBezTo>
                    <a:cubicBezTo>
                      <a:pt x="25" y="9"/>
                      <a:pt x="25" y="9"/>
                      <a:pt x="25" y="9"/>
                    </a:cubicBezTo>
                    <a:cubicBezTo>
                      <a:pt x="25" y="10"/>
                      <a:pt x="26" y="9"/>
                      <a:pt x="26" y="9"/>
                    </a:cubicBezTo>
                    <a:cubicBezTo>
                      <a:pt x="26" y="9"/>
                      <a:pt x="27" y="10"/>
                      <a:pt x="27" y="10"/>
                    </a:cubicBezTo>
                    <a:cubicBezTo>
                      <a:pt x="27" y="10"/>
                      <a:pt x="27" y="9"/>
                      <a:pt x="27" y="9"/>
                    </a:cubicBezTo>
                    <a:cubicBezTo>
                      <a:pt x="27" y="10"/>
                      <a:pt x="27" y="9"/>
                      <a:pt x="28" y="9"/>
                    </a:cubicBezTo>
                    <a:cubicBezTo>
                      <a:pt x="28" y="10"/>
                      <a:pt x="28" y="10"/>
                      <a:pt x="28" y="10"/>
                    </a:cubicBezTo>
                    <a:cubicBezTo>
                      <a:pt x="27" y="9"/>
                      <a:pt x="28" y="9"/>
                      <a:pt x="28" y="9"/>
                    </a:cubicBezTo>
                    <a:cubicBezTo>
                      <a:pt x="29" y="9"/>
                      <a:pt x="28" y="10"/>
                      <a:pt x="28" y="10"/>
                    </a:cubicBezTo>
                    <a:cubicBezTo>
                      <a:pt x="28" y="10"/>
                      <a:pt x="29" y="10"/>
                      <a:pt x="29" y="10"/>
                    </a:cubicBezTo>
                    <a:cubicBezTo>
                      <a:pt x="29" y="10"/>
                      <a:pt x="29" y="9"/>
                      <a:pt x="29" y="9"/>
                    </a:cubicBezTo>
                    <a:cubicBezTo>
                      <a:pt x="30" y="9"/>
                      <a:pt x="29" y="9"/>
                      <a:pt x="29" y="10"/>
                    </a:cubicBezTo>
                    <a:cubicBezTo>
                      <a:pt x="30" y="10"/>
                      <a:pt x="30" y="9"/>
                      <a:pt x="30" y="9"/>
                    </a:cubicBezTo>
                    <a:cubicBezTo>
                      <a:pt x="30" y="9"/>
                      <a:pt x="30" y="9"/>
                      <a:pt x="31" y="9"/>
                    </a:cubicBezTo>
                    <a:cubicBezTo>
                      <a:pt x="31" y="9"/>
                      <a:pt x="30" y="9"/>
                      <a:pt x="30" y="9"/>
                    </a:cubicBezTo>
                    <a:cubicBezTo>
                      <a:pt x="31" y="9"/>
                      <a:pt x="31" y="9"/>
                      <a:pt x="31" y="9"/>
                    </a:cubicBezTo>
                    <a:cubicBezTo>
                      <a:pt x="31" y="8"/>
                      <a:pt x="31" y="8"/>
                      <a:pt x="31" y="8"/>
                    </a:cubicBezTo>
                    <a:cubicBezTo>
                      <a:pt x="32" y="8"/>
                      <a:pt x="31" y="8"/>
                      <a:pt x="31" y="8"/>
                    </a:cubicBezTo>
                    <a:cubicBezTo>
                      <a:pt x="32" y="8"/>
                      <a:pt x="32" y="8"/>
                      <a:pt x="32" y="8"/>
                    </a:cubicBezTo>
                    <a:cubicBezTo>
                      <a:pt x="32" y="9"/>
                      <a:pt x="31" y="9"/>
                      <a:pt x="31" y="9"/>
                    </a:cubicBezTo>
                    <a:cubicBezTo>
                      <a:pt x="31" y="9"/>
                      <a:pt x="31" y="9"/>
                      <a:pt x="32" y="9"/>
                    </a:cubicBezTo>
                    <a:cubicBezTo>
                      <a:pt x="32" y="9"/>
                      <a:pt x="31" y="10"/>
                      <a:pt x="32" y="10"/>
                    </a:cubicBezTo>
                    <a:cubicBezTo>
                      <a:pt x="32" y="10"/>
                      <a:pt x="32" y="10"/>
                      <a:pt x="32" y="10"/>
                    </a:cubicBezTo>
                    <a:cubicBezTo>
                      <a:pt x="32" y="9"/>
                      <a:pt x="32" y="10"/>
                      <a:pt x="32" y="10"/>
                    </a:cubicBezTo>
                    <a:cubicBezTo>
                      <a:pt x="32" y="9"/>
                      <a:pt x="33" y="9"/>
                      <a:pt x="33" y="9"/>
                    </a:cubicBezTo>
                    <a:cubicBezTo>
                      <a:pt x="33" y="9"/>
                      <a:pt x="33" y="10"/>
                      <a:pt x="33" y="10"/>
                    </a:cubicBezTo>
                    <a:cubicBezTo>
                      <a:pt x="33" y="10"/>
                      <a:pt x="33" y="9"/>
                      <a:pt x="34" y="10"/>
                    </a:cubicBezTo>
                    <a:cubicBezTo>
                      <a:pt x="34" y="10"/>
                      <a:pt x="34" y="10"/>
                      <a:pt x="34" y="10"/>
                    </a:cubicBezTo>
                    <a:cubicBezTo>
                      <a:pt x="35" y="10"/>
                      <a:pt x="37" y="10"/>
                      <a:pt x="38" y="9"/>
                    </a:cubicBezTo>
                    <a:cubicBezTo>
                      <a:pt x="38" y="9"/>
                      <a:pt x="38" y="9"/>
                      <a:pt x="39" y="10"/>
                    </a:cubicBezTo>
                    <a:cubicBezTo>
                      <a:pt x="39" y="9"/>
                      <a:pt x="39" y="9"/>
                      <a:pt x="39" y="9"/>
                    </a:cubicBezTo>
                    <a:cubicBezTo>
                      <a:pt x="39" y="9"/>
                      <a:pt x="39" y="9"/>
                      <a:pt x="40" y="10"/>
                    </a:cubicBezTo>
                    <a:cubicBezTo>
                      <a:pt x="40" y="10"/>
                      <a:pt x="41" y="9"/>
                      <a:pt x="41" y="9"/>
                    </a:cubicBezTo>
                    <a:cubicBezTo>
                      <a:pt x="41" y="9"/>
                      <a:pt x="41" y="9"/>
                      <a:pt x="41" y="10"/>
                    </a:cubicBezTo>
                    <a:cubicBezTo>
                      <a:pt x="41" y="10"/>
                      <a:pt x="41" y="9"/>
                      <a:pt x="41" y="9"/>
                    </a:cubicBezTo>
                    <a:cubicBezTo>
                      <a:pt x="42" y="9"/>
                      <a:pt x="42" y="9"/>
                      <a:pt x="42" y="9"/>
                    </a:cubicBezTo>
                    <a:cubicBezTo>
                      <a:pt x="42" y="9"/>
                      <a:pt x="42" y="9"/>
                      <a:pt x="42" y="9"/>
                    </a:cubicBezTo>
                    <a:cubicBezTo>
                      <a:pt x="42" y="9"/>
                      <a:pt x="43" y="9"/>
                      <a:pt x="43" y="10"/>
                    </a:cubicBezTo>
                    <a:cubicBezTo>
                      <a:pt x="43" y="9"/>
                      <a:pt x="43" y="9"/>
                      <a:pt x="43" y="9"/>
                    </a:cubicBezTo>
                    <a:cubicBezTo>
                      <a:pt x="43" y="10"/>
                      <a:pt x="44" y="10"/>
                      <a:pt x="45" y="9"/>
                    </a:cubicBezTo>
                    <a:cubicBezTo>
                      <a:pt x="44" y="9"/>
                      <a:pt x="44" y="9"/>
                      <a:pt x="44" y="9"/>
                    </a:cubicBezTo>
                    <a:cubicBezTo>
                      <a:pt x="44" y="8"/>
                      <a:pt x="44" y="9"/>
                      <a:pt x="45" y="9"/>
                    </a:cubicBezTo>
                    <a:cubicBezTo>
                      <a:pt x="45" y="9"/>
                      <a:pt x="45" y="9"/>
                      <a:pt x="45" y="9"/>
                    </a:cubicBezTo>
                    <a:cubicBezTo>
                      <a:pt x="46" y="10"/>
                      <a:pt x="47" y="9"/>
                      <a:pt x="48" y="9"/>
                    </a:cubicBezTo>
                    <a:cubicBezTo>
                      <a:pt x="48" y="9"/>
                      <a:pt x="48" y="9"/>
                      <a:pt x="48" y="9"/>
                    </a:cubicBezTo>
                    <a:cubicBezTo>
                      <a:pt x="49" y="10"/>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8"/>
                    </a:cubicBezTo>
                    <a:cubicBezTo>
                      <a:pt x="55" y="9"/>
                      <a:pt x="55" y="9"/>
                      <a:pt x="55" y="9"/>
                    </a:cubicBezTo>
                    <a:cubicBezTo>
                      <a:pt x="55" y="9"/>
                      <a:pt x="55" y="9"/>
                      <a:pt x="55" y="9"/>
                    </a:cubicBezTo>
                    <a:cubicBezTo>
                      <a:pt x="55" y="9"/>
                      <a:pt x="55" y="9"/>
                      <a:pt x="55" y="9"/>
                    </a:cubicBezTo>
                    <a:cubicBezTo>
                      <a:pt x="56" y="8"/>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8"/>
                    </a:cubicBezTo>
                    <a:cubicBezTo>
                      <a:pt x="57" y="8"/>
                      <a:pt x="57" y="8"/>
                      <a:pt x="57" y="8"/>
                    </a:cubicBezTo>
                    <a:cubicBezTo>
                      <a:pt x="57" y="8"/>
                      <a:pt x="57" y="8"/>
                      <a:pt x="57" y="8"/>
                    </a:cubicBezTo>
                    <a:cubicBezTo>
                      <a:pt x="57" y="8"/>
                      <a:pt x="58" y="8"/>
                      <a:pt x="58" y="8"/>
                    </a:cubicBezTo>
                    <a:cubicBezTo>
                      <a:pt x="58" y="8"/>
                      <a:pt x="58" y="8"/>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8"/>
                      <a:pt x="62" y="9"/>
                      <a:pt x="61" y="9"/>
                    </a:cubicBezTo>
                    <a:cubicBezTo>
                      <a:pt x="61" y="8"/>
                      <a:pt x="62" y="8"/>
                      <a:pt x="62" y="8"/>
                    </a:cubicBezTo>
                    <a:cubicBezTo>
                      <a:pt x="62" y="9"/>
                      <a:pt x="64" y="8"/>
                      <a:pt x="65" y="9"/>
                    </a:cubicBezTo>
                    <a:cubicBezTo>
                      <a:pt x="65" y="8"/>
                      <a:pt x="65" y="9"/>
                      <a:pt x="65" y="9"/>
                    </a:cubicBezTo>
                    <a:cubicBezTo>
                      <a:pt x="65" y="9"/>
                      <a:pt x="66" y="8"/>
                      <a:pt x="66" y="9"/>
                    </a:cubicBezTo>
                    <a:cubicBezTo>
                      <a:pt x="66" y="9"/>
                      <a:pt x="66" y="8"/>
                      <a:pt x="66" y="8"/>
                    </a:cubicBezTo>
                    <a:cubicBezTo>
                      <a:pt x="67" y="8"/>
                      <a:pt x="67" y="7"/>
                      <a:pt x="67" y="8"/>
                    </a:cubicBezTo>
                    <a:cubicBezTo>
                      <a:pt x="68" y="8"/>
                      <a:pt x="67" y="8"/>
                      <a:pt x="67" y="8"/>
                    </a:cubicBezTo>
                    <a:cubicBezTo>
                      <a:pt x="67" y="9"/>
                      <a:pt x="68" y="8"/>
                      <a:pt x="69" y="9"/>
                    </a:cubicBezTo>
                    <a:cubicBezTo>
                      <a:pt x="69" y="8"/>
                      <a:pt x="68" y="8"/>
                      <a:pt x="69" y="8"/>
                    </a:cubicBezTo>
                    <a:cubicBezTo>
                      <a:pt x="69" y="8"/>
                      <a:pt x="70" y="8"/>
                      <a:pt x="70" y="8"/>
                    </a:cubicBezTo>
                    <a:cubicBezTo>
                      <a:pt x="70" y="8"/>
                      <a:pt x="70" y="8"/>
                      <a:pt x="70" y="8"/>
                    </a:cubicBezTo>
                    <a:cubicBezTo>
                      <a:pt x="70" y="8"/>
                      <a:pt x="70" y="8"/>
                      <a:pt x="70" y="9"/>
                    </a:cubicBezTo>
                    <a:cubicBezTo>
                      <a:pt x="71" y="9"/>
                      <a:pt x="71" y="8"/>
                      <a:pt x="71" y="8"/>
                    </a:cubicBezTo>
                    <a:cubicBezTo>
                      <a:pt x="72" y="9"/>
                      <a:pt x="72" y="8"/>
                      <a:pt x="73" y="9"/>
                    </a:cubicBezTo>
                    <a:cubicBezTo>
                      <a:pt x="73" y="8"/>
                      <a:pt x="74" y="9"/>
                      <a:pt x="74" y="8"/>
                    </a:cubicBezTo>
                    <a:cubicBezTo>
                      <a:pt x="74" y="8"/>
                      <a:pt x="74" y="8"/>
                      <a:pt x="74" y="8"/>
                    </a:cubicBezTo>
                    <a:cubicBezTo>
                      <a:pt x="74" y="8"/>
                      <a:pt x="74" y="8"/>
                      <a:pt x="75" y="8"/>
                    </a:cubicBezTo>
                    <a:cubicBezTo>
                      <a:pt x="74" y="8"/>
                      <a:pt x="74" y="8"/>
                      <a:pt x="74" y="8"/>
                    </a:cubicBezTo>
                    <a:cubicBezTo>
                      <a:pt x="74" y="9"/>
                      <a:pt x="75" y="8"/>
                      <a:pt x="75" y="8"/>
                    </a:cubicBezTo>
                    <a:cubicBezTo>
                      <a:pt x="75" y="8"/>
                      <a:pt x="75" y="8"/>
                      <a:pt x="76" y="8"/>
                    </a:cubicBezTo>
                    <a:cubicBezTo>
                      <a:pt x="76" y="8"/>
                      <a:pt x="76" y="8"/>
                      <a:pt x="76" y="8"/>
                    </a:cubicBezTo>
                    <a:cubicBezTo>
                      <a:pt x="76" y="8"/>
                      <a:pt x="76" y="8"/>
                      <a:pt x="76" y="8"/>
                    </a:cubicBezTo>
                    <a:cubicBezTo>
                      <a:pt x="77" y="8"/>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9"/>
                    </a:cubicBezTo>
                    <a:cubicBezTo>
                      <a:pt x="78" y="9"/>
                      <a:pt x="79" y="8"/>
                      <a:pt x="79" y="8"/>
                    </a:cubicBezTo>
                    <a:cubicBezTo>
                      <a:pt x="79" y="8"/>
                      <a:pt x="81" y="8"/>
                      <a:pt x="81" y="8"/>
                    </a:cubicBezTo>
                    <a:cubicBezTo>
                      <a:pt x="81" y="8"/>
                      <a:pt x="81" y="8"/>
                      <a:pt x="81" y="8"/>
                    </a:cubicBezTo>
                    <a:cubicBezTo>
                      <a:pt x="81" y="8"/>
                      <a:pt x="82" y="7"/>
                      <a:pt x="82" y="8"/>
                    </a:cubicBezTo>
                    <a:cubicBezTo>
                      <a:pt x="82" y="7"/>
                      <a:pt x="82" y="8"/>
                      <a:pt x="82" y="8"/>
                    </a:cubicBezTo>
                    <a:cubicBezTo>
                      <a:pt x="82" y="8"/>
                      <a:pt x="83" y="8"/>
                      <a:pt x="82" y="8"/>
                    </a:cubicBezTo>
                    <a:cubicBezTo>
                      <a:pt x="83" y="8"/>
                      <a:pt x="84" y="7"/>
                      <a:pt x="85" y="8"/>
                    </a:cubicBezTo>
                    <a:cubicBezTo>
                      <a:pt x="85" y="7"/>
                      <a:pt x="85" y="8"/>
                      <a:pt x="85" y="8"/>
                    </a:cubicBezTo>
                    <a:cubicBezTo>
                      <a:pt x="85" y="8"/>
                      <a:pt x="86" y="8"/>
                      <a:pt x="86" y="7"/>
                    </a:cubicBezTo>
                    <a:cubicBezTo>
                      <a:pt x="86" y="7"/>
                      <a:pt x="86" y="7"/>
                      <a:pt x="86" y="7"/>
                    </a:cubicBezTo>
                    <a:cubicBezTo>
                      <a:pt x="87" y="7"/>
                      <a:pt x="87" y="7"/>
                      <a:pt x="87" y="7"/>
                    </a:cubicBezTo>
                    <a:cubicBezTo>
                      <a:pt x="87" y="7"/>
                      <a:pt x="87" y="6"/>
                      <a:pt x="88" y="6"/>
                    </a:cubicBezTo>
                    <a:cubicBezTo>
                      <a:pt x="88" y="7"/>
                      <a:pt x="88" y="7"/>
                      <a:pt x="88" y="7"/>
                    </a:cubicBezTo>
                    <a:cubicBezTo>
                      <a:pt x="88" y="7"/>
                      <a:pt x="88" y="6"/>
                      <a:pt x="89" y="6"/>
                    </a:cubicBezTo>
                    <a:cubicBezTo>
                      <a:pt x="89" y="7"/>
                      <a:pt x="88" y="6"/>
                      <a:pt x="88" y="7"/>
                    </a:cubicBezTo>
                    <a:cubicBezTo>
                      <a:pt x="89" y="7"/>
                      <a:pt x="89" y="7"/>
                      <a:pt x="90" y="7"/>
                    </a:cubicBezTo>
                    <a:cubicBezTo>
                      <a:pt x="90" y="7"/>
                      <a:pt x="90" y="7"/>
                      <a:pt x="90" y="7"/>
                    </a:cubicBezTo>
                    <a:cubicBezTo>
                      <a:pt x="90" y="7"/>
                      <a:pt x="90" y="7"/>
                      <a:pt x="90" y="7"/>
                    </a:cubicBezTo>
                    <a:cubicBezTo>
                      <a:pt x="90" y="7"/>
                      <a:pt x="91" y="6"/>
                      <a:pt x="91" y="6"/>
                    </a:cubicBezTo>
                    <a:cubicBezTo>
                      <a:pt x="91" y="6"/>
                      <a:pt x="91" y="6"/>
                      <a:pt x="91" y="7"/>
                    </a:cubicBezTo>
                    <a:cubicBezTo>
                      <a:pt x="92" y="6"/>
                      <a:pt x="92" y="6"/>
                      <a:pt x="93" y="5"/>
                    </a:cubicBezTo>
                    <a:cubicBezTo>
                      <a:pt x="93" y="5"/>
                      <a:pt x="94" y="5"/>
                      <a:pt x="94" y="5"/>
                    </a:cubicBezTo>
                    <a:cubicBezTo>
                      <a:pt x="94" y="5"/>
                      <a:pt x="94" y="5"/>
                      <a:pt x="94" y="5"/>
                    </a:cubicBezTo>
                    <a:cubicBezTo>
                      <a:pt x="94" y="5"/>
                      <a:pt x="94" y="6"/>
                      <a:pt x="94" y="6"/>
                    </a:cubicBezTo>
                    <a:cubicBezTo>
                      <a:pt x="93" y="6"/>
                      <a:pt x="94" y="6"/>
                      <a:pt x="94" y="7"/>
                    </a:cubicBezTo>
                    <a:cubicBezTo>
                      <a:pt x="94" y="6"/>
                      <a:pt x="95" y="7"/>
                      <a:pt x="96" y="7"/>
                    </a:cubicBezTo>
                    <a:cubicBezTo>
                      <a:pt x="95" y="6"/>
                      <a:pt x="96" y="6"/>
                      <a:pt x="96" y="6"/>
                    </a:cubicBezTo>
                    <a:cubicBezTo>
                      <a:pt x="97" y="5"/>
                      <a:pt x="97" y="6"/>
                      <a:pt x="97" y="6"/>
                    </a:cubicBezTo>
                    <a:cubicBezTo>
                      <a:pt x="98" y="6"/>
                      <a:pt x="98" y="6"/>
                      <a:pt x="99" y="6"/>
                    </a:cubicBezTo>
                    <a:cubicBezTo>
                      <a:pt x="99" y="6"/>
                      <a:pt x="99" y="6"/>
                      <a:pt x="99" y="6"/>
                    </a:cubicBezTo>
                    <a:cubicBezTo>
                      <a:pt x="99" y="6"/>
                      <a:pt x="100" y="6"/>
                      <a:pt x="101" y="6"/>
                    </a:cubicBezTo>
                    <a:cubicBezTo>
                      <a:pt x="101" y="6"/>
                      <a:pt x="101" y="6"/>
                      <a:pt x="101" y="6"/>
                    </a:cubicBezTo>
                    <a:cubicBezTo>
                      <a:pt x="101" y="6"/>
                      <a:pt x="101" y="5"/>
                      <a:pt x="102" y="5"/>
                    </a:cubicBezTo>
                    <a:cubicBezTo>
                      <a:pt x="102" y="6"/>
                      <a:pt x="102" y="6"/>
                      <a:pt x="101" y="6"/>
                    </a:cubicBezTo>
                    <a:cubicBezTo>
                      <a:pt x="102" y="5"/>
                      <a:pt x="102" y="6"/>
                      <a:pt x="103" y="6"/>
                    </a:cubicBezTo>
                    <a:cubicBezTo>
                      <a:pt x="103" y="6"/>
                      <a:pt x="103" y="6"/>
                      <a:pt x="103" y="6"/>
                    </a:cubicBezTo>
                    <a:cubicBezTo>
                      <a:pt x="103" y="6"/>
                      <a:pt x="104" y="6"/>
                      <a:pt x="104" y="5"/>
                    </a:cubicBezTo>
                    <a:cubicBezTo>
                      <a:pt x="104" y="6"/>
                      <a:pt x="104" y="6"/>
                      <a:pt x="104" y="6"/>
                    </a:cubicBezTo>
                    <a:cubicBezTo>
                      <a:pt x="104" y="6"/>
                      <a:pt x="104" y="5"/>
                      <a:pt x="105" y="5"/>
                    </a:cubicBezTo>
                    <a:cubicBezTo>
                      <a:pt x="105" y="6"/>
                      <a:pt x="105" y="6"/>
                      <a:pt x="105" y="6"/>
                    </a:cubicBezTo>
                    <a:cubicBezTo>
                      <a:pt x="105" y="6"/>
                      <a:pt x="106" y="6"/>
                      <a:pt x="106" y="5"/>
                    </a:cubicBezTo>
                    <a:cubicBezTo>
                      <a:pt x="106" y="6"/>
                      <a:pt x="106" y="6"/>
                      <a:pt x="107" y="6"/>
                    </a:cubicBezTo>
                    <a:cubicBezTo>
                      <a:pt x="109" y="6"/>
                      <a:pt x="111" y="6"/>
                      <a:pt x="114" y="5"/>
                    </a:cubicBezTo>
                    <a:cubicBezTo>
                      <a:pt x="114" y="6"/>
                      <a:pt x="113" y="6"/>
                      <a:pt x="113" y="6"/>
                    </a:cubicBezTo>
                    <a:cubicBezTo>
                      <a:pt x="113" y="6"/>
                      <a:pt x="114" y="6"/>
                      <a:pt x="114" y="6"/>
                    </a:cubicBezTo>
                    <a:cubicBezTo>
                      <a:pt x="114" y="6"/>
                      <a:pt x="114" y="6"/>
                      <a:pt x="114" y="6"/>
                    </a:cubicBezTo>
                    <a:cubicBezTo>
                      <a:pt x="115" y="6"/>
                      <a:pt x="115" y="6"/>
                      <a:pt x="115" y="6"/>
                    </a:cubicBezTo>
                    <a:cubicBezTo>
                      <a:pt x="115" y="6"/>
                      <a:pt x="115" y="6"/>
                      <a:pt x="115" y="6"/>
                    </a:cubicBezTo>
                    <a:cubicBezTo>
                      <a:pt x="116" y="6"/>
                      <a:pt x="116" y="7"/>
                      <a:pt x="116" y="6"/>
                    </a:cubicBezTo>
                    <a:cubicBezTo>
                      <a:pt x="116" y="6"/>
                      <a:pt x="116" y="6"/>
                      <a:pt x="116" y="7"/>
                    </a:cubicBezTo>
                    <a:cubicBezTo>
                      <a:pt x="117" y="6"/>
                      <a:pt x="117" y="7"/>
                      <a:pt x="117" y="6"/>
                    </a:cubicBezTo>
                    <a:cubicBezTo>
                      <a:pt x="117" y="6"/>
                      <a:pt x="117" y="6"/>
                      <a:pt x="117" y="6"/>
                    </a:cubicBezTo>
                    <a:cubicBezTo>
                      <a:pt x="118" y="7"/>
                      <a:pt x="119" y="5"/>
                      <a:pt x="119" y="6"/>
                    </a:cubicBezTo>
                    <a:cubicBezTo>
                      <a:pt x="119" y="6"/>
                      <a:pt x="120" y="6"/>
                      <a:pt x="120" y="5"/>
                    </a:cubicBezTo>
                    <a:cubicBezTo>
                      <a:pt x="120" y="5"/>
                      <a:pt x="120" y="6"/>
                      <a:pt x="120" y="6"/>
                    </a:cubicBezTo>
                    <a:cubicBezTo>
                      <a:pt x="122" y="6"/>
                      <a:pt x="124" y="6"/>
                      <a:pt x="125" y="5"/>
                    </a:cubicBezTo>
                    <a:cubicBezTo>
                      <a:pt x="125" y="5"/>
                      <a:pt x="125" y="5"/>
                      <a:pt x="125" y="5"/>
                    </a:cubicBezTo>
                    <a:cubicBezTo>
                      <a:pt x="126" y="5"/>
                      <a:pt x="127" y="6"/>
                      <a:pt x="128" y="5"/>
                    </a:cubicBezTo>
                    <a:cubicBezTo>
                      <a:pt x="128" y="5"/>
                      <a:pt x="128" y="4"/>
                      <a:pt x="128" y="4"/>
                    </a:cubicBezTo>
                    <a:cubicBezTo>
                      <a:pt x="128" y="4"/>
                      <a:pt x="128" y="5"/>
                      <a:pt x="128" y="5"/>
                    </a:cubicBezTo>
                    <a:cubicBezTo>
                      <a:pt x="129" y="5"/>
                      <a:pt x="129" y="5"/>
                      <a:pt x="130" y="4"/>
                    </a:cubicBezTo>
                    <a:cubicBezTo>
                      <a:pt x="130" y="5"/>
                      <a:pt x="129" y="5"/>
                      <a:pt x="129" y="5"/>
                    </a:cubicBezTo>
                    <a:cubicBezTo>
                      <a:pt x="130" y="5"/>
                      <a:pt x="130" y="4"/>
                      <a:pt x="131" y="4"/>
                    </a:cubicBezTo>
                    <a:cubicBezTo>
                      <a:pt x="131" y="4"/>
                      <a:pt x="131" y="5"/>
                      <a:pt x="131" y="5"/>
                    </a:cubicBezTo>
                    <a:cubicBezTo>
                      <a:pt x="133" y="6"/>
                      <a:pt x="136" y="7"/>
                      <a:pt x="138" y="5"/>
                    </a:cubicBezTo>
                    <a:cubicBezTo>
                      <a:pt x="138" y="5"/>
                      <a:pt x="138" y="6"/>
                      <a:pt x="138" y="6"/>
                    </a:cubicBezTo>
                    <a:cubicBezTo>
                      <a:pt x="140" y="5"/>
                      <a:pt x="142" y="7"/>
                      <a:pt x="144" y="5"/>
                    </a:cubicBezTo>
                    <a:cubicBezTo>
                      <a:pt x="146" y="5"/>
                      <a:pt x="146" y="3"/>
                      <a:pt x="146" y="3"/>
                    </a:cubicBezTo>
                    <a:cubicBezTo>
                      <a:pt x="143" y="4"/>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0" name="Freeform 256"/>
              <p:cNvSpPr>
                <a:spLocks noEditPoints="1"/>
              </p:cNvSpPr>
              <p:nvPr/>
            </p:nvSpPr>
            <p:spPr bwMode="auto">
              <a:xfrm>
                <a:off x="4860040" y="6327775"/>
                <a:ext cx="2278063" cy="171450"/>
              </a:xfrm>
              <a:custGeom>
                <a:avLst/>
                <a:gdLst/>
                <a:ahLst/>
                <a:cxnLst>
                  <a:cxn ang="0">
                    <a:pos x="119" y="2"/>
                  </a:cxn>
                  <a:cxn ang="0">
                    <a:pos x="98" y="2"/>
                  </a:cxn>
                  <a:cxn ang="0">
                    <a:pos x="79" y="4"/>
                  </a:cxn>
                  <a:cxn ang="0">
                    <a:pos x="70" y="5"/>
                  </a:cxn>
                  <a:cxn ang="0">
                    <a:pos x="63" y="5"/>
                  </a:cxn>
                  <a:cxn ang="0">
                    <a:pos x="48" y="6"/>
                  </a:cxn>
                  <a:cxn ang="0">
                    <a:pos x="39" y="6"/>
                  </a:cxn>
                  <a:cxn ang="0">
                    <a:pos x="25" y="7"/>
                  </a:cxn>
                  <a:cxn ang="0">
                    <a:pos x="18" y="7"/>
                  </a:cxn>
                  <a:cxn ang="0">
                    <a:pos x="9" y="7"/>
                  </a:cxn>
                  <a:cxn ang="0">
                    <a:pos x="4" y="7"/>
                  </a:cxn>
                  <a:cxn ang="0">
                    <a:pos x="1" y="7"/>
                  </a:cxn>
                  <a:cxn ang="0">
                    <a:pos x="0" y="7"/>
                  </a:cxn>
                  <a:cxn ang="0">
                    <a:pos x="3" y="8"/>
                  </a:cxn>
                  <a:cxn ang="0">
                    <a:pos x="8" y="8"/>
                  </a:cxn>
                  <a:cxn ang="0">
                    <a:pos x="12" y="9"/>
                  </a:cxn>
                  <a:cxn ang="0">
                    <a:pos x="13" y="9"/>
                  </a:cxn>
                  <a:cxn ang="0">
                    <a:pos x="16" y="9"/>
                  </a:cxn>
                  <a:cxn ang="0">
                    <a:pos x="16" y="10"/>
                  </a:cxn>
                  <a:cxn ang="0">
                    <a:pos x="17" y="10"/>
                  </a:cxn>
                  <a:cxn ang="0">
                    <a:pos x="20" y="9"/>
                  </a:cxn>
                  <a:cxn ang="0">
                    <a:pos x="22" y="10"/>
                  </a:cxn>
                  <a:cxn ang="0">
                    <a:pos x="23" y="10"/>
                  </a:cxn>
                  <a:cxn ang="0">
                    <a:pos x="26" y="10"/>
                  </a:cxn>
                  <a:cxn ang="0">
                    <a:pos x="28" y="10"/>
                  </a:cxn>
                  <a:cxn ang="0">
                    <a:pos x="29" y="10"/>
                  </a:cxn>
                  <a:cxn ang="0">
                    <a:pos x="31" y="9"/>
                  </a:cxn>
                  <a:cxn ang="0">
                    <a:pos x="32" y="10"/>
                  </a:cxn>
                  <a:cxn ang="0">
                    <a:pos x="39" y="10"/>
                  </a:cxn>
                  <a:cxn ang="0">
                    <a:pos x="42" y="10"/>
                  </a:cxn>
                  <a:cxn ang="0">
                    <a:pos x="45" y="9"/>
                  </a:cxn>
                  <a:cxn ang="0">
                    <a:pos x="51" y="10"/>
                  </a:cxn>
                  <a:cxn ang="0">
                    <a:pos x="54" y="9"/>
                  </a:cxn>
                  <a:cxn ang="0">
                    <a:pos x="56" y="9"/>
                  </a:cxn>
                  <a:cxn ang="0">
                    <a:pos x="57" y="9"/>
                  </a:cxn>
                  <a:cxn ang="0">
                    <a:pos x="59" y="9"/>
                  </a:cxn>
                  <a:cxn ang="0">
                    <a:pos x="61" y="9"/>
                  </a:cxn>
                  <a:cxn ang="0">
                    <a:pos x="67" y="8"/>
                  </a:cxn>
                  <a:cxn ang="0">
                    <a:pos x="70" y="9"/>
                  </a:cxn>
                  <a:cxn ang="0">
                    <a:pos x="74" y="8"/>
                  </a:cxn>
                  <a:cxn ang="0">
                    <a:pos x="77" y="8"/>
                  </a:cxn>
                  <a:cxn ang="0">
                    <a:pos x="78" y="9"/>
                  </a:cxn>
                  <a:cxn ang="0">
                    <a:pos x="81" y="8"/>
                  </a:cxn>
                  <a:cxn ang="0">
                    <a:pos x="86" y="7"/>
                  </a:cxn>
                  <a:cxn ang="0">
                    <a:pos x="88" y="7"/>
                  </a:cxn>
                  <a:cxn ang="0">
                    <a:pos x="93" y="6"/>
                  </a:cxn>
                  <a:cxn ang="0">
                    <a:pos x="96" y="6"/>
                  </a:cxn>
                  <a:cxn ang="0">
                    <a:pos x="102" y="6"/>
                  </a:cxn>
                  <a:cxn ang="0">
                    <a:pos x="105" y="6"/>
                  </a:cxn>
                  <a:cxn ang="0">
                    <a:pos x="114" y="6"/>
                  </a:cxn>
                  <a:cxn ang="0">
                    <a:pos x="117" y="6"/>
                  </a:cxn>
                  <a:cxn ang="0">
                    <a:pos x="125" y="6"/>
                  </a:cxn>
                  <a:cxn ang="0">
                    <a:pos x="131" y="5"/>
                  </a:cxn>
                  <a:cxn ang="0">
                    <a:pos x="136" y="2"/>
                  </a:cxn>
                </a:cxnLst>
                <a:rect l="0" t="0" r="r" b="b"/>
                <a:pathLst>
                  <a:path w="146" h="11">
                    <a:moveTo>
                      <a:pt x="136" y="2"/>
                    </a:moveTo>
                    <a:cubicBezTo>
                      <a:pt x="135" y="2"/>
                      <a:pt x="134" y="2"/>
                      <a:pt x="133" y="2"/>
                    </a:cubicBezTo>
                    <a:cubicBezTo>
                      <a:pt x="129" y="2"/>
                      <a:pt x="124" y="0"/>
                      <a:pt x="120" y="1"/>
                    </a:cubicBezTo>
                    <a:cubicBezTo>
                      <a:pt x="120" y="1"/>
                      <a:pt x="120" y="2"/>
                      <a:pt x="120" y="2"/>
                    </a:cubicBezTo>
                    <a:cubicBezTo>
                      <a:pt x="120" y="2"/>
                      <a:pt x="120" y="2"/>
                      <a:pt x="120" y="1"/>
                    </a:cubicBezTo>
                    <a:cubicBezTo>
                      <a:pt x="120" y="2"/>
                      <a:pt x="119" y="2"/>
                      <a:pt x="119" y="2"/>
                    </a:cubicBezTo>
                    <a:cubicBezTo>
                      <a:pt x="119" y="2"/>
                      <a:pt x="119" y="1"/>
                      <a:pt x="119" y="1"/>
                    </a:cubicBezTo>
                    <a:cubicBezTo>
                      <a:pt x="118" y="1"/>
                      <a:pt x="116" y="2"/>
                      <a:pt x="114" y="2"/>
                    </a:cubicBezTo>
                    <a:cubicBezTo>
                      <a:pt x="114" y="2"/>
                      <a:pt x="114" y="2"/>
                      <a:pt x="114" y="2"/>
                    </a:cubicBezTo>
                    <a:cubicBezTo>
                      <a:pt x="113" y="2"/>
                      <a:pt x="114" y="2"/>
                      <a:pt x="114" y="2"/>
                    </a:cubicBezTo>
                    <a:cubicBezTo>
                      <a:pt x="112" y="2"/>
                      <a:pt x="112" y="2"/>
                      <a:pt x="111" y="2"/>
                    </a:cubicBezTo>
                    <a:cubicBezTo>
                      <a:pt x="107" y="1"/>
                      <a:pt x="102" y="2"/>
                      <a:pt x="98" y="2"/>
                    </a:cubicBezTo>
                    <a:cubicBezTo>
                      <a:pt x="93" y="2"/>
                      <a:pt x="89" y="3"/>
                      <a:pt x="84" y="3"/>
                    </a:cubicBezTo>
                    <a:cubicBezTo>
                      <a:pt x="83" y="4"/>
                      <a:pt x="82" y="4"/>
                      <a:pt x="82" y="5"/>
                    </a:cubicBezTo>
                    <a:cubicBezTo>
                      <a:pt x="82" y="5"/>
                      <a:pt x="82" y="5"/>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5"/>
                    </a:cubicBezTo>
                    <a:cubicBezTo>
                      <a:pt x="71" y="4"/>
                      <a:pt x="71" y="5"/>
                      <a:pt x="71" y="5"/>
                    </a:cubicBezTo>
                    <a:cubicBezTo>
                      <a:pt x="71" y="4"/>
                      <a:pt x="70" y="5"/>
                      <a:pt x="70" y="5"/>
                    </a:cubicBezTo>
                    <a:cubicBezTo>
                      <a:pt x="70" y="5"/>
                      <a:pt x="70" y="5"/>
                      <a:pt x="70" y="5"/>
                    </a:cubicBezTo>
                    <a:cubicBezTo>
                      <a:pt x="69" y="4"/>
                      <a:pt x="69" y="5"/>
                      <a:pt x="68" y="5"/>
                    </a:cubicBezTo>
                    <a:cubicBezTo>
                      <a:pt x="68" y="4"/>
                      <a:pt x="68" y="4"/>
                      <a:pt x="68" y="4"/>
                    </a:cubicBezTo>
                    <a:cubicBezTo>
                      <a:pt x="67" y="5"/>
                      <a:pt x="66" y="4"/>
                      <a:pt x="65" y="5"/>
                    </a:cubicBezTo>
                    <a:cubicBezTo>
                      <a:pt x="66" y="4"/>
                      <a:pt x="65" y="5"/>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6"/>
                      <a:pt x="51" y="6"/>
                    </a:cubicBezTo>
                    <a:cubicBezTo>
                      <a:pt x="51" y="6"/>
                      <a:pt x="51" y="5"/>
                      <a:pt x="51" y="5"/>
                    </a:cubicBezTo>
                    <a:cubicBezTo>
                      <a:pt x="50" y="6"/>
                      <a:pt x="49" y="5"/>
                      <a:pt x="48" y="5"/>
                    </a:cubicBezTo>
                    <a:cubicBezTo>
                      <a:pt x="48" y="5"/>
                      <a:pt x="48" y="5"/>
                      <a:pt x="48" y="6"/>
                    </a:cubicBezTo>
                    <a:cubicBezTo>
                      <a:pt x="47" y="5"/>
                      <a:pt x="46" y="6"/>
                      <a:pt x="45" y="6"/>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7"/>
                    </a:cubicBezTo>
                    <a:cubicBezTo>
                      <a:pt x="38" y="6"/>
                      <a:pt x="38" y="6"/>
                      <a:pt x="38" y="6"/>
                    </a:cubicBezTo>
                    <a:cubicBezTo>
                      <a:pt x="37" y="6"/>
                      <a:pt x="34" y="6"/>
                      <a:pt x="33" y="7"/>
                    </a:cubicBezTo>
                    <a:cubicBezTo>
                      <a:pt x="33" y="7"/>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7"/>
                      <a:pt x="21" y="7"/>
                    </a:cubicBezTo>
                    <a:cubicBezTo>
                      <a:pt x="21" y="7"/>
                      <a:pt x="21" y="7"/>
                      <a:pt x="21" y="7"/>
                    </a:cubicBezTo>
                    <a:cubicBezTo>
                      <a:pt x="20" y="7"/>
                      <a:pt x="19" y="7"/>
                      <a:pt x="19" y="7"/>
                    </a:cubicBezTo>
                    <a:cubicBezTo>
                      <a:pt x="18" y="7"/>
                      <a:pt x="18" y="7"/>
                      <a:pt x="18" y="7"/>
                    </a:cubicBezTo>
                    <a:cubicBezTo>
                      <a:pt x="18" y="8"/>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7"/>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8"/>
                    </a:cubicBezTo>
                    <a:cubicBezTo>
                      <a:pt x="2" y="7"/>
                      <a:pt x="2" y="7"/>
                      <a:pt x="2" y="7"/>
                    </a:cubicBezTo>
                    <a:cubicBezTo>
                      <a:pt x="2" y="7"/>
                      <a:pt x="3" y="7"/>
                      <a:pt x="3" y="7"/>
                    </a:cubicBezTo>
                    <a:cubicBezTo>
                      <a:pt x="3" y="7"/>
                      <a:pt x="3" y="8"/>
                      <a:pt x="3" y="8"/>
                    </a:cubicBezTo>
                    <a:cubicBezTo>
                      <a:pt x="3" y="8"/>
                      <a:pt x="3" y="8"/>
                      <a:pt x="3" y="8"/>
                    </a:cubicBezTo>
                    <a:cubicBezTo>
                      <a:pt x="3" y="8"/>
                      <a:pt x="3" y="8"/>
                      <a:pt x="3" y="8"/>
                    </a:cubicBezTo>
                    <a:cubicBezTo>
                      <a:pt x="3" y="7"/>
                      <a:pt x="4" y="8"/>
                      <a:pt x="5" y="8"/>
                    </a:cubicBezTo>
                    <a:cubicBezTo>
                      <a:pt x="5" y="8"/>
                      <a:pt x="5" y="8"/>
                      <a:pt x="4" y="8"/>
                    </a:cubicBezTo>
                    <a:cubicBezTo>
                      <a:pt x="5" y="8"/>
                      <a:pt x="4" y="8"/>
                      <a:pt x="5" y="8"/>
                    </a:cubicBezTo>
                    <a:cubicBezTo>
                      <a:pt x="5" y="8"/>
                      <a:pt x="5" y="8"/>
                      <a:pt x="5" y="8"/>
                    </a:cubicBezTo>
                    <a:cubicBezTo>
                      <a:pt x="6" y="8"/>
                      <a:pt x="7" y="8"/>
                      <a:pt x="8" y="8"/>
                    </a:cubicBezTo>
                    <a:cubicBezTo>
                      <a:pt x="8" y="8"/>
                      <a:pt x="9" y="8"/>
                      <a:pt x="9" y="8"/>
                    </a:cubicBezTo>
                    <a:cubicBezTo>
                      <a:pt x="10" y="8"/>
                      <a:pt x="9" y="8"/>
                      <a:pt x="10" y="8"/>
                    </a:cubicBezTo>
                    <a:cubicBezTo>
                      <a:pt x="10" y="8"/>
                      <a:pt x="10" y="9"/>
                      <a:pt x="10" y="9"/>
                    </a:cubicBezTo>
                    <a:cubicBezTo>
                      <a:pt x="10" y="9"/>
                      <a:pt x="11" y="9"/>
                      <a:pt x="10" y="8"/>
                    </a:cubicBezTo>
                    <a:cubicBezTo>
                      <a:pt x="11" y="9"/>
                      <a:pt x="12" y="9"/>
                      <a:pt x="13" y="9"/>
                    </a:cubicBezTo>
                    <a:cubicBezTo>
                      <a:pt x="12" y="9"/>
                      <a:pt x="12" y="9"/>
                      <a:pt x="12" y="9"/>
                    </a:cubicBezTo>
                    <a:cubicBezTo>
                      <a:pt x="13" y="9"/>
                      <a:pt x="13" y="9"/>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10"/>
                      <a:pt x="13" y="9"/>
                      <a:pt x="13" y="10"/>
                    </a:cubicBezTo>
                    <a:cubicBezTo>
                      <a:pt x="13" y="10"/>
                      <a:pt x="14" y="9"/>
                      <a:pt x="14" y="9"/>
                    </a:cubicBezTo>
                    <a:cubicBezTo>
                      <a:pt x="14" y="9"/>
                      <a:pt x="14" y="9"/>
                      <a:pt x="14" y="9"/>
                    </a:cubicBezTo>
                    <a:cubicBezTo>
                      <a:pt x="15" y="9"/>
                      <a:pt x="15" y="9"/>
                      <a:pt x="15" y="9"/>
                    </a:cubicBezTo>
                    <a:cubicBezTo>
                      <a:pt x="15" y="9"/>
                      <a:pt x="15" y="9"/>
                      <a:pt x="15" y="9"/>
                    </a:cubicBezTo>
                    <a:cubicBezTo>
                      <a:pt x="15" y="10"/>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10"/>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10"/>
                      <a:pt x="18" y="10"/>
                      <a:pt x="17" y="10"/>
                    </a:cubicBezTo>
                    <a:cubicBezTo>
                      <a:pt x="18" y="10"/>
                      <a:pt x="18" y="10"/>
                      <a:pt x="18" y="10"/>
                    </a:cubicBezTo>
                    <a:cubicBezTo>
                      <a:pt x="18" y="10"/>
                      <a:pt x="18" y="10"/>
                      <a:pt x="18" y="9"/>
                    </a:cubicBezTo>
                    <a:cubicBezTo>
                      <a:pt x="19" y="9"/>
                      <a:pt x="19" y="10"/>
                      <a:pt x="19" y="10"/>
                    </a:cubicBezTo>
                    <a:cubicBezTo>
                      <a:pt x="19" y="9"/>
                      <a:pt x="20" y="9"/>
                      <a:pt x="20" y="9"/>
                    </a:cubicBezTo>
                    <a:cubicBezTo>
                      <a:pt x="20" y="9"/>
                      <a:pt x="20" y="9"/>
                      <a:pt x="20" y="9"/>
                    </a:cubicBezTo>
                    <a:cubicBezTo>
                      <a:pt x="20" y="9"/>
                      <a:pt x="21" y="9"/>
                      <a:pt x="20" y="9"/>
                    </a:cubicBezTo>
                    <a:cubicBezTo>
                      <a:pt x="20" y="9"/>
                      <a:pt x="21" y="9"/>
                      <a:pt x="21" y="9"/>
                    </a:cubicBezTo>
                    <a:cubicBezTo>
                      <a:pt x="21" y="9"/>
                      <a:pt x="20" y="9"/>
                      <a:pt x="20" y="10"/>
                    </a:cubicBezTo>
                    <a:cubicBezTo>
                      <a:pt x="21" y="10"/>
                      <a:pt x="21" y="10"/>
                      <a:pt x="21" y="10"/>
                    </a:cubicBezTo>
                    <a:cubicBezTo>
                      <a:pt x="22" y="10"/>
                      <a:pt x="21" y="10"/>
                      <a:pt x="22" y="10"/>
                    </a:cubicBezTo>
                    <a:cubicBezTo>
                      <a:pt x="21" y="10"/>
                      <a:pt x="22" y="10"/>
                      <a:pt x="22" y="10"/>
                    </a:cubicBezTo>
                    <a:cubicBezTo>
                      <a:pt x="21" y="10"/>
                      <a:pt x="22" y="10"/>
                      <a:pt x="22" y="10"/>
                    </a:cubicBezTo>
                    <a:cubicBezTo>
                      <a:pt x="23" y="10"/>
                      <a:pt x="23" y="10"/>
                      <a:pt x="23" y="10"/>
                    </a:cubicBezTo>
                    <a:cubicBezTo>
                      <a:pt x="23" y="10"/>
                      <a:pt x="23" y="10"/>
                      <a:pt x="22" y="10"/>
                    </a:cubicBezTo>
                    <a:cubicBezTo>
                      <a:pt x="23" y="10"/>
                      <a:pt x="23" y="10"/>
                      <a:pt x="23" y="10"/>
                    </a:cubicBezTo>
                    <a:cubicBezTo>
                      <a:pt x="23" y="10"/>
                      <a:pt x="23" y="10"/>
                      <a:pt x="23" y="10"/>
                    </a:cubicBezTo>
                    <a:cubicBezTo>
                      <a:pt x="23" y="10"/>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10"/>
                      <a:pt x="25" y="10"/>
                      <a:pt x="25" y="10"/>
                    </a:cubicBezTo>
                    <a:cubicBezTo>
                      <a:pt x="25" y="10"/>
                      <a:pt x="26" y="10"/>
                      <a:pt x="26" y="10"/>
                    </a:cubicBezTo>
                    <a:cubicBezTo>
                      <a:pt x="26" y="10"/>
                      <a:pt x="27" y="10"/>
                      <a:pt x="27" y="10"/>
                    </a:cubicBezTo>
                    <a:cubicBezTo>
                      <a:pt x="27" y="10"/>
                      <a:pt x="27" y="10"/>
                      <a:pt x="27" y="10"/>
                    </a:cubicBezTo>
                    <a:cubicBezTo>
                      <a:pt x="27" y="10"/>
                      <a:pt x="27" y="10"/>
                      <a:pt x="28" y="10"/>
                    </a:cubicBezTo>
                    <a:cubicBezTo>
                      <a:pt x="28" y="10"/>
                      <a:pt x="28" y="10"/>
                      <a:pt x="28" y="10"/>
                    </a:cubicBezTo>
                    <a:cubicBezTo>
                      <a:pt x="27" y="10"/>
                      <a:pt x="28" y="10"/>
                      <a:pt x="28" y="9"/>
                    </a:cubicBezTo>
                    <a:cubicBezTo>
                      <a:pt x="29" y="10"/>
                      <a:pt x="28" y="10"/>
                      <a:pt x="28" y="10"/>
                    </a:cubicBezTo>
                    <a:cubicBezTo>
                      <a:pt x="28" y="10"/>
                      <a:pt x="29" y="11"/>
                      <a:pt x="29" y="10"/>
                    </a:cubicBezTo>
                    <a:cubicBezTo>
                      <a:pt x="29" y="10"/>
                      <a:pt x="29" y="10"/>
                      <a:pt x="29" y="10"/>
                    </a:cubicBezTo>
                    <a:cubicBezTo>
                      <a:pt x="30" y="10"/>
                      <a:pt x="29" y="10"/>
                      <a:pt x="29" y="10"/>
                    </a:cubicBezTo>
                    <a:cubicBezTo>
                      <a:pt x="30" y="10"/>
                      <a:pt x="30" y="10"/>
                      <a:pt x="30" y="9"/>
                    </a:cubicBezTo>
                    <a:cubicBezTo>
                      <a:pt x="30" y="10"/>
                      <a:pt x="30" y="9"/>
                      <a:pt x="31" y="9"/>
                    </a:cubicBezTo>
                    <a:cubicBezTo>
                      <a:pt x="31" y="10"/>
                      <a:pt x="30" y="10"/>
                      <a:pt x="30" y="10"/>
                    </a:cubicBezTo>
                    <a:cubicBezTo>
                      <a:pt x="31" y="10"/>
                      <a:pt x="31" y="9"/>
                      <a:pt x="31" y="9"/>
                    </a:cubicBezTo>
                    <a:cubicBezTo>
                      <a:pt x="31" y="9"/>
                      <a:pt x="31" y="8"/>
                      <a:pt x="31" y="8"/>
                    </a:cubicBezTo>
                    <a:cubicBezTo>
                      <a:pt x="32" y="8"/>
                      <a:pt x="31" y="8"/>
                      <a:pt x="31" y="9"/>
                    </a:cubicBezTo>
                    <a:cubicBezTo>
                      <a:pt x="32" y="9"/>
                      <a:pt x="32" y="9"/>
                      <a:pt x="32" y="9"/>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10"/>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10"/>
                    </a:cubicBezTo>
                    <a:cubicBezTo>
                      <a:pt x="39" y="10"/>
                      <a:pt x="39" y="10"/>
                      <a:pt x="40" y="10"/>
                    </a:cubicBezTo>
                    <a:cubicBezTo>
                      <a:pt x="40" y="10"/>
                      <a:pt x="41" y="10"/>
                      <a:pt x="41" y="10"/>
                    </a:cubicBezTo>
                    <a:cubicBezTo>
                      <a:pt x="41" y="10"/>
                      <a:pt x="41" y="10"/>
                      <a:pt x="41" y="10"/>
                    </a:cubicBezTo>
                    <a:cubicBezTo>
                      <a:pt x="41" y="10"/>
                      <a:pt x="41" y="10"/>
                      <a:pt x="41" y="10"/>
                    </a:cubicBezTo>
                    <a:cubicBezTo>
                      <a:pt x="42" y="10"/>
                      <a:pt x="42" y="10"/>
                      <a:pt x="42" y="10"/>
                    </a:cubicBezTo>
                    <a:cubicBezTo>
                      <a:pt x="42" y="10"/>
                      <a:pt x="42" y="10"/>
                      <a:pt x="42" y="10"/>
                    </a:cubicBezTo>
                    <a:cubicBezTo>
                      <a:pt x="42" y="9"/>
                      <a:pt x="43" y="10"/>
                      <a:pt x="43" y="10"/>
                    </a:cubicBezTo>
                    <a:cubicBezTo>
                      <a:pt x="43" y="10"/>
                      <a:pt x="43" y="10"/>
                      <a:pt x="43" y="10"/>
                    </a:cubicBezTo>
                    <a:cubicBezTo>
                      <a:pt x="43" y="10"/>
                      <a:pt x="44" y="10"/>
                      <a:pt x="45" y="10"/>
                    </a:cubicBezTo>
                    <a:cubicBezTo>
                      <a:pt x="44" y="10"/>
                      <a:pt x="44" y="10"/>
                      <a:pt x="44" y="9"/>
                    </a:cubicBezTo>
                    <a:cubicBezTo>
                      <a:pt x="44" y="9"/>
                      <a:pt x="44" y="9"/>
                      <a:pt x="45" y="9"/>
                    </a:cubicBezTo>
                    <a:cubicBezTo>
                      <a:pt x="45" y="9"/>
                      <a:pt x="45" y="9"/>
                      <a:pt x="45" y="10"/>
                    </a:cubicBezTo>
                    <a:cubicBezTo>
                      <a:pt x="46" y="10"/>
                      <a:pt x="47" y="10"/>
                      <a:pt x="48" y="10"/>
                    </a:cubicBezTo>
                    <a:cubicBezTo>
                      <a:pt x="48" y="10"/>
                      <a:pt x="48" y="10"/>
                      <a:pt x="48" y="9"/>
                    </a:cubicBezTo>
                    <a:cubicBezTo>
                      <a:pt x="49" y="10"/>
                      <a:pt x="50" y="9"/>
                      <a:pt x="50" y="10"/>
                    </a:cubicBezTo>
                    <a:cubicBezTo>
                      <a:pt x="50" y="9"/>
                      <a:pt x="50" y="9"/>
                      <a:pt x="51" y="9"/>
                    </a:cubicBezTo>
                    <a:cubicBezTo>
                      <a:pt x="51" y="8"/>
                      <a:pt x="51" y="9"/>
                      <a:pt x="51" y="10"/>
                    </a:cubicBezTo>
                    <a:cubicBezTo>
                      <a:pt x="51" y="9"/>
                      <a:pt x="52" y="9"/>
                      <a:pt x="52" y="9"/>
                    </a:cubicBezTo>
                    <a:cubicBezTo>
                      <a:pt x="52" y="9"/>
                      <a:pt x="52" y="9"/>
                      <a:pt x="52" y="9"/>
                    </a:cubicBezTo>
                    <a:cubicBezTo>
                      <a:pt x="52" y="9"/>
                      <a:pt x="53" y="9"/>
                      <a:pt x="53" y="9"/>
                    </a:cubicBezTo>
                    <a:cubicBezTo>
                      <a:pt x="53" y="9"/>
                      <a:pt x="53" y="9"/>
                      <a:pt x="53" y="9"/>
                    </a:cubicBezTo>
                    <a:cubicBezTo>
                      <a:pt x="53" y="9"/>
                      <a:pt x="53" y="10"/>
                      <a:pt x="54" y="10"/>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8" y="9"/>
                      <a:pt x="58" y="8"/>
                    </a:cubicBezTo>
                    <a:cubicBezTo>
                      <a:pt x="58" y="9"/>
                      <a:pt x="58" y="9"/>
                      <a:pt x="58" y="9"/>
                    </a:cubicBezTo>
                    <a:cubicBezTo>
                      <a:pt x="58" y="9"/>
                      <a:pt x="58" y="9"/>
                      <a:pt x="59" y="9"/>
                    </a:cubicBezTo>
                    <a:cubicBezTo>
                      <a:pt x="59" y="9"/>
                      <a:pt x="58" y="9"/>
                      <a:pt x="59" y="9"/>
                    </a:cubicBezTo>
                    <a:cubicBezTo>
                      <a:pt x="59" y="9"/>
                      <a:pt x="59" y="9"/>
                      <a:pt x="59" y="9"/>
                    </a:cubicBezTo>
                    <a:cubicBezTo>
                      <a:pt x="60" y="9"/>
                      <a:pt x="60" y="9"/>
                      <a:pt x="60" y="9"/>
                    </a:cubicBezTo>
                    <a:cubicBezTo>
                      <a:pt x="61" y="10"/>
                      <a:pt x="61" y="8"/>
                      <a:pt x="61" y="9"/>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9"/>
                    </a:cubicBezTo>
                    <a:cubicBezTo>
                      <a:pt x="67" y="9"/>
                      <a:pt x="67" y="8"/>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9"/>
                    </a:cubicBezTo>
                    <a:cubicBezTo>
                      <a:pt x="72" y="9"/>
                      <a:pt x="72" y="9"/>
                      <a:pt x="73" y="9"/>
                    </a:cubicBezTo>
                    <a:cubicBezTo>
                      <a:pt x="73" y="8"/>
                      <a:pt x="74" y="9"/>
                      <a:pt x="74" y="8"/>
                    </a:cubicBezTo>
                    <a:cubicBezTo>
                      <a:pt x="74" y="9"/>
                      <a:pt x="74" y="9"/>
                      <a:pt x="74" y="9"/>
                    </a:cubicBezTo>
                    <a:cubicBezTo>
                      <a:pt x="74" y="8"/>
                      <a:pt x="74" y="8"/>
                      <a:pt x="75" y="8"/>
                    </a:cubicBezTo>
                    <a:cubicBezTo>
                      <a:pt x="74" y="8"/>
                      <a:pt x="74" y="8"/>
                      <a:pt x="74" y="8"/>
                    </a:cubicBezTo>
                    <a:cubicBezTo>
                      <a:pt x="74" y="9"/>
                      <a:pt x="75" y="9"/>
                      <a:pt x="75" y="9"/>
                    </a:cubicBezTo>
                    <a:cubicBezTo>
                      <a:pt x="75" y="8"/>
                      <a:pt x="75" y="9"/>
                      <a:pt x="76" y="8"/>
                    </a:cubicBezTo>
                    <a:cubicBezTo>
                      <a:pt x="76" y="8"/>
                      <a:pt x="76" y="8"/>
                      <a:pt x="76" y="8"/>
                    </a:cubicBezTo>
                    <a:cubicBezTo>
                      <a:pt x="76" y="8"/>
                      <a:pt x="76" y="8"/>
                      <a:pt x="76" y="8"/>
                    </a:cubicBezTo>
                    <a:cubicBezTo>
                      <a:pt x="77" y="8"/>
                      <a:pt x="77" y="9"/>
                      <a:pt x="76" y="8"/>
                    </a:cubicBezTo>
                    <a:cubicBezTo>
                      <a:pt x="77" y="9"/>
                      <a:pt x="77" y="9"/>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9"/>
                      <a:pt x="78" y="9"/>
                      <a:pt x="78" y="9"/>
                    </a:cubicBezTo>
                    <a:cubicBezTo>
                      <a:pt x="78" y="9"/>
                      <a:pt x="78" y="9"/>
                      <a:pt x="78" y="9"/>
                    </a:cubicBezTo>
                    <a:cubicBezTo>
                      <a:pt x="78" y="9"/>
                      <a:pt x="78" y="9"/>
                      <a:pt x="78" y="9"/>
                    </a:cubicBezTo>
                    <a:cubicBezTo>
                      <a:pt x="78" y="9"/>
                      <a:pt x="78" y="9"/>
                      <a:pt x="78" y="9"/>
                    </a:cubicBezTo>
                    <a:cubicBezTo>
                      <a:pt x="78" y="9"/>
                      <a:pt x="79" y="9"/>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9"/>
                      <a:pt x="84" y="8"/>
                      <a:pt x="85" y="8"/>
                    </a:cubicBezTo>
                    <a:cubicBezTo>
                      <a:pt x="85" y="8"/>
                      <a:pt x="85" y="8"/>
                      <a:pt x="85" y="8"/>
                    </a:cubicBezTo>
                    <a:cubicBezTo>
                      <a:pt x="85" y="8"/>
                      <a:pt x="86" y="8"/>
                      <a:pt x="86" y="7"/>
                    </a:cubicBezTo>
                    <a:cubicBezTo>
                      <a:pt x="86" y="8"/>
                      <a:pt x="86" y="8"/>
                      <a:pt x="86" y="8"/>
                    </a:cubicBezTo>
                    <a:cubicBezTo>
                      <a:pt x="87" y="8"/>
                      <a:pt x="87" y="8"/>
                      <a:pt x="87" y="8"/>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8"/>
                    </a:cubicBezTo>
                    <a:cubicBezTo>
                      <a:pt x="90" y="7"/>
                      <a:pt x="90" y="7"/>
                      <a:pt x="90" y="7"/>
                    </a:cubicBezTo>
                    <a:cubicBezTo>
                      <a:pt x="90" y="7"/>
                      <a:pt x="90" y="7"/>
                      <a:pt x="90" y="7"/>
                    </a:cubicBezTo>
                    <a:cubicBezTo>
                      <a:pt x="90" y="7"/>
                      <a:pt x="91" y="7"/>
                      <a:pt x="91" y="6"/>
                    </a:cubicBezTo>
                    <a:cubicBezTo>
                      <a:pt x="91" y="6"/>
                      <a:pt x="91" y="7"/>
                      <a:pt x="91" y="7"/>
                    </a:cubicBezTo>
                    <a:cubicBezTo>
                      <a:pt x="92" y="7"/>
                      <a:pt x="92" y="6"/>
                      <a:pt x="93" y="6"/>
                    </a:cubicBezTo>
                    <a:cubicBezTo>
                      <a:pt x="93" y="6"/>
                      <a:pt x="94" y="5"/>
                      <a:pt x="94" y="5"/>
                    </a:cubicBezTo>
                    <a:cubicBezTo>
                      <a:pt x="94" y="6"/>
                      <a:pt x="94" y="5"/>
                      <a:pt x="94" y="6"/>
                    </a:cubicBezTo>
                    <a:cubicBezTo>
                      <a:pt x="94" y="6"/>
                      <a:pt x="94" y="6"/>
                      <a:pt x="94" y="6"/>
                    </a:cubicBezTo>
                    <a:cubicBezTo>
                      <a:pt x="93" y="6"/>
                      <a:pt x="94" y="7"/>
                      <a:pt x="94" y="7"/>
                    </a:cubicBezTo>
                    <a:cubicBezTo>
                      <a:pt x="94" y="7"/>
                      <a:pt x="95" y="7"/>
                      <a:pt x="96" y="7"/>
                    </a:cubicBezTo>
                    <a:cubicBezTo>
                      <a:pt x="95" y="6"/>
                      <a:pt x="96" y="7"/>
                      <a:pt x="96" y="6"/>
                    </a:cubicBezTo>
                    <a:cubicBezTo>
                      <a:pt x="97" y="6"/>
                      <a:pt x="97" y="7"/>
                      <a:pt x="97" y="7"/>
                    </a:cubicBezTo>
                    <a:cubicBezTo>
                      <a:pt x="98" y="6"/>
                      <a:pt x="98" y="7"/>
                      <a:pt x="99" y="6"/>
                    </a:cubicBezTo>
                    <a:cubicBezTo>
                      <a:pt x="99" y="7"/>
                      <a:pt x="99" y="7"/>
                      <a:pt x="99" y="7"/>
                    </a:cubicBezTo>
                    <a:cubicBezTo>
                      <a:pt x="99" y="6"/>
                      <a:pt x="100" y="7"/>
                      <a:pt x="101" y="6"/>
                    </a:cubicBezTo>
                    <a:cubicBezTo>
                      <a:pt x="101" y="6"/>
                      <a:pt x="101" y="6"/>
                      <a:pt x="101" y="6"/>
                    </a:cubicBezTo>
                    <a:cubicBezTo>
                      <a:pt x="101" y="7"/>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7"/>
                      <a:pt x="104" y="6"/>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7"/>
                      <a:pt x="113" y="6"/>
                      <a:pt x="113" y="7"/>
                    </a:cubicBezTo>
                    <a:cubicBezTo>
                      <a:pt x="113" y="6"/>
                      <a:pt x="114" y="7"/>
                      <a:pt x="114" y="6"/>
                    </a:cubicBezTo>
                    <a:cubicBezTo>
                      <a:pt x="114" y="6"/>
                      <a:pt x="114" y="6"/>
                      <a:pt x="114" y="6"/>
                    </a:cubicBezTo>
                    <a:cubicBezTo>
                      <a:pt x="115" y="6"/>
                      <a:pt x="115" y="7"/>
                      <a:pt x="115" y="7"/>
                    </a:cubicBezTo>
                    <a:cubicBezTo>
                      <a:pt x="115" y="6"/>
                      <a:pt x="115" y="6"/>
                      <a:pt x="115" y="6"/>
                    </a:cubicBezTo>
                    <a:cubicBezTo>
                      <a:pt x="116" y="6"/>
                      <a:pt x="116" y="7"/>
                      <a:pt x="116" y="6"/>
                    </a:cubicBezTo>
                    <a:cubicBezTo>
                      <a:pt x="116" y="7"/>
                      <a:pt x="116" y="7"/>
                      <a:pt x="116" y="7"/>
                    </a:cubicBezTo>
                    <a:cubicBezTo>
                      <a:pt x="117" y="6"/>
                      <a:pt x="117" y="7"/>
                      <a:pt x="117" y="6"/>
                    </a:cubicBezTo>
                    <a:cubicBezTo>
                      <a:pt x="117" y="7"/>
                      <a:pt x="117" y="7"/>
                      <a:pt x="117" y="7"/>
                    </a:cubicBezTo>
                    <a:cubicBezTo>
                      <a:pt x="118" y="7"/>
                      <a:pt x="119" y="6"/>
                      <a:pt x="119" y="6"/>
                    </a:cubicBezTo>
                    <a:cubicBezTo>
                      <a:pt x="119" y="6"/>
                      <a:pt x="120" y="6"/>
                      <a:pt x="120" y="5"/>
                    </a:cubicBezTo>
                    <a:cubicBezTo>
                      <a:pt x="120" y="6"/>
                      <a:pt x="120" y="6"/>
                      <a:pt x="120" y="6"/>
                    </a:cubicBezTo>
                    <a:cubicBezTo>
                      <a:pt x="122" y="6"/>
                      <a:pt x="124" y="6"/>
                      <a:pt x="125" y="5"/>
                    </a:cubicBezTo>
                    <a:cubicBezTo>
                      <a:pt x="125" y="6"/>
                      <a:pt x="125" y="6"/>
                      <a:pt x="125" y="6"/>
                    </a:cubicBezTo>
                    <a:cubicBezTo>
                      <a:pt x="126" y="5"/>
                      <a:pt x="127" y="7"/>
                      <a:pt x="128" y="5"/>
                    </a:cubicBezTo>
                    <a:cubicBezTo>
                      <a:pt x="128" y="5"/>
                      <a:pt x="128" y="5"/>
                      <a:pt x="128" y="5"/>
                    </a:cubicBezTo>
                    <a:cubicBezTo>
                      <a:pt x="128" y="5"/>
                      <a:pt x="128" y="5"/>
                      <a:pt x="128" y="5"/>
                    </a:cubicBezTo>
                    <a:cubicBezTo>
                      <a:pt x="129" y="5"/>
                      <a:pt x="129" y="5"/>
                      <a:pt x="130" y="5"/>
                    </a:cubicBezTo>
                    <a:cubicBezTo>
                      <a:pt x="130" y="5"/>
                      <a:pt x="129" y="5"/>
                      <a:pt x="129" y="5"/>
                    </a:cubicBezTo>
                    <a:cubicBezTo>
                      <a:pt x="130" y="5"/>
                      <a:pt x="130" y="5"/>
                      <a:pt x="131" y="5"/>
                    </a:cubicBezTo>
                    <a:cubicBezTo>
                      <a:pt x="131" y="5"/>
                      <a:pt x="131" y="5"/>
                      <a:pt x="131" y="5"/>
                    </a:cubicBezTo>
                    <a:cubicBezTo>
                      <a:pt x="133" y="6"/>
                      <a:pt x="136" y="7"/>
                      <a:pt x="138" y="6"/>
                    </a:cubicBezTo>
                    <a:cubicBezTo>
                      <a:pt x="138" y="6"/>
                      <a:pt x="138" y="7"/>
                      <a:pt x="138" y="7"/>
                    </a:cubicBezTo>
                    <a:cubicBezTo>
                      <a:pt x="140" y="6"/>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1" name="Freeform 277"/>
              <p:cNvSpPr>
                <a:spLocks noEditPoints="1"/>
              </p:cNvSpPr>
              <p:nvPr/>
            </p:nvSpPr>
            <p:spPr bwMode="auto">
              <a:xfrm>
                <a:off x="4860040" y="6702425"/>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7"/>
                  </a:cxn>
                  <a:cxn ang="0">
                    <a:pos x="0" y="7"/>
                  </a:cxn>
                  <a:cxn ang="0">
                    <a:pos x="3" y="7"/>
                  </a:cxn>
                  <a:cxn ang="0">
                    <a:pos x="8" y="8"/>
                  </a:cxn>
                  <a:cxn ang="0">
                    <a:pos x="12" y="8"/>
                  </a:cxn>
                  <a:cxn ang="0">
                    <a:pos x="13" y="9"/>
                  </a:cxn>
                  <a:cxn ang="0">
                    <a:pos x="16" y="9"/>
                  </a:cxn>
                  <a:cxn ang="0">
                    <a:pos x="16" y="9"/>
                  </a:cxn>
                  <a:cxn ang="0">
                    <a:pos x="17" y="9"/>
                  </a:cxn>
                  <a:cxn ang="0">
                    <a:pos x="20" y="9"/>
                  </a:cxn>
                  <a:cxn ang="0">
                    <a:pos x="22" y="9"/>
                  </a:cxn>
                  <a:cxn ang="0">
                    <a:pos x="23" y="9"/>
                  </a:cxn>
                  <a:cxn ang="0">
                    <a:pos x="26" y="10"/>
                  </a:cxn>
                  <a:cxn ang="0">
                    <a:pos x="28" y="9"/>
                  </a:cxn>
                  <a:cxn ang="0">
                    <a:pos x="29" y="9"/>
                  </a:cxn>
                  <a:cxn ang="0">
                    <a:pos x="31" y="8"/>
                  </a:cxn>
                  <a:cxn ang="0">
                    <a:pos x="32" y="9"/>
                  </a:cxn>
                  <a:cxn ang="0">
                    <a:pos x="39" y="9"/>
                  </a:cxn>
                  <a:cxn ang="0">
                    <a:pos x="42" y="9"/>
                  </a:cxn>
                  <a:cxn ang="0">
                    <a:pos x="45" y="8"/>
                  </a:cxn>
                  <a:cxn ang="0">
                    <a:pos x="51" y="9"/>
                  </a:cxn>
                  <a:cxn ang="0">
                    <a:pos x="54" y="8"/>
                  </a:cxn>
                  <a:cxn ang="0">
                    <a:pos x="56" y="9"/>
                  </a:cxn>
                  <a:cxn ang="0">
                    <a:pos x="57" y="8"/>
                  </a:cxn>
                  <a:cxn ang="0">
                    <a:pos x="59" y="9"/>
                  </a:cxn>
                  <a:cxn ang="0">
                    <a:pos x="61" y="8"/>
                  </a:cxn>
                  <a:cxn ang="0">
                    <a:pos x="67" y="8"/>
                  </a:cxn>
                  <a:cxn ang="0">
                    <a:pos x="70" y="8"/>
                  </a:cxn>
                  <a:cxn ang="0">
                    <a:pos x="74" y="8"/>
                  </a:cxn>
                  <a:cxn ang="0">
                    <a:pos x="77" y="8"/>
                  </a:cxn>
                  <a:cxn ang="0">
                    <a:pos x="78" y="8"/>
                  </a:cxn>
                  <a:cxn ang="0">
                    <a:pos x="81" y="8"/>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1"/>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2"/>
                      <a:pt x="114" y="1"/>
                      <a:pt x="114" y="2"/>
                    </a:cubicBezTo>
                    <a:cubicBezTo>
                      <a:pt x="113" y="2"/>
                      <a:pt x="114" y="1"/>
                      <a:pt x="114" y="1"/>
                    </a:cubicBezTo>
                    <a:cubicBezTo>
                      <a:pt x="112" y="2"/>
                      <a:pt x="112" y="2"/>
                      <a:pt x="111" y="1"/>
                    </a:cubicBezTo>
                    <a:cubicBezTo>
                      <a:pt x="107" y="0"/>
                      <a:pt x="102" y="1"/>
                      <a:pt x="98" y="1"/>
                    </a:cubicBezTo>
                    <a:cubicBezTo>
                      <a:pt x="93" y="2"/>
                      <a:pt x="89" y="2"/>
                      <a:pt x="84" y="3"/>
                    </a:cubicBezTo>
                    <a:cubicBezTo>
                      <a:pt x="83" y="4"/>
                      <a:pt x="82" y="3"/>
                      <a:pt x="82" y="4"/>
                    </a:cubicBezTo>
                    <a:cubicBezTo>
                      <a:pt x="82" y="4"/>
                      <a:pt x="82" y="4"/>
                      <a:pt x="82" y="4"/>
                    </a:cubicBezTo>
                    <a:cubicBezTo>
                      <a:pt x="81" y="4"/>
                      <a:pt x="81" y="4"/>
                      <a:pt x="80" y="4"/>
                    </a:cubicBezTo>
                    <a:cubicBezTo>
                      <a:pt x="80" y="4"/>
                      <a:pt x="79" y="4"/>
                      <a:pt x="80" y="4"/>
                    </a:cubicBezTo>
                    <a:cubicBezTo>
                      <a:pt x="79" y="5"/>
                      <a:pt x="79" y="3"/>
                      <a:pt x="79" y="4"/>
                    </a:cubicBezTo>
                    <a:cubicBezTo>
                      <a:pt x="79" y="4"/>
                      <a:pt x="79" y="4"/>
                      <a:pt x="79" y="4"/>
                    </a:cubicBezTo>
                    <a:cubicBezTo>
                      <a:pt x="77" y="5"/>
                      <a:pt x="79" y="4"/>
                      <a:pt x="77" y="3"/>
                    </a:cubicBezTo>
                    <a:cubicBezTo>
                      <a:pt x="75" y="3"/>
                      <a:pt x="73" y="4"/>
                      <a:pt x="71" y="4"/>
                    </a:cubicBezTo>
                    <a:cubicBezTo>
                      <a:pt x="71" y="4"/>
                      <a:pt x="71" y="4"/>
                      <a:pt x="71" y="4"/>
                    </a:cubicBezTo>
                    <a:cubicBezTo>
                      <a:pt x="71" y="4"/>
                      <a:pt x="70" y="5"/>
                      <a:pt x="70" y="4"/>
                    </a:cubicBezTo>
                    <a:cubicBezTo>
                      <a:pt x="70" y="4"/>
                      <a:pt x="70" y="4"/>
                      <a:pt x="70" y="4"/>
                    </a:cubicBezTo>
                    <a:cubicBezTo>
                      <a:pt x="69" y="4"/>
                      <a:pt x="69" y="4"/>
                      <a:pt x="68" y="4"/>
                    </a:cubicBezTo>
                    <a:cubicBezTo>
                      <a:pt x="68" y="4"/>
                      <a:pt x="68" y="4"/>
                      <a:pt x="68" y="4"/>
                    </a:cubicBezTo>
                    <a:cubicBezTo>
                      <a:pt x="67" y="4"/>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5"/>
                      <a:pt x="45" y="5"/>
                    </a:cubicBezTo>
                    <a:cubicBezTo>
                      <a:pt x="45" y="6"/>
                      <a:pt x="44" y="5"/>
                      <a:pt x="44" y="6"/>
                    </a:cubicBezTo>
                    <a:cubicBezTo>
                      <a:pt x="44" y="6"/>
                      <a:pt x="44" y="5"/>
                      <a:pt x="44" y="5"/>
                    </a:cubicBezTo>
                    <a:cubicBezTo>
                      <a:pt x="43" y="5"/>
                      <a:pt x="43" y="5"/>
                      <a:pt x="42" y="5"/>
                    </a:cubicBezTo>
                    <a:cubicBezTo>
                      <a:pt x="41" y="5"/>
                      <a:pt x="41" y="6"/>
                      <a:pt x="41" y="6"/>
                    </a:cubicBezTo>
                    <a:cubicBezTo>
                      <a:pt x="40" y="5"/>
                      <a:pt x="40" y="6"/>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7"/>
                      <a:pt x="19" y="6"/>
                    </a:cubicBezTo>
                    <a:cubicBezTo>
                      <a:pt x="18" y="7"/>
                      <a:pt x="18" y="7"/>
                      <a:pt x="18" y="7"/>
                    </a:cubicBezTo>
                    <a:cubicBezTo>
                      <a:pt x="18" y="7"/>
                      <a:pt x="18" y="6"/>
                      <a:pt x="18" y="7"/>
                    </a:cubicBezTo>
                    <a:cubicBezTo>
                      <a:pt x="18" y="7"/>
                      <a:pt x="18" y="7"/>
                      <a:pt x="18" y="6"/>
                    </a:cubicBezTo>
                    <a:cubicBezTo>
                      <a:pt x="16" y="6"/>
                      <a:pt x="15" y="6"/>
                      <a:pt x="13" y="7"/>
                    </a:cubicBezTo>
                    <a:cubicBezTo>
                      <a:pt x="13" y="6"/>
                      <a:pt x="12" y="7"/>
                      <a:pt x="11" y="6"/>
                    </a:cubicBezTo>
                    <a:cubicBezTo>
                      <a:pt x="10" y="6"/>
                      <a:pt x="9" y="6"/>
                      <a:pt x="9" y="7"/>
                    </a:cubicBezTo>
                    <a:cubicBezTo>
                      <a:pt x="9" y="7"/>
                      <a:pt x="9" y="6"/>
                      <a:pt x="9" y="6"/>
                    </a:cubicBezTo>
                    <a:cubicBezTo>
                      <a:pt x="8" y="6"/>
                      <a:pt x="7" y="6"/>
                      <a:pt x="6" y="6"/>
                    </a:cubicBezTo>
                    <a:cubicBezTo>
                      <a:pt x="6" y="6"/>
                      <a:pt x="6" y="6"/>
                      <a:pt x="5" y="6"/>
                    </a:cubicBezTo>
                    <a:cubicBezTo>
                      <a:pt x="5" y="6"/>
                      <a:pt x="5" y="6"/>
                      <a:pt x="5" y="6"/>
                    </a:cubicBezTo>
                    <a:cubicBezTo>
                      <a:pt x="5" y="6"/>
                      <a:pt x="5" y="7"/>
                      <a:pt x="4" y="7"/>
                    </a:cubicBezTo>
                    <a:cubicBezTo>
                      <a:pt x="4" y="7"/>
                      <a:pt x="4" y="7"/>
                      <a:pt x="4" y="7"/>
                    </a:cubicBezTo>
                    <a:cubicBezTo>
                      <a:pt x="4" y="7"/>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7"/>
                    </a:cubicBezTo>
                    <a:cubicBezTo>
                      <a:pt x="1" y="7"/>
                      <a:pt x="1" y="6"/>
                      <a:pt x="1" y="7"/>
                    </a:cubicBezTo>
                    <a:cubicBezTo>
                      <a:pt x="1" y="7"/>
                      <a:pt x="1" y="7"/>
                      <a:pt x="1" y="7"/>
                    </a:cubicBezTo>
                    <a:cubicBezTo>
                      <a:pt x="0" y="6"/>
                      <a:pt x="1" y="6"/>
                      <a:pt x="1" y="6"/>
                    </a:cubicBezTo>
                    <a:cubicBezTo>
                      <a:pt x="0" y="6"/>
                      <a:pt x="0" y="6"/>
                      <a:pt x="0" y="7"/>
                    </a:cubicBezTo>
                    <a:cubicBezTo>
                      <a:pt x="0" y="6"/>
                      <a:pt x="0" y="7"/>
                      <a:pt x="0" y="7"/>
                    </a:cubicBezTo>
                    <a:cubicBezTo>
                      <a:pt x="0" y="7"/>
                      <a:pt x="0" y="7"/>
                      <a:pt x="0" y="7"/>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8"/>
                    </a:cubicBezTo>
                    <a:cubicBezTo>
                      <a:pt x="6" y="8"/>
                      <a:pt x="7" y="7"/>
                      <a:pt x="8" y="8"/>
                    </a:cubicBezTo>
                    <a:cubicBezTo>
                      <a:pt x="8" y="8"/>
                      <a:pt x="9" y="8"/>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8"/>
                    </a:cubicBezTo>
                    <a:cubicBezTo>
                      <a:pt x="14" y="8"/>
                      <a:pt x="14" y="8"/>
                      <a:pt x="14" y="7"/>
                    </a:cubicBezTo>
                    <a:cubicBezTo>
                      <a:pt x="14" y="8"/>
                      <a:pt x="14" y="8"/>
                      <a:pt x="15" y="8"/>
                    </a:cubicBezTo>
                    <a:cubicBezTo>
                      <a:pt x="15" y="9"/>
                      <a:pt x="14" y="8"/>
                      <a:pt x="14" y="8"/>
                    </a:cubicBezTo>
                    <a:cubicBezTo>
                      <a:pt x="14" y="9"/>
                      <a:pt x="13" y="9"/>
                      <a:pt x="13" y="9"/>
                    </a:cubicBezTo>
                    <a:cubicBezTo>
                      <a:pt x="12" y="9"/>
                      <a:pt x="13" y="9"/>
                      <a:pt x="13" y="9"/>
                    </a:cubicBezTo>
                    <a:cubicBezTo>
                      <a:pt x="13" y="9"/>
                      <a:pt x="14" y="9"/>
                      <a:pt x="14" y="9"/>
                    </a:cubicBezTo>
                    <a:cubicBezTo>
                      <a:pt x="14" y="9"/>
                      <a:pt x="14" y="9"/>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10"/>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9"/>
                    </a:cubicBezTo>
                    <a:cubicBezTo>
                      <a:pt x="17" y="8"/>
                      <a:pt x="17" y="8"/>
                      <a:pt x="18" y="8"/>
                    </a:cubicBezTo>
                    <a:cubicBezTo>
                      <a:pt x="18" y="8"/>
                      <a:pt x="18" y="9"/>
                      <a:pt x="18" y="9"/>
                    </a:cubicBezTo>
                    <a:cubicBezTo>
                      <a:pt x="18" y="9"/>
                      <a:pt x="18" y="9"/>
                      <a:pt x="18" y="9"/>
                    </a:cubicBezTo>
                    <a:cubicBezTo>
                      <a:pt x="17" y="9"/>
                      <a:pt x="18" y="9"/>
                      <a:pt x="17" y="9"/>
                    </a:cubicBezTo>
                    <a:cubicBezTo>
                      <a:pt x="18" y="10"/>
                      <a:pt x="18" y="9"/>
                      <a:pt x="18" y="9"/>
                    </a:cubicBezTo>
                    <a:cubicBezTo>
                      <a:pt x="18" y="9"/>
                      <a:pt x="18" y="9"/>
                      <a:pt x="18" y="9"/>
                    </a:cubicBezTo>
                    <a:cubicBezTo>
                      <a:pt x="19" y="8"/>
                      <a:pt x="19" y="9"/>
                      <a:pt x="19" y="9"/>
                    </a:cubicBezTo>
                    <a:cubicBezTo>
                      <a:pt x="19" y="9"/>
                      <a:pt x="20" y="9"/>
                      <a:pt x="20" y="8"/>
                    </a:cubicBezTo>
                    <a:cubicBezTo>
                      <a:pt x="20" y="8"/>
                      <a:pt x="20" y="8"/>
                      <a:pt x="20" y="8"/>
                    </a:cubicBezTo>
                    <a:cubicBezTo>
                      <a:pt x="20" y="8"/>
                      <a:pt x="21" y="8"/>
                      <a:pt x="20" y="9"/>
                    </a:cubicBezTo>
                    <a:cubicBezTo>
                      <a:pt x="20" y="9"/>
                      <a:pt x="21" y="9"/>
                      <a:pt x="21" y="9"/>
                    </a:cubicBezTo>
                    <a:cubicBezTo>
                      <a:pt x="21" y="9"/>
                      <a:pt x="20" y="9"/>
                      <a:pt x="20" y="9"/>
                    </a:cubicBezTo>
                    <a:cubicBezTo>
                      <a:pt x="21" y="9"/>
                      <a:pt x="21" y="9"/>
                      <a:pt x="21" y="10"/>
                    </a:cubicBezTo>
                    <a:cubicBezTo>
                      <a:pt x="22" y="9"/>
                      <a:pt x="21" y="9"/>
                      <a:pt x="22" y="9"/>
                    </a:cubicBezTo>
                    <a:cubicBezTo>
                      <a:pt x="21" y="9"/>
                      <a:pt x="22" y="9"/>
                      <a:pt x="22" y="9"/>
                    </a:cubicBezTo>
                    <a:cubicBezTo>
                      <a:pt x="21" y="9"/>
                      <a:pt x="22" y="9"/>
                      <a:pt x="22" y="9"/>
                    </a:cubicBezTo>
                    <a:cubicBezTo>
                      <a:pt x="23" y="9"/>
                      <a:pt x="23" y="9"/>
                      <a:pt x="23" y="9"/>
                    </a:cubicBezTo>
                    <a:cubicBezTo>
                      <a:pt x="23" y="9"/>
                      <a:pt x="23" y="10"/>
                      <a:pt x="22" y="10"/>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10"/>
                      <a:pt x="24" y="10"/>
                      <a:pt x="24" y="9"/>
                    </a:cubicBezTo>
                    <a:cubicBezTo>
                      <a:pt x="24" y="9"/>
                      <a:pt x="24" y="10"/>
                      <a:pt x="24" y="10"/>
                    </a:cubicBezTo>
                    <a:cubicBezTo>
                      <a:pt x="24" y="10"/>
                      <a:pt x="25" y="10"/>
                      <a:pt x="25" y="9"/>
                    </a:cubicBezTo>
                    <a:cubicBezTo>
                      <a:pt x="25" y="10"/>
                      <a:pt x="25" y="10"/>
                      <a:pt x="25" y="10"/>
                    </a:cubicBezTo>
                    <a:cubicBezTo>
                      <a:pt x="25" y="10"/>
                      <a:pt x="25" y="9"/>
                      <a:pt x="26" y="10"/>
                    </a:cubicBezTo>
                    <a:cubicBezTo>
                      <a:pt x="25" y="9"/>
                      <a:pt x="25" y="10"/>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10"/>
                      <a:pt x="28" y="10"/>
                    </a:cubicBezTo>
                    <a:cubicBezTo>
                      <a:pt x="27" y="9"/>
                      <a:pt x="28" y="9"/>
                      <a:pt x="28" y="9"/>
                    </a:cubicBezTo>
                    <a:cubicBezTo>
                      <a:pt x="29" y="9"/>
                      <a:pt x="28" y="9"/>
                      <a:pt x="28" y="10"/>
                    </a:cubicBezTo>
                    <a:cubicBezTo>
                      <a:pt x="28" y="9"/>
                      <a:pt x="29" y="10"/>
                      <a:pt x="29" y="10"/>
                    </a:cubicBezTo>
                    <a:cubicBezTo>
                      <a:pt x="29" y="9"/>
                      <a:pt x="29" y="9"/>
                      <a:pt x="29" y="9"/>
                    </a:cubicBezTo>
                    <a:cubicBezTo>
                      <a:pt x="30" y="9"/>
                      <a:pt x="29" y="9"/>
                      <a:pt x="29" y="9"/>
                    </a:cubicBezTo>
                    <a:cubicBezTo>
                      <a:pt x="30" y="9"/>
                      <a:pt x="30" y="9"/>
                      <a:pt x="30" y="9"/>
                    </a:cubicBezTo>
                    <a:cubicBezTo>
                      <a:pt x="30" y="9"/>
                      <a:pt x="30" y="9"/>
                      <a:pt x="31" y="9"/>
                    </a:cubicBezTo>
                    <a:cubicBezTo>
                      <a:pt x="31" y="9"/>
                      <a:pt x="30" y="9"/>
                      <a:pt x="30" y="9"/>
                    </a:cubicBezTo>
                    <a:cubicBezTo>
                      <a:pt x="31" y="9"/>
                      <a:pt x="31" y="8"/>
                      <a:pt x="31" y="8"/>
                    </a:cubicBezTo>
                    <a:cubicBezTo>
                      <a:pt x="31" y="8"/>
                      <a:pt x="31" y="8"/>
                      <a:pt x="31" y="7"/>
                    </a:cubicBezTo>
                    <a:cubicBezTo>
                      <a:pt x="32" y="8"/>
                      <a:pt x="31" y="8"/>
                      <a:pt x="31" y="8"/>
                    </a:cubicBezTo>
                    <a:cubicBezTo>
                      <a:pt x="32" y="8"/>
                      <a:pt x="32" y="8"/>
                      <a:pt x="32" y="8"/>
                    </a:cubicBezTo>
                    <a:cubicBezTo>
                      <a:pt x="32" y="8"/>
                      <a:pt x="31" y="9"/>
                      <a:pt x="31" y="9"/>
                    </a:cubicBezTo>
                    <a:cubicBezTo>
                      <a:pt x="31" y="9"/>
                      <a:pt x="31" y="9"/>
                      <a:pt x="32" y="9"/>
                    </a:cubicBezTo>
                    <a:cubicBezTo>
                      <a:pt x="32" y="9"/>
                      <a:pt x="31" y="9"/>
                      <a:pt x="32" y="10"/>
                    </a:cubicBezTo>
                    <a:cubicBezTo>
                      <a:pt x="32" y="9"/>
                      <a:pt x="32" y="10"/>
                      <a:pt x="32" y="9"/>
                    </a:cubicBezTo>
                    <a:cubicBezTo>
                      <a:pt x="32" y="9"/>
                      <a:pt x="32" y="10"/>
                      <a:pt x="32" y="9"/>
                    </a:cubicBezTo>
                    <a:cubicBezTo>
                      <a:pt x="32" y="9"/>
                      <a:pt x="33" y="9"/>
                      <a:pt x="33" y="9"/>
                    </a:cubicBezTo>
                    <a:cubicBezTo>
                      <a:pt x="33" y="9"/>
                      <a:pt x="33" y="9"/>
                      <a:pt x="33" y="10"/>
                    </a:cubicBezTo>
                    <a:cubicBezTo>
                      <a:pt x="33" y="10"/>
                      <a:pt x="33" y="9"/>
                      <a:pt x="34" y="9"/>
                    </a:cubicBezTo>
                    <a:cubicBezTo>
                      <a:pt x="34" y="9"/>
                      <a:pt x="34" y="9"/>
                      <a:pt x="34" y="9"/>
                    </a:cubicBezTo>
                    <a:cubicBezTo>
                      <a:pt x="35" y="10"/>
                      <a:pt x="37" y="10"/>
                      <a:pt x="38" y="9"/>
                    </a:cubicBezTo>
                    <a:cubicBezTo>
                      <a:pt x="38" y="9"/>
                      <a:pt x="38" y="9"/>
                      <a:pt x="39" y="9"/>
                    </a:cubicBezTo>
                    <a:cubicBezTo>
                      <a:pt x="39" y="9"/>
                      <a:pt x="39" y="9"/>
                      <a:pt x="39" y="9"/>
                    </a:cubicBezTo>
                    <a:cubicBezTo>
                      <a:pt x="39" y="9"/>
                      <a:pt x="39" y="9"/>
                      <a:pt x="40" y="9"/>
                    </a:cubicBezTo>
                    <a:cubicBezTo>
                      <a:pt x="40" y="10"/>
                      <a:pt x="41" y="9"/>
                      <a:pt x="41" y="9"/>
                    </a:cubicBezTo>
                    <a:cubicBezTo>
                      <a:pt x="41" y="9"/>
                      <a:pt x="41" y="9"/>
                      <a:pt x="41" y="9"/>
                    </a:cubicBezTo>
                    <a:cubicBezTo>
                      <a:pt x="41" y="10"/>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9"/>
                    </a:cubicBezTo>
                    <a:cubicBezTo>
                      <a:pt x="44" y="8"/>
                      <a:pt x="44" y="9"/>
                      <a:pt x="45" y="8"/>
                    </a:cubicBezTo>
                    <a:cubicBezTo>
                      <a:pt x="45" y="9"/>
                      <a:pt x="45" y="9"/>
                      <a:pt x="45" y="9"/>
                    </a:cubicBezTo>
                    <a:cubicBezTo>
                      <a:pt x="46" y="10"/>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8"/>
                      <a:pt x="53" y="9"/>
                    </a:cubicBezTo>
                    <a:cubicBezTo>
                      <a:pt x="53" y="9"/>
                      <a:pt x="53" y="9"/>
                      <a:pt x="53" y="9"/>
                    </a:cubicBezTo>
                    <a:cubicBezTo>
                      <a:pt x="53" y="9"/>
                      <a:pt x="53" y="9"/>
                      <a:pt x="54" y="9"/>
                    </a:cubicBezTo>
                    <a:cubicBezTo>
                      <a:pt x="54" y="9"/>
                      <a:pt x="54" y="9"/>
                      <a:pt x="54" y="8"/>
                    </a:cubicBezTo>
                    <a:cubicBezTo>
                      <a:pt x="55" y="8"/>
                      <a:pt x="55" y="9"/>
                      <a:pt x="55" y="9"/>
                    </a:cubicBezTo>
                    <a:cubicBezTo>
                      <a:pt x="55" y="8"/>
                      <a:pt x="55" y="8"/>
                      <a:pt x="55" y="8"/>
                    </a:cubicBezTo>
                    <a:cubicBezTo>
                      <a:pt x="55" y="8"/>
                      <a:pt x="55" y="8"/>
                      <a:pt x="55" y="8"/>
                    </a:cubicBezTo>
                    <a:cubicBezTo>
                      <a:pt x="55" y="9"/>
                      <a:pt x="55" y="9"/>
                      <a:pt x="55" y="9"/>
                    </a:cubicBezTo>
                    <a:cubicBezTo>
                      <a:pt x="55" y="9"/>
                      <a:pt x="55" y="8"/>
                      <a:pt x="55" y="8"/>
                    </a:cubicBezTo>
                    <a:cubicBezTo>
                      <a:pt x="56" y="8"/>
                      <a:pt x="56" y="8"/>
                      <a:pt x="56" y="9"/>
                    </a:cubicBezTo>
                    <a:cubicBezTo>
                      <a:pt x="56" y="9"/>
                      <a:pt x="55" y="8"/>
                      <a:pt x="55" y="9"/>
                    </a:cubicBezTo>
                    <a:cubicBezTo>
                      <a:pt x="55" y="9"/>
                      <a:pt x="56" y="9"/>
                      <a:pt x="56" y="9"/>
                    </a:cubicBezTo>
                    <a:cubicBezTo>
                      <a:pt x="56" y="9"/>
                      <a:pt x="56" y="8"/>
                      <a:pt x="56" y="8"/>
                    </a:cubicBezTo>
                    <a:cubicBezTo>
                      <a:pt x="56" y="9"/>
                      <a:pt x="57" y="8"/>
                      <a:pt x="57" y="9"/>
                    </a:cubicBezTo>
                    <a:cubicBezTo>
                      <a:pt x="57" y="9"/>
                      <a:pt x="57" y="9"/>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9"/>
                      <a:pt x="59" y="8"/>
                    </a:cubicBezTo>
                    <a:cubicBezTo>
                      <a:pt x="60" y="8"/>
                      <a:pt x="60" y="8"/>
                      <a:pt x="60" y="9"/>
                    </a:cubicBezTo>
                    <a:cubicBezTo>
                      <a:pt x="61" y="9"/>
                      <a:pt x="61" y="8"/>
                      <a:pt x="61" y="8"/>
                    </a:cubicBezTo>
                    <a:cubicBezTo>
                      <a:pt x="61" y="8"/>
                      <a:pt x="61" y="8"/>
                      <a:pt x="62" y="9"/>
                    </a:cubicBezTo>
                    <a:cubicBezTo>
                      <a:pt x="62" y="8"/>
                      <a:pt x="62" y="8"/>
                      <a:pt x="62" y="8"/>
                    </a:cubicBezTo>
                    <a:cubicBezTo>
                      <a:pt x="62" y="8"/>
                      <a:pt x="62" y="9"/>
                      <a:pt x="61" y="8"/>
                    </a:cubicBezTo>
                    <a:cubicBezTo>
                      <a:pt x="61" y="8"/>
                      <a:pt x="62" y="8"/>
                      <a:pt x="62" y="8"/>
                    </a:cubicBezTo>
                    <a:cubicBezTo>
                      <a:pt x="62" y="9"/>
                      <a:pt x="64" y="8"/>
                      <a:pt x="65" y="9"/>
                    </a:cubicBezTo>
                    <a:cubicBezTo>
                      <a:pt x="65" y="8"/>
                      <a:pt x="65" y="8"/>
                      <a:pt x="65" y="8"/>
                    </a:cubicBezTo>
                    <a:cubicBezTo>
                      <a:pt x="65" y="9"/>
                      <a:pt x="66" y="8"/>
                      <a:pt x="66" y="9"/>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8"/>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9"/>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8"/>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8"/>
                    </a:cubicBezTo>
                    <a:cubicBezTo>
                      <a:pt x="81" y="8"/>
                      <a:pt x="82" y="7"/>
                      <a:pt x="82" y="7"/>
                    </a:cubicBezTo>
                    <a:cubicBezTo>
                      <a:pt x="82" y="7"/>
                      <a:pt x="82" y="8"/>
                      <a:pt x="82" y="8"/>
                    </a:cubicBezTo>
                    <a:cubicBezTo>
                      <a:pt x="82" y="8"/>
                      <a:pt x="83" y="7"/>
                      <a:pt x="82" y="7"/>
                    </a:cubicBezTo>
                    <a:cubicBezTo>
                      <a:pt x="83" y="8"/>
                      <a:pt x="84" y="7"/>
                      <a:pt x="85" y="7"/>
                    </a:cubicBezTo>
                    <a:cubicBezTo>
                      <a:pt x="85" y="7"/>
                      <a:pt x="85" y="8"/>
                      <a:pt x="85" y="8"/>
                    </a:cubicBezTo>
                    <a:cubicBezTo>
                      <a:pt x="85" y="7"/>
                      <a:pt x="86" y="7"/>
                      <a:pt x="86" y="7"/>
                    </a:cubicBezTo>
                    <a:cubicBezTo>
                      <a:pt x="86" y="7"/>
                      <a:pt x="86" y="7"/>
                      <a:pt x="86" y="7"/>
                    </a:cubicBezTo>
                    <a:cubicBezTo>
                      <a:pt x="87" y="7"/>
                      <a:pt x="87" y="7"/>
                      <a:pt x="87" y="7"/>
                    </a:cubicBezTo>
                    <a:cubicBezTo>
                      <a:pt x="87" y="7"/>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6"/>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6"/>
                      <a:pt x="101" y="6"/>
                    </a:cubicBezTo>
                    <a:cubicBezTo>
                      <a:pt x="101" y="6"/>
                      <a:pt x="101" y="5"/>
                      <a:pt x="102" y="5"/>
                    </a:cubicBezTo>
                    <a:cubicBezTo>
                      <a:pt x="102" y="5"/>
                      <a:pt x="102" y="5"/>
                      <a:pt x="101" y="6"/>
                    </a:cubicBezTo>
                    <a:cubicBezTo>
                      <a:pt x="102" y="5"/>
                      <a:pt x="102" y="6"/>
                      <a:pt x="103" y="5"/>
                    </a:cubicBezTo>
                    <a:cubicBezTo>
                      <a:pt x="103" y="5"/>
                      <a:pt x="103" y="6"/>
                      <a:pt x="103" y="6"/>
                    </a:cubicBezTo>
                    <a:cubicBezTo>
                      <a:pt x="103" y="5"/>
                      <a:pt x="104" y="6"/>
                      <a:pt x="104" y="5"/>
                    </a:cubicBezTo>
                    <a:cubicBezTo>
                      <a:pt x="104" y="5"/>
                      <a:pt x="104" y="5"/>
                      <a:pt x="104" y="6"/>
                    </a:cubicBezTo>
                    <a:cubicBezTo>
                      <a:pt x="104" y="6"/>
                      <a:pt x="104" y="5"/>
                      <a:pt x="105" y="5"/>
                    </a:cubicBezTo>
                    <a:cubicBezTo>
                      <a:pt x="105" y="5"/>
                      <a:pt x="105" y="6"/>
                      <a:pt x="105" y="6"/>
                    </a:cubicBezTo>
                    <a:cubicBezTo>
                      <a:pt x="105" y="5"/>
                      <a:pt x="106" y="5"/>
                      <a:pt x="106" y="5"/>
                    </a:cubicBezTo>
                    <a:cubicBezTo>
                      <a:pt x="106" y="5"/>
                      <a:pt x="106" y="5"/>
                      <a:pt x="107" y="6"/>
                    </a:cubicBezTo>
                    <a:cubicBezTo>
                      <a:pt x="109" y="6"/>
                      <a:pt x="111" y="6"/>
                      <a:pt x="114" y="5"/>
                    </a:cubicBezTo>
                    <a:cubicBezTo>
                      <a:pt x="114" y="6"/>
                      <a:pt x="113" y="6"/>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7"/>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6"/>
                      <a:pt x="125" y="5"/>
                    </a:cubicBezTo>
                    <a:cubicBezTo>
                      <a:pt x="125" y="5"/>
                      <a:pt x="125" y="5"/>
                      <a:pt x="125" y="5"/>
                    </a:cubicBezTo>
                    <a:cubicBezTo>
                      <a:pt x="126" y="4"/>
                      <a:pt x="127" y="6"/>
                      <a:pt x="128" y="5"/>
                    </a:cubicBezTo>
                    <a:cubicBezTo>
                      <a:pt x="128" y="4"/>
                      <a:pt x="128" y="4"/>
                      <a:pt x="128" y="4"/>
                    </a:cubicBezTo>
                    <a:cubicBezTo>
                      <a:pt x="128" y="4"/>
                      <a:pt x="128" y="5"/>
                      <a:pt x="128" y="5"/>
                    </a:cubicBezTo>
                    <a:cubicBezTo>
                      <a:pt x="129" y="4"/>
                      <a:pt x="129" y="5"/>
                      <a:pt x="130" y="4"/>
                    </a:cubicBezTo>
                    <a:cubicBezTo>
                      <a:pt x="130" y="4"/>
                      <a:pt x="129" y="5"/>
                      <a:pt x="129" y="5"/>
                    </a:cubicBezTo>
                    <a:cubicBezTo>
                      <a:pt x="130" y="5"/>
                      <a:pt x="130" y="4"/>
                      <a:pt x="131" y="4"/>
                    </a:cubicBezTo>
                    <a:cubicBezTo>
                      <a:pt x="131" y="4"/>
                      <a:pt x="131" y="4"/>
                      <a:pt x="131" y="4"/>
                    </a:cubicBezTo>
                    <a:cubicBezTo>
                      <a:pt x="133" y="6"/>
                      <a:pt x="136" y="7"/>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grpSp>
        <p:grpSp>
          <p:nvGrpSpPr>
            <p:cNvPr id="184" name="Grupa 57"/>
            <p:cNvGrpSpPr/>
            <p:nvPr/>
          </p:nvGrpSpPr>
          <p:grpSpPr>
            <a:xfrm>
              <a:off x="2645202" y="3869757"/>
              <a:ext cx="994144" cy="694719"/>
              <a:chOff x="5246340" y="1637308"/>
              <a:chExt cx="1384382" cy="936104"/>
            </a:xfrm>
            <a:grp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sp>
        <p:nvSpPr>
          <p:cNvPr id="202" name="Freeform 145"/>
          <p:cNvSpPr>
            <a:spLocks/>
          </p:cNvSpPr>
          <p:nvPr/>
        </p:nvSpPr>
        <p:spPr bwMode="auto">
          <a:xfrm rot="16200000">
            <a:off x="5057377" y="1998707"/>
            <a:ext cx="31547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4944038" y="324395"/>
            <a:ext cx="1662234"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v</a:t>
            </a:r>
            <a:r>
              <a:rPr lang="en-US" sz="2400" dirty="0" smtClean="0">
                <a:solidFill>
                  <a:srgbClr val="003366"/>
                </a:solidFill>
                <a:latin typeface="Courier"/>
                <a:cs typeface="Courier"/>
              </a:rPr>
              <a:t>alidate</a:t>
            </a:r>
            <a:endParaRPr lang="en-US" sz="2400" dirty="0">
              <a:solidFill>
                <a:srgbClr val="003366"/>
              </a:solidFill>
              <a:latin typeface="Courier"/>
              <a:cs typeface="Courier"/>
            </a:endParaRPr>
          </a:p>
        </p:txBody>
      </p:sp>
      <p:sp>
        <p:nvSpPr>
          <p:cNvPr id="204" name="Freeform 145"/>
          <p:cNvSpPr>
            <a:spLocks/>
          </p:cNvSpPr>
          <p:nvPr/>
        </p:nvSpPr>
        <p:spPr bwMode="auto">
          <a:xfrm>
            <a:off x="651948" y="864023"/>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615114" y="2008616"/>
            <a:ext cx="31548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882227" y="2025710"/>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3186998" y="2025709"/>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6" name="Freeform 6"/>
          <p:cNvSpPr>
            <a:spLocks/>
          </p:cNvSpPr>
          <p:nvPr/>
        </p:nvSpPr>
        <p:spPr bwMode="auto">
          <a:xfrm rot="351806">
            <a:off x="7079781" y="3073922"/>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964305"/>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79" name="Grupa 82"/>
          <p:cNvGrpSpPr/>
          <p:nvPr/>
        </p:nvGrpSpPr>
        <p:grpSpPr>
          <a:xfrm>
            <a:off x="3482584" y="1993862"/>
            <a:ext cx="1557083" cy="664252"/>
            <a:chOff x="4991609" y="1977127"/>
            <a:chExt cx="1552628" cy="919417"/>
          </a:xfrm>
        </p:grpSpPr>
        <p:sp>
          <p:nvSpPr>
            <p:cNvPr id="80" name="Freeform 18"/>
            <p:cNvSpPr>
              <a:spLocks/>
            </p:cNvSpPr>
            <p:nvPr/>
          </p:nvSpPr>
          <p:spPr bwMode="auto">
            <a:xfrm>
              <a:off x="5376328" y="220750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srgbClr val="C00000"/>
                </a:solidFill>
                <a:latin typeface="Segoe Print" pitchFamily="2" charset="0"/>
              </a:endParaRPr>
            </a:p>
          </p:txBody>
        </p:sp>
        <p:sp>
          <p:nvSpPr>
            <p:cNvPr id="81" name="pole tekstowe 84"/>
            <p:cNvSpPr txBox="1"/>
            <p:nvPr/>
          </p:nvSpPr>
          <p:spPr>
            <a:xfrm>
              <a:off x="4991609" y="1977127"/>
              <a:ext cx="1552628" cy="919417"/>
            </a:xfrm>
            <a:prstGeom prst="rect">
              <a:avLst/>
            </a:prstGeom>
            <a:noFill/>
            <a:ln>
              <a:noFill/>
            </a:ln>
          </p:spPr>
          <p:txBody>
            <a:bodyPr wrap="none" rtlCol="0" anchor="ctr">
              <a:spAutoFit/>
            </a:bodyPr>
            <a:lstStyle/>
            <a:p>
              <a:pPr algn="ctr"/>
              <a:r>
                <a:rPr lang="en-US" sz="2000" b="1" i="1" kern="0" baseline="-16000" dirty="0" smtClean="0">
                  <a:solidFill>
                    <a:srgbClr val="C00000"/>
                  </a:solidFill>
                  <a:latin typeface="Segoe Print" pitchFamily="2" charset="0"/>
                  <a:cs typeface="Arial" pitchFamily="34" charset="0"/>
                </a:rPr>
                <a:t>9 days</a:t>
              </a:r>
            </a:p>
          </p:txBody>
        </p:sp>
      </p:grpSp>
      <p:grpSp>
        <p:nvGrpSpPr>
          <p:cNvPr id="82" name="Grupa 82"/>
          <p:cNvGrpSpPr/>
          <p:nvPr/>
        </p:nvGrpSpPr>
        <p:grpSpPr>
          <a:xfrm>
            <a:off x="5546625" y="2172964"/>
            <a:ext cx="793212" cy="418719"/>
            <a:chOff x="5376328" y="2207503"/>
            <a:chExt cx="670756" cy="597091"/>
          </a:xfrm>
        </p:grpSpPr>
        <p:sp>
          <p:nvSpPr>
            <p:cNvPr id="83" name="Freeform 18"/>
            <p:cNvSpPr>
              <a:spLocks/>
            </p:cNvSpPr>
            <p:nvPr/>
          </p:nvSpPr>
          <p:spPr bwMode="auto">
            <a:xfrm>
              <a:off x="5376328" y="220750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endParaRPr lang="en-US" sz="1050">
                <a:solidFill>
                  <a:srgbClr val="C00000"/>
                </a:solidFill>
                <a:latin typeface="Segoe Print" pitchFamily="2" charset="0"/>
              </a:endParaRPr>
            </a:p>
          </p:txBody>
        </p:sp>
        <p:sp>
          <p:nvSpPr>
            <p:cNvPr id="84" name="pole tekstowe 84"/>
            <p:cNvSpPr txBox="1"/>
            <p:nvPr/>
          </p:nvSpPr>
          <p:spPr>
            <a:xfrm>
              <a:off x="5450020" y="2255165"/>
              <a:ext cx="536888" cy="424258"/>
            </a:xfrm>
            <a:prstGeom prst="rect">
              <a:avLst/>
            </a:prstGeom>
            <a:noFill/>
          </p:spPr>
          <p:txBody>
            <a:bodyPr wrap="none" rtlCol="0" anchor="ctr">
              <a:spAutoFit/>
            </a:bodyPr>
            <a:lstStyle/>
            <a:p>
              <a:pPr algn="ctr"/>
              <a:r>
                <a:rPr lang="en-US" sz="2000" b="1" i="1" kern="0" baseline="-16000" dirty="0" smtClean="0">
                  <a:solidFill>
                    <a:srgbClr val="C00000"/>
                  </a:solidFill>
                  <a:latin typeface="Segoe Print" pitchFamily="2" charset="0"/>
                  <a:cs typeface="Arial" pitchFamily="34" charset="0"/>
                </a:rPr>
                <a:t>13 days</a:t>
              </a:r>
            </a:p>
          </p:txBody>
        </p:sp>
      </p:grpSp>
      <p:grpSp>
        <p:nvGrpSpPr>
          <p:cNvPr id="85" name="Grupa 57"/>
          <p:cNvGrpSpPr/>
          <p:nvPr/>
        </p:nvGrpSpPr>
        <p:grpSpPr>
          <a:xfrm rot="21233339">
            <a:off x="7691209" y="1323602"/>
            <a:ext cx="506710" cy="265572"/>
            <a:chOff x="5246340" y="1637308"/>
            <a:chExt cx="1384382" cy="936104"/>
          </a:xfrm>
          <a:solidFill>
            <a:srgbClr val="FEB80A"/>
          </a:solidFill>
        </p:grpSpPr>
        <p:sp>
          <p:nvSpPr>
            <p:cNvPr id="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88" name="Grupa 57"/>
          <p:cNvGrpSpPr/>
          <p:nvPr/>
        </p:nvGrpSpPr>
        <p:grpSpPr>
          <a:xfrm>
            <a:off x="3759833" y="2042427"/>
            <a:ext cx="514604" cy="269709"/>
            <a:chOff x="5246340" y="1637308"/>
            <a:chExt cx="1384382" cy="936104"/>
          </a:xfrm>
          <a:solidFill>
            <a:schemeClr val="accent1"/>
          </a:solidFill>
        </p:grpSpPr>
        <p:sp>
          <p:nvSpPr>
            <p:cNvPr id="8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78" name="Freeform 384"/>
          <p:cNvSpPr>
            <a:spLocks/>
          </p:cNvSpPr>
          <p:nvPr/>
        </p:nvSpPr>
        <p:spPr bwMode="auto">
          <a:xfrm>
            <a:off x="499174" y="1853630"/>
            <a:ext cx="1670479"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2000" kern="0" dirty="0">
                <a:solidFill>
                  <a:srgbClr val="003366"/>
                </a:solidFill>
                <a:latin typeface="Courier"/>
                <a:cs typeface="Courier"/>
              </a:rPr>
              <a:t>Revenue </a:t>
            </a:r>
            <a:r>
              <a:rPr lang="en-US" sz="2000" kern="0" dirty="0" smtClean="0">
                <a:solidFill>
                  <a:srgbClr val="003366"/>
                </a:solidFill>
                <a:latin typeface="Courier"/>
                <a:cs typeface="Courier"/>
              </a:rPr>
              <a:t>protecting</a:t>
            </a:r>
            <a:endParaRPr lang="en-US" sz="2000" kern="0" dirty="0">
              <a:solidFill>
                <a:srgbClr val="003366"/>
              </a:solidFill>
              <a:latin typeface="Courier"/>
              <a:cs typeface="Courier"/>
            </a:endParaRPr>
          </a:p>
        </p:txBody>
      </p:sp>
      <p:sp>
        <p:nvSpPr>
          <p:cNvPr id="91" name="Freeform 384"/>
          <p:cNvSpPr>
            <a:spLocks/>
          </p:cNvSpPr>
          <p:nvPr/>
        </p:nvSpPr>
        <p:spPr bwMode="auto">
          <a:xfrm>
            <a:off x="499174" y="2724102"/>
            <a:ext cx="1670479"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Revenue generating</a:t>
            </a:r>
          </a:p>
        </p:txBody>
      </p:sp>
    </p:spTree>
    <p:extLst>
      <p:ext uri="{BB962C8B-B14F-4D97-AF65-F5344CB8AC3E}">
        <p14:creationId xmlns:p14="http://schemas.microsoft.com/office/powerpoint/2010/main" val="52352132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igPictureProble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76410" y="-755161"/>
            <a:ext cx="5133315" cy="6664006"/>
          </a:xfrm>
          <a:prstGeom prst="rect">
            <a:avLst/>
          </a:prstGeom>
        </p:spPr>
      </p:pic>
    </p:spTree>
    <p:extLst>
      <p:ext uri="{BB962C8B-B14F-4D97-AF65-F5344CB8AC3E}">
        <p14:creationId xmlns:p14="http://schemas.microsoft.com/office/powerpoint/2010/main" val="383406104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145"/>
          <p:cNvSpPr>
            <a:spLocks/>
          </p:cNvSpPr>
          <p:nvPr/>
        </p:nvSpPr>
        <p:spPr bwMode="auto">
          <a:xfrm>
            <a:off x="0" y="892779"/>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14" name="Rectangle 13"/>
          <p:cNvSpPr/>
          <p:nvPr/>
        </p:nvSpPr>
        <p:spPr>
          <a:xfrm>
            <a:off x="2289562" y="2173196"/>
            <a:ext cx="1293066" cy="984885"/>
          </a:xfrm>
          <a:prstGeom prst="rect">
            <a:avLst/>
          </a:prstGeom>
        </p:spPr>
        <p:txBody>
          <a:bodyPr wrap="square">
            <a:spAutoFit/>
          </a:bodyPr>
          <a:lstStyle/>
          <a:p>
            <a:r>
              <a:rPr lang="en-US" sz="4000" dirty="0" smtClean="0">
                <a:solidFill>
                  <a:srgbClr val="FFFFFF"/>
                </a:solidFill>
                <a:latin typeface="Gotham HTF Medium"/>
                <a:cs typeface="Gotham HTF Medium"/>
              </a:rPr>
              <a:t>The</a:t>
            </a:r>
            <a:r>
              <a:rPr lang="en-US" dirty="0">
                <a:latin typeface="Arial"/>
                <a:cs typeface="Arial"/>
              </a:rPr>
              <a:t>	</a:t>
            </a:r>
            <a:endParaRPr lang="en-US" dirty="0"/>
          </a:p>
        </p:txBody>
      </p:sp>
      <p:sp>
        <p:nvSpPr>
          <p:cNvPr id="16" name="TextBox 15"/>
          <p:cNvSpPr txBox="1"/>
          <p:nvPr/>
        </p:nvSpPr>
        <p:spPr>
          <a:xfrm>
            <a:off x="3899912" y="1749140"/>
            <a:ext cx="886602" cy="1446550"/>
          </a:xfrm>
          <a:prstGeom prst="rect">
            <a:avLst/>
          </a:prstGeom>
          <a:noFill/>
        </p:spPr>
        <p:txBody>
          <a:bodyPr wrap="none" rtlCol="0">
            <a:spAutoFit/>
          </a:bodyPr>
          <a:lstStyle/>
          <a:p>
            <a:r>
              <a:rPr lang="en-US" sz="8800" dirty="0" smtClean="0">
                <a:solidFill>
                  <a:srgbClr val="FFFFFF"/>
                </a:solidFill>
                <a:latin typeface="Gotham HTF Medium"/>
                <a:cs typeface="Gotham HTF Medium"/>
              </a:rPr>
              <a:t>5</a:t>
            </a:r>
            <a:endParaRPr lang="en-US" sz="8800" dirty="0">
              <a:solidFill>
                <a:srgbClr val="FFFFFF"/>
              </a:solidFill>
              <a:latin typeface="Gotham HTF Medium"/>
              <a:cs typeface="Gotham HTF Medium"/>
            </a:endParaRPr>
          </a:p>
        </p:txBody>
      </p:sp>
      <p:sp>
        <p:nvSpPr>
          <p:cNvPr id="17" name="TextBox 16"/>
          <p:cNvSpPr txBox="1"/>
          <p:nvPr/>
        </p:nvSpPr>
        <p:spPr>
          <a:xfrm>
            <a:off x="4913234" y="2227237"/>
            <a:ext cx="2163156" cy="707886"/>
          </a:xfrm>
          <a:prstGeom prst="rect">
            <a:avLst/>
          </a:prstGeom>
          <a:noFill/>
        </p:spPr>
        <p:txBody>
          <a:bodyPr wrap="none" rtlCol="0">
            <a:spAutoFit/>
          </a:bodyPr>
          <a:lstStyle/>
          <a:p>
            <a:r>
              <a:rPr lang="en-US" sz="4000" dirty="0" smtClean="0">
                <a:solidFill>
                  <a:srgbClr val="FFFFFF"/>
                </a:solidFill>
                <a:latin typeface="Gotham HTF Medium"/>
                <a:cs typeface="Gotham HTF Medium"/>
              </a:rPr>
              <a:t>Thieves</a:t>
            </a:r>
            <a:endParaRPr lang="en-US" sz="4000" dirty="0">
              <a:solidFill>
                <a:srgbClr val="FFFFFF"/>
              </a:solidFill>
              <a:latin typeface="Gotham HTF Medium"/>
              <a:cs typeface="Gotham HTF Medium"/>
            </a:endParaRPr>
          </a:p>
        </p:txBody>
      </p:sp>
      <p:pic>
        <p:nvPicPr>
          <p:cNvPr id="20" name="Picture 19"/>
          <p:cNvPicPr>
            <a:picLocks noChangeAspect="1"/>
          </p:cNvPicPr>
          <p:nvPr/>
        </p:nvPicPr>
        <p:blipFill>
          <a:blip r:embed="rId3"/>
          <a:stretch>
            <a:fillRect/>
          </a:stretch>
        </p:blipFill>
        <p:spPr>
          <a:xfrm>
            <a:off x="531340" y="3111164"/>
            <a:ext cx="1365348" cy="1338990"/>
          </a:xfrm>
          <a:prstGeom prst="rect">
            <a:avLst/>
          </a:prstGeom>
        </p:spPr>
      </p:pic>
      <p:sp>
        <p:nvSpPr>
          <p:cNvPr id="21" name="Freeform 145"/>
          <p:cNvSpPr>
            <a:spLocks/>
          </p:cNvSpPr>
          <p:nvPr/>
        </p:nvSpPr>
        <p:spPr bwMode="auto">
          <a:xfrm rot="16200000">
            <a:off x="-102969" y="3757359"/>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2" name="Freeform 145"/>
          <p:cNvSpPr>
            <a:spLocks/>
          </p:cNvSpPr>
          <p:nvPr/>
        </p:nvSpPr>
        <p:spPr bwMode="auto">
          <a:xfrm rot="16200000">
            <a:off x="1204774" y="3758240"/>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3" name="Freeform 145"/>
          <p:cNvSpPr>
            <a:spLocks/>
          </p:cNvSpPr>
          <p:nvPr/>
        </p:nvSpPr>
        <p:spPr bwMode="auto">
          <a:xfrm>
            <a:off x="543226" y="3112045"/>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4" name="Freeform 145"/>
          <p:cNvSpPr>
            <a:spLocks/>
          </p:cNvSpPr>
          <p:nvPr/>
        </p:nvSpPr>
        <p:spPr bwMode="auto">
          <a:xfrm>
            <a:off x="497507" y="4400143"/>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25" name="Picture 24"/>
          <p:cNvPicPr>
            <a:picLocks noChangeAspect="1"/>
          </p:cNvPicPr>
          <p:nvPr/>
        </p:nvPicPr>
        <p:blipFill>
          <a:blip r:embed="rId4"/>
          <a:stretch>
            <a:fillRect/>
          </a:stretch>
        </p:blipFill>
        <p:spPr>
          <a:xfrm>
            <a:off x="2229166" y="3112045"/>
            <a:ext cx="1294944" cy="1338109"/>
          </a:xfrm>
          <a:prstGeom prst="rect">
            <a:avLst/>
          </a:prstGeom>
        </p:spPr>
      </p:pic>
      <p:sp>
        <p:nvSpPr>
          <p:cNvPr id="27" name="Freeform 145"/>
          <p:cNvSpPr>
            <a:spLocks/>
          </p:cNvSpPr>
          <p:nvPr/>
        </p:nvSpPr>
        <p:spPr bwMode="auto">
          <a:xfrm>
            <a:off x="2229166" y="3111164"/>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8" name="Freeform 145"/>
          <p:cNvSpPr>
            <a:spLocks/>
          </p:cNvSpPr>
          <p:nvPr/>
        </p:nvSpPr>
        <p:spPr bwMode="auto">
          <a:xfrm>
            <a:off x="2229166" y="4400143"/>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9" name="Freeform 145"/>
          <p:cNvSpPr>
            <a:spLocks/>
          </p:cNvSpPr>
          <p:nvPr/>
        </p:nvSpPr>
        <p:spPr bwMode="auto">
          <a:xfrm rot="16200000">
            <a:off x="2830456" y="3808251"/>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0" name="Freeform 145"/>
          <p:cNvSpPr>
            <a:spLocks/>
          </p:cNvSpPr>
          <p:nvPr/>
        </p:nvSpPr>
        <p:spPr bwMode="auto">
          <a:xfrm rot="16200000">
            <a:off x="1582971" y="3757358"/>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pic>
        <p:nvPicPr>
          <p:cNvPr id="31" name="Picture 30"/>
          <p:cNvPicPr>
            <a:picLocks noChangeAspect="1"/>
          </p:cNvPicPr>
          <p:nvPr/>
        </p:nvPicPr>
        <p:blipFill>
          <a:blip r:embed="rId5"/>
          <a:stretch>
            <a:fillRect/>
          </a:stretch>
        </p:blipFill>
        <p:spPr>
          <a:xfrm>
            <a:off x="3683016" y="3133010"/>
            <a:ext cx="1380389" cy="1363062"/>
          </a:xfrm>
          <a:prstGeom prst="rect">
            <a:avLst/>
          </a:prstGeom>
        </p:spPr>
      </p:pic>
      <p:sp>
        <p:nvSpPr>
          <p:cNvPr id="32" name="Freeform 145"/>
          <p:cNvSpPr>
            <a:spLocks/>
          </p:cNvSpPr>
          <p:nvPr/>
        </p:nvSpPr>
        <p:spPr bwMode="auto">
          <a:xfrm>
            <a:off x="3709943" y="3123472"/>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3" name="Freeform 145"/>
          <p:cNvSpPr>
            <a:spLocks/>
          </p:cNvSpPr>
          <p:nvPr/>
        </p:nvSpPr>
        <p:spPr bwMode="auto">
          <a:xfrm>
            <a:off x="3683016" y="4446061"/>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4" name="Freeform 145"/>
          <p:cNvSpPr>
            <a:spLocks/>
          </p:cNvSpPr>
          <p:nvPr/>
        </p:nvSpPr>
        <p:spPr bwMode="auto">
          <a:xfrm rot="16200000">
            <a:off x="3040888" y="3808251"/>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5" name="Freeform 145"/>
          <p:cNvSpPr>
            <a:spLocks/>
          </p:cNvSpPr>
          <p:nvPr/>
        </p:nvSpPr>
        <p:spPr bwMode="auto">
          <a:xfrm rot="16200000">
            <a:off x="4371491" y="3819678"/>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pic>
        <p:nvPicPr>
          <p:cNvPr id="36" name="Picture 35"/>
          <p:cNvPicPr>
            <a:picLocks noChangeAspect="1"/>
          </p:cNvPicPr>
          <p:nvPr/>
        </p:nvPicPr>
        <p:blipFill>
          <a:blip r:embed="rId6"/>
          <a:stretch>
            <a:fillRect/>
          </a:stretch>
        </p:blipFill>
        <p:spPr>
          <a:xfrm>
            <a:off x="5407916" y="3173483"/>
            <a:ext cx="1326436" cy="1315608"/>
          </a:xfrm>
          <a:prstGeom prst="rect">
            <a:avLst/>
          </a:prstGeom>
        </p:spPr>
      </p:pic>
      <p:sp>
        <p:nvSpPr>
          <p:cNvPr id="37" name="Freeform 145"/>
          <p:cNvSpPr>
            <a:spLocks/>
          </p:cNvSpPr>
          <p:nvPr/>
        </p:nvSpPr>
        <p:spPr bwMode="auto">
          <a:xfrm rot="16200000">
            <a:off x="4761721" y="3808251"/>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8" name="Freeform 145"/>
          <p:cNvSpPr>
            <a:spLocks/>
          </p:cNvSpPr>
          <p:nvPr/>
        </p:nvSpPr>
        <p:spPr bwMode="auto">
          <a:xfrm rot="16200000">
            <a:off x="6042438" y="3819678"/>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9" name="Freeform 145"/>
          <p:cNvSpPr>
            <a:spLocks/>
          </p:cNvSpPr>
          <p:nvPr/>
        </p:nvSpPr>
        <p:spPr bwMode="auto">
          <a:xfrm>
            <a:off x="5380890" y="4439080"/>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0" name="Freeform 145"/>
          <p:cNvSpPr>
            <a:spLocks/>
          </p:cNvSpPr>
          <p:nvPr/>
        </p:nvSpPr>
        <p:spPr bwMode="auto">
          <a:xfrm>
            <a:off x="5380890" y="3173483"/>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41" name="Picture 40"/>
          <p:cNvPicPr>
            <a:picLocks noChangeAspect="1"/>
          </p:cNvPicPr>
          <p:nvPr/>
        </p:nvPicPr>
        <p:blipFill>
          <a:blip r:embed="rId7"/>
          <a:stretch>
            <a:fillRect/>
          </a:stretch>
        </p:blipFill>
        <p:spPr>
          <a:xfrm>
            <a:off x="7009354" y="3173483"/>
            <a:ext cx="1262545" cy="1305163"/>
          </a:xfrm>
          <a:prstGeom prst="rect">
            <a:avLst/>
          </a:prstGeom>
        </p:spPr>
      </p:pic>
      <p:sp>
        <p:nvSpPr>
          <p:cNvPr id="42" name="Freeform 145"/>
          <p:cNvSpPr>
            <a:spLocks/>
          </p:cNvSpPr>
          <p:nvPr/>
        </p:nvSpPr>
        <p:spPr bwMode="auto">
          <a:xfrm>
            <a:off x="7009354" y="3179271"/>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3" name="Freeform 145"/>
          <p:cNvSpPr>
            <a:spLocks/>
          </p:cNvSpPr>
          <p:nvPr/>
        </p:nvSpPr>
        <p:spPr bwMode="auto">
          <a:xfrm>
            <a:off x="7009354" y="4437140"/>
            <a:ext cx="1353462"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4" name="Freeform 145"/>
          <p:cNvSpPr>
            <a:spLocks/>
          </p:cNvSpPr>
          <p:nvPr/>
        </p:nvSpPr>
        <p:spPr bwMode="auto">
          <a:xfrm rot="16200000">
            <a:off x="7586257" y="3745226"/>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45" name="Freeform 145"/>
          <p:cNvSpPr>
            <a:spLocks/>
          </p:cNvSpPr>
          <p:nvPr/>
        </p:nvSpPr>
        <p:spPr bwMode="auto">
          <a:xfrm rot="16200000">
            <a:off x="6363159" y="3825466"/>
            <a:ext cx="13381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pic>
        <p:nvPicPr>
          <p:cNvPr id="2" name="Picture 1"/>
          <p:cNvPicPr>
            <a:picLocks noChangeAspect="1"/>
          </p:cNvPicPr>
          <p:nvPr/>
        </p:nvPicPr>
        <p:blipFill>
          <a:blip r:embed="rId8"/>
          <a:stretch>
            <a:fillRect/>
          </a:stretch>
        </p:blipFill>
        <p:spPr>
          <a:xfrm>
            <a:off x="1896688" y="80551"/>
            <a:ext cx="4791945" cy="2170609"/>
          </a:xfrm>
          <a:prstGeom prst="rect">
            <a:avLst/>
          </a:prstGeom>
        </p:spPr>
      </p:pic>
    </p:spTree>
    <p:extLst>
      <p:ext uri="{BB962C8B-B14F-4D97-AF65-F5344CB8AC3E}">
        <p14:creationId xmlns:p14="http://schemas.microsoft.com/office/powerpoint/2010/main" val="18022446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0" y="-280560"/>
            <a:ext cx="9144000" cy="5424059"/>
          </a:xfrm>
          <a:prstGeom prst="rect">
            <a:avLst/>
          </a:prstGeom>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Rectangle 2"/>
          <p:cNvSpPr/>
          <p:nvPr/>
        </p:nvSpPr>
        <p:spPr>
          <a:xfrm>
            <a:off x="440086" y="321610"/>
            <a:ext cx="8330359" cy="3793125"/>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grpSp>
        <p:nvGrpSpPr>
          <p:cNvPr id="137" name="Grupa 57"/>
          <p:cNvGrpSpPr/>
          <p:nvPr/>
        </p:nvGrpSpPr>
        <p:grpSpPr>
          <a:xfrm rot="351806">
            <a:off x="5419432" y="3046173"/>
            <a:ext cx="514605" cy="269710"/>
            <a:chOff x="5246340" y="1637308"/>
            <a:chExt cx="1384384" cy="936106"/>
          </a:xfrm>
          <a:solidFill>
            <a:srgbClr val="A6A6A6"/>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3648380" y="3064936"/>
            <a:ext cx="514604" cy="269709"/>
            <a:chOff x="5246340" y="1637308"/>
            <a:chExt cx="1384382" cy="936104"/>
          </a:xfrm>
          <a:solidFill>
            <a:srgbClr val="A6A6A6"/>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6749608" y="330010"/>
            <a:ext cx="1846930"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delivered</a:t>
            </a:r>
            <a:endParaRPr lang="en-US" sz="2400" dirty="0">
              <a:solidFill>
                <a:srgbClr val="003366"/>
              </a:solidFill>
              <a:latin typeface="Courier"/>
              <a:cs typeface="Courier"/>
            </a:endParaRPr>
          </a:p>
        </p:txBody>
      </p:sp>
      <p:sp>
        <p:nvSpPr>
          <p:cNvPr id="144" name="pole tekstowe 51"/>
          <p:cNvSpPr txBox="1"/>
          <p:nvPr/>
        </p:nvSpPr>
        <p:spPr>
          <a:xfrm>
            <a:off x="3542525" y="324395"/>
            <a:ext cx="1108146"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oing</a:t>
            </a:r>
            <a:endParaRPr lang="en-US" sz="2400" dirty="0">
              <a:solidFill>
                <a:srgbClr val="003366"/>
              </a:solidFill>
              <a:latin typeface="Courier"/>
              <a:cs typeface="Courier"/>
            </a:endParaRPr>
          </a:p>
        </p:txBody>
      </p:sp>
      <p:sp>
        <p:nvSpPr>
          <p:cNvPr id="145" name="pole tekstowe 52"/>
          <p:cNvSpPr txBox="1"/>
          <p:nvPr/>
        </p:nvSpPr>
        <p:spPr>
          <a:xfrm>
            <a:off x="2307721" y="324397"/>
            <a:ext cx="923450"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Next</a:t>
            </a:r>
            <a:endParaRPr lang="en-US" sz="2400" dirty="0">
              <a:solidFill>
                <a:srgbClr val="003366"/>
              </a:solidFill>
              <a:latin typeface="Courier"/>
              <a:cs typeface="Courier"/>
            </a:endParaRPr>
          </a:p>
        </p:txBody>
      </p:sp>
      <p:sp>
        <p:nvSpPr>
          <p:cNvPr id="146" name="pole tekstowe 87"/>
          <p:cNvSpPr txBox="1"/>
          <p:nvPr/>
        </p:nvSpPr>
        <p:spPr>
          <a:xfrm>
            <a:off x="7429930" y="560748"/>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528446" y="1787904"/>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601988" y="2926105"/>
            <a:ext cx="8097365" cy="45719"/>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rgbClr val="000000"/>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440086" y="929257"/>
            <a:ext cx="1853528"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Expedites</a:t>
            </a:r>
            <a:endParaRPr lang="en-US" sz="2000" kern="0" dirty="0">
              <a:solidFill>
                <a:srgbClr val="003366"/>
              </a:solidFill>
              <a:latin typeface="Courier"/>
              <a:cs typeface="Courier"/>
            </a:endParaRPr>
          </a:p>
        </p:txBody>
      </p:sp>
      <p:sp>
        <p:nvSpPr>
          <p:cNvPr id="150" name="Freeform 384"/>
          <p:cNvSpPr>
            <a:spLocks/>
          </p:cNvSpPr>
          <p:nvPr/>
        </p:nvSpPr>
        <p:spPr bwMode="auto">
          <a:xfrm>
            <a:off x="499174" y="1968355"/>
            <a:ext cx="1670479"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2000" kern="0" dirty="0">
                <a:solidFill>
                  <a:srgbClr val="003366"/>
                </a:solidFill>
                <a:latin typeface="Courier"/>
                <a:cs typeface="Courier"/>
              </a:rPr>
              <a:t>Revenue </a:t>
            </a:r>
            <a:r>
              <a:rPr lang="en-US" sz="2000" kern="0" dirty="0" smtClean="0">
                <a:solidFill>
                  <a:srgbClr val="003366"/>
                </a:solidFill>
                <a:latin typeface="Courier"/>
                <a:cs typeface="Courier"/>
              </a:rPr>
              <a:t>protecting</a:t>
            </a:r>
            <a:endParaRPr lang="en-US" sz="2000" kern="0" dirty="0">
              <a:solidFill>
                <a:srgbClr val="003366"/>
              </a:solidFill>
              <a:latin typeface="Courier"/>
              <a:cs typeface="Courier"/>
            </a:endParaRPr>
          </a:p>
        </p:txBody>
      </p:sp>
      <p:grpSp>
        <p:nvGrpSpPr>
          <p:cNvPr id="152" name="Grupa 57"/>
          <p:cNvGrpSpPr/>
          <p:nvPr/>
        </p:nvGrpSpPr>
        <p:grpSpPr>
          <a:xfrm>
            <a:off x="5454047" y="1905218"/>
            <a:ext cx="514604" cy="269709"/>
            <a:chOff x="5246340" y="1637308"/>
            <a:chExt cx="1384382" cy="936104"/>
          </a:xfrm>
          <a:solidFill>
            <a:schemeClr val="bg1">
              <a:lumMod val="65000"/>
            </a:schemeClr>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2462814" y="3380633"/>
            <a:ext cx="514605" cy="269710"/>
            <a:chOff x="5246340" y="1637308"/>
            <a:chExt cx="1384384" cy="936106"/>
          </a:xfrm>
          <a:solidFill>
            <a:srgbClr val="A6A6A6"/>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1" name="Grupa 57"/>
          <p:cNvGrpSpPr/>
          <p:nvPr/>
        </p:nvGrpSpPr>
        <p:grpSpPr>
          <a:xfrm rot="21233339">
            <a:off x="7176575" y="1084339"/>
            <a:ext cx="506710" cy="265572"/>
            <a:chOff x="5246340" y="1637308"/>
            <a:chExt cx="1384382" cy="936104"/>
          </a:xfrm>
          <a:solidFill>
            <a:srgbClr val="FEB80A"/>
          </a:solidFill>
        </p:grpSpPr>
        <p:sp>
          <p:nvSpPr>
            <p:cNvPr id="1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164" name="Grupa 57"/>
          <p:cNvGrpSpPr/>
          <p:nvPr/>
        </p:nvGrpSpPr>
        <p:grpSpPr>
          <a:xfrm>
            <a:off x="3753229" y="2031476"/>
            <a:ext cx="514604" cy="269709"/>
            <a:chOff x="5246340" y="1637308"/>
            <a:chExt cx="1384382" cy="936104"/>
          </a:xfrm>
          <a:solidFill>
            <a:srgbClr val="A6A6A6"/>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453550" y="1937651"/>
            <a:ext cx="514604" cy="269709"/>
            <a:chOff x="5246340" y="1637308"/>
            <a:chExt cx="1384382" cy="936104"/>
          </a:xfrm>
          <a:solidFill>
            <a:srgbClr val="A6A6A6"/>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458185" y="3760050"/>
            <a:ext cx="514604" cy="269709"/>
            <a:chOff x="5246340" y="1637308"/>
            <a:chExt cx="1384382" cy="936104"/>
          </a:xfrm>
          <a:solidFill>
            <a:srgbClr val="A6A6A6"/>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4" name="Grupa 57"/>
          <p:cNvGrpSpPr/>
          <p:nvPr/>
        </p:nvGrpSpPr>
        <p:grpSpPr>
          <a:xfrm rot="351806">
            <a:off x="2478210" y="3039355"/>
            <a:ext cx="514605" cy="269710"/>
            <a:chOff x="5246340" y="1637308"/>
            <a:chExt cx="1384384" cy="936106"/>
          </a:xfrm>
          <a:solidFill>
            <a:schemeClr val="bg1">
              <a:lumMod val="65000"/>
            </a:schemeClr>
          </a:solidFill>
        </p:grpSpPr>
        <p:sp>
          <p:nvSpPr>
            <p:cNvPr id="17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7" name="Freeform 6"/>
          <p:cNvSpPr>
            <a:spLocks/>
          </p:cNvSpPr>
          <p:nvPr/>
        </p:nvSpPr>
        <p:spPr bwMode="auto">
          <a:xfrm rot="351806">
            <a:off x="7646801" y="3171299"/>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A6A6A6"/>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178" name="Grupa 57"/>
          <p:cNvGrpSpPr/>
          <p:nvPr/>
        </p:nvGrpSpPr>
        <p:grpSpPr>
          <a:xfrm rot="351806">
            <a:off x="7631363" y="3472916"/>
            <a:ext cx="514605" cy="269710"/>
            <a:chOff x="5246340" y="1637308"/>
            <a:chExt cx="1384384" cy="936106"/>
          </a:xfrm>
          <a:solidFill>
            <a:srgbClr val="A6A6A6"/>
          </a:solidFill>
        </p:grpSpPr>
        <p:sp>
          <p:nvSpPr>
            <p:cNvPr id="17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82" name="Grupa 124"/>
          <p:cNvGrpSpPr/>
          <p:nvPr/>
        </p:nvGrpSpPr>
        <p:grpSpPr>
          <a:xfrm>
            <a:off x="3391827" y="1053895"/>
            <a:ext cx="882610" cy="351483"/>
            <a:chOff x="1907704" y="3645020"/>
            <a:chExt cx="1731642" cy="919456"/>
          </a:xfrm>
          <a:solidFill>
            <a:schemeClr val="accent2"/>
          </a:solidFill>
        </p:grpSpPr>
        <p:grpSp>
          <p:nvGrpSpPr>
            <p:cNvPr id="183" name="Grupa 119"/>
            <p:cNvGrpSpPr/>
            <p:nvPr/>
          </p:nvGrpSpPr>
          <p:grpSpPr>
            <a:xfrm rot="2352781">
              <a:off x="1907704" y="3645018"/>
              <a:ext cx="1504650" cy="471864"/>
              <a:chOff x="4860040" y="5233988"/>
              <a:chExt cx="2278063" cy="1624012"/>
            </a:xfrm>
            <a:grpFill/>
          </p:grpSpPr>
          <p:sp>
            <p:nvSpPr>
              <p:cNvPr id="187" name="Freeform 193"/>
              <p:cNvSpPr>
                <a:spLocks noEditPoints="1"/>
              </p:cNvSpPr>
              <p:nvPr/>
            </p:nvSpPr>
            <p:spPr bwMode="auto">
              <a:xfrm>
                <a:off x="4860040" y="5233988"/>
                <a:ext cx="2278063" cy="155575"/>
              </a:xfrm>
              <a:custGeom>
                <a:avLst/>
                <a:gdLst/>
                <a:ahLst/>
                <a:cxnLst>
                  <a:cxn ang="0">
                    <a:pos x="119" y="2"/>
                  </a:cxn>
                  <a:cxn ang="0">
                    <a:pos x="98" y="2"/>
                  </a:cxn>
                  <a:cxn ang="0">
                    <a:pos x="79" y="4"/>
                  </a:cxn>
                  <a:cxn ang="0">
                    <a:pos x="70" y="4"/>
                  </a:cxn>
                  <a:cxn ang="0">
                    <a:pos x="63" y="5"/>
                  </a:cxn>
                  <a:cxn ang="0">
                    <a:pos x="48" y="6"/>
                  </a:cxn>
                  <a:cxn ang="0">
                    <a:pos x="39" y="6"/>
                  </a:cxn>
                  <a:cxn ang="0">
                    <a:pos x="25" y="7"/>
                  </a:cxn>
                  <a:cxn ang="0">
                    <a:pos x="18" y="7"/>
                  </a:cxn>
                  <a:cxn ang="0">
                    <a:pos x="9" y="7"/>
                  </a:cxn>
                  <a:cxn ang="0">
                    <a:pos x="4" y="7"/>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10"/>
                  </a:cxn>
                  <a:cxn ang="0">
                    <a:pos x="29" y="10"/>
                  </a:cxn>
                  <a:cxn ang="0">
                    <a:pos x="31" y="9"/>
                  </a:cxn>
                  <a:cxn ang="0">
                    <a:pos x="32" y="10"/>
                  </a:cxn>
                  <a:cxn ang="0">
                    <a:pos x="39" y="10"/>
                  </a:cxn>
                  <a:cxn ang="0">
                    <a:pos x="42" y="10"/>
                  </a:cxn>
                  <a:cxn ang="0">
                    <a:pos x="45" y="9"/>
                  </a:cxn>
                  <a:cxn ang="0">
                    <a:pos x="51" y="9"/>
                  </a:cxn>
                  <a:cxn ang="0">
                    <a:pos x="54" y="9"/>
                  </a:cxn>
                  <a:cxn ang="0">
                    <a:pos x="56" y="9"/>
                  </a:cxn>
                  <a:cxn ang="0">
                    <a:pos x="57" y="9"/>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6"/>
                  </a:cxn>
                  <a:cxn ang="0">
                    <a:pos x="105" y="6"/>
                  </a:cxn>
                  <a:cxn ang="0">
                    <a:pos x="114" y="6"/>
                  </a:cxn>
                  <a:cxn ang="0">
                    <a:pos x="117" y="6"/>
                  </a:cxn>
                  <a:cxn ang="0">
                    <a:pos x="125" y="6"/>
                  </a:cxn>
                  <a:cxn ang="0">
                    <a:pos x="131" y="5"/>
                  </a:cxn>
                  <a:cxn ang="0">
                    <a:pos x="136" y="2"/>
                  </a:cxn>
                </a:cxnLst>
                <a:rect l="0" t="0" r="r" b="b"/>
                <a:pathLst>
                  <a:path w="146" h="10">
                    <a:moveTo>
                      <a:pt x="136" y="2"/>
                    </a:moveTo>
                    <a:cubicBezTo>
                      <a:pt x="135" y="2"/>
                      <a:pt x="134" y="2"/>
                      <a:pt x="133" y="2"/>
                    </a:cubicBezTo>
                    <a:cubicBezTo>
                      <a:pt x="129" y="2"/>
                      <a:pt x="124" y="0"/>
                      <a:pt x="120" y="1"/>
                    </a:cubicBezTo>
                    <a:cubicBezTo>
                      <a:pt x="120" y="1"/>
                      <a:pt x="120" y="1"/>
                      <a:pt x="120" y="2"/>
                    </a:cubicBezTo>
                    <a:cubicBezTo>
                      <a:pt x="120" y="2"/>
                      <a:pt x="120" y="1"/>
                      <a:pt x="120" y="1"/>
                    </a:cubicBezTo>
                    <a:cubicBezTo>
                      <a:pt x="120" y="2"/>
                      <a:pt x="119" y="2"/>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2"/>
                      <a:pt x="98" y="2"/>
                    </a:cubicBezTo>
                    <a:cubicBezTo>
                      <a:pt x="93" y="2"/>
                      <a:pt x="89" y="3"/>
                      <a:pt x="84" y="3"/>
                    </a:cubicBezTo>
                    <a:cubicBezTo>
                      <a:pt x="83" y="4"/>
                      <a:pt x="82" y="4"/>
                      <a:pt x="82" y="5"/>
                    </a:cubicBezTo>
                    <a:cubicBezTo>
                      <a:pt x="82" y="5"/>
                      <a:pt x="82" y="4"/>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4"/>
                    </a:cubicBezTo>
                    <a:cubicBezTo>
                      <a:pt x="71" y="4"/>
                      <a:pt x="71" y="5"/>
                      <a:pt x="71" y="5"/>
                    </a:cubicBezTo>
                    <a:cubicBezTo>
                      <a:pt x="71" y="4"/>
                      <a:pt x="70" y="5"/>
                      <a:pt x="70" y="5"/>
                    </a:cubicBezTo>
                    <a:cubicBezTo>
                      <a:pt x="70" y="5"/>
                      <a:pt x="70" y="5"/>
                      <a:pt x="70" y="4"/>
                    </a:cubicBezTo>
                    <a:cubicBezTo>
                      <a:pt x="69" y="4"/>
                      <a:pt x="69" y="5"/>
                      <a:pt x="68" y="4"/>
                    </a:cubicBezTo>
                    <a:cubicBezTo>
                      <a:pt x="68" y="4"/>
                      <a:pt x="68" y="4"/>
                      <a:pt x="68" y="4"/>
                    </a:cubicBezTo>
                    <a:cubicBezTo>
                      <a:pt x="67" y="5"/>
                      <a:pt x="66" y="4"/>
                      <a:pt x="65" y="5"/>
                    </a:cubicBezTo>
                    <a:cubicBezTo>
                      <a:pt x="66" y="4"/>
                      <a:pt x="65" y="4"/>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5"/>
                      <a:pt x="51" y="5"/>
                    </a:cubicBezTo>
                    <a:cubicBezTo>
                      <a:pt x="51" y="5"/>
                      <a:pt x="51" y="5"/>
                      <a:pt x="51" y="5"/>
                    </a:cubicBezTo>
                    <a:cubicBezTo>
                      <a:pt x="50" y="5"/>
                      <a:pt x="49" y="5"/>
                      <a:pt x="48" y="5"/>
                    </a:cubicBezTo>
                    <a:cubicBezTo>
                      <a:pt x="48" y="5"/>
                      <a:pt x="48" y="5"/>
                      <a:pt x="48" y="6"/>
                    </a:cubicBezTo>
                    <a:cubicBezTo>
                      <a:pt x="47" y="5"/>
                      <a:pt x="46" y="6"/>
                      <a:pt x="45" y="5"/>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6"/>
                    </a:cubicBezTo>
                    <a:cubicBezTo>
                      <a:pt x="38" y="6"/>
                      <a:pt x="38" y="6"/>
                      <a:pt x="38" y="6"/>
                    </a:cubicBezTo>
                    <a:cubicBezTo>
                      <a:pt x="37" y="6"/>
                      <a:pt x="34" y="6"/>
                      <a:pt x="33" y="6"/>
                    </a:cubicBezTo>
                    <a:cubicBezTo>
                      <a:pt x="33" y="6"/>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6"/>
                      <a:pt x="21" y="7"/>
                    </a:cubicBezTo>
                    <a:cubicBezTo>
                      <a:pt x="21" y="7"/>
                      <a:pt x="21" y="7"/>
                      <a:pt x="21" y="7"/>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6"/>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7"/>
                    </a:cubicBezTo>
                    <a:cubicBezTo>
                      <a:pt x="2" y="7"/>
                      <a:pt x="2" y="7"/>
                      <a:pt x="2" y="7"/>
                    </a:cubicBezTo>
                    <a:cubicBezTo>
                      <a:pt x="2" y="7"/>
                      <a:pt x="3" y="7"/>
                      <a:pt x="3" y="7"/>
                    </a:cubicBezTo>
                    <a:cubicBezTo>
                      <a:pt x="3" y="7"/>
                      <a:pt x="3" y="7"/>
                      <a:pt x="3" y="8"/>
                    </a:cubicBezTo>
                    <a:cubicBezTo>
                      <a:pt x="3" y="7"/>
                      <a:pt x="3" y="7"/>
                      <a:pt x="3" y="7"/>
                    </a:cubicBezTo>
                    <a:cubicBezTo>
                      <a:pt x="3" y="8"/>
                      <a:pt x="3" y="8"/>
                      <a:pt x="3" y="8"/>
                    </a:cubicBezTo>
                    <a:cubicBezTo>
                      <a:pt x="3" y="7"/>
                      <a:pt x="4" y="8"/>
                      <a:pt x="5" y="8"/>
                    </a:cubicBezTo>
                    <a:cubicBezTo>
                      <a:pt x="5" y="8"/>
                      <a:pt x="5" y="8"/>
                      <a:pt x="4" y="8"/>
                    </a:cubicBezTo>
                    <a:cubicBezTo>
                      <a:pt x="5" y="8"/>
                      <a:pt x="4" y="7"/>
                      <a:pt x="5" y="7"/>
                    </a:cubicBezTo>
                    <a:cubicBezTo>
                      <a:pt x="5" y="8"/>
                      <a:pt x="5" y="8"/>
                      <a:pt x="5" y="8"/>
                    </a:cubicBezTo>
                    <a:cubicBezTo>
                      <a:pt x="6" y="8"/>
                      <a:pt x="7" y="8"/>
                      <a:pt x="8" y="8"/>
                    </a:cubicBezTo>
                    <a:cubicBezTo>
                      <a:pt x="8" y="8"/>
                      <a:pt x="9" y="8"/>
                      <a:pt x="9" y="8"/>
                    </a:cubicBezTo>
                    <a:cubicBezTo>
                      <a:pt x="10" y="8"/>
                      <a:pt x="9" y="8"/>
                      <a:pt x="10" y="8"/>
                    </a:cubicBezTo>
                    <a:cubicBezTo>
                      <a:pt x="10" y="8"/>
                      <a:pt x="10" y="8"/>
                      <a:pt x="10" y="9"/>
                    </a:cubicBezTo>
                    <a:cubicBezTo>
                      <a:pt x="10" y="8"/>
                      <a:pt x="11" y="9"/>
                      <a:pt x="10" y="8"/>
                    </a:cubicBezTo>
                    <a:cubicBezTo>
                      <a:pt x="11" y="8"/>
                      <a:pt x="12" y="8"/>
                      <a:pt x="13" y="8"/>
                    </a:cubicBezTo>
                    <a:cubicBezTo>
                      <a:pt x="12" y="8"/>
                      <a:pt x="12" y="9"/>
                      <a:pt x="12" y="9"/>
                    </a:cubicBezTo>
                    <a:cubicBezTo>
                      <a:pt x="13" y="9"/>
                      <a:pt x="13" y="8"/>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9"/>
                      <a:pt x="13" y="9"/>
                      <a:pt x="13" y="9"/>
                    </a:cubicBezTo>
                    <a:cubicBezTo>
                      <a:pt x="13" y="9"/>
                      <a:pt x="14" y="9"/>
                      <a:pt x="14" y="9"/>
                    </a:cubicBezTo>
                    <a:cubicBezTo>
                      <a:pt x="14" y="9"/>
                      <a:pt x="14" y="9"/>
                      <a:pt x="14" y="9"/>
                    </a:cubicBezTo>
                    <a:cubicBezTo>
                      <a:pt x="15" y="9"/>
                      <a:pt x="15" y="9"/>
                      <a:pt x="15" y="9"/>
                    </a:cubicBezTo>
                    <a:cubicBezTo>
                      <a:pt x="15" y="9"/>
                      <a:pt x="15" y="9"/>
                      <a:pt x="15" y="9"/>
                    </a:cubicBezTo>
                    <a:cubicBezTo>
                      <a:pt x="15" y="9"/>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9"/>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9"/>
                      <a:pt x="18" y="10"/>
                      <a:pt x="17" y="10"/>
                    </a:cubicBezTo>
                    <a:cubicBezTo>
                      <a:pt x="18" y="10"/>
                      <a:pt x="18" y="10"/>
                      <a:pt x="18" y="10"/>
                    </a:cubicBezTo>
                    <a:cubicBezTo>
                      <a:pt x="18" y="10"/>
                      <a:pt x="18" y="9"/>
                      <a:pt x="18" y="9"/>
                    </a:cubicBezTo>
                    <a:cubicBezTo>
                      <a:pt x="19" y="9"/>
                      <a:pt x="19" y="10"/>
                      <a:pt x="19" y="10"/>
                    </a:cubicBezTo>
                    <a:cubicBezTo>
                      <a:pt x="19" y="9"/>
                      <a:pt x="20" y="9"/>
                      <a:pt x="20" y="9"/>
                    </a:cubicBezTo>
                    <a:cubicBezTo>
                      <a:pt x="20" y="8"/>
                      <a:pt x="20" y="8"/>
                      <a:pt x="20" y="8"/>
                    </a:cubicBezTo>
                    <a:cubicBezTo>
                      <a:pt x="20" y="9"/>
                      <a:pt x="21" y="9"/>
                      <a:pt x="20" y="9"/>
                    </a:cubicBezTo>
                    <a:cubicBezTo>
                      <a:pt x="20" y="9"/>
                      <a:pt x="21" y="9"/>
                      <a:pt x="21" y="9"/>
                    </a:cubicBezTo>
                    <a:cubicBezTo>
                      <a:pt x="21" y="9"/>
                      <a:pt x="20" y="9"/>
                      <a:pt x="20" y="9"/>
                    </a:cubicBezTo>
                    <a:cubicBezTo>
                      <a:pt x="21" y="10"/>
                      <a:pt x="21" y="10"/>
                      <a:pt x="21" y="10"/>
                    </a:cubicBezTo>
                    <a:cubicBezTo>
                      <a:pt x="22" y="10"/>
                      <a:pt x="21" y="10"/>
                      <a:pt x="22" y="10"/>
                    </a:cubicBezTo>
                    <a:cubicBezTo>
                      <a:pt x="21" y="10"/>
                      <a:pt x="22" y="10"/>
                      <a:pt x="22" y="10"/>
                    </a:cubicBezTo>
                    <a:cubicBezTo>
                      <a:pt x="21" y="10"/>
                      <a:pt x="22" y="10"/>
                      <a:pt x="22" y="9"/>
                    </a:cubicBezTo>
                    <a:cubicBezTo>
                      <a:pt x="23" y="9"/>
                      <a:pt x="23" y="10"/>
                      <a:pt x="23" y="10"/>
                    </a:cubicBezTo>
                    <a:cubicBezTo>
                      <a:pt x="23" y="10"/>
                      <a:pt x="23" y="10"/>
                      <a:pt x="22" y="10"/>
                    </a:cubicBezTo>
                    <a:cubicBezTo>
                      <a:pt x="23" y="10"/>
                      <a:pt x="23" y="10"/>
                      <a:pt x="23" y="10"/>
                    </a:cubicBezTo>
                    <a:cubicBezTo>
                      <a:pt x="23" y="10"/>
                      <a:pt x="23" y="10"/>
                      <a:pt x="23" y="9"/>
                    </a:cubicBezTo>
                    <a:cubicBezTo>
                      <a:pt x="23" y="9"/>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9"/>
                      <a:pt x="25" y="10"/>
                      <a:pt x="25" y="9"/>
                    </a:cubicBezTo>
                    <a:cubicBezTo>
                      <a:pt x="25" y="10"/>
                      <a:pt x="26" y="10"/>
                      <a:pt x="26" y="10"/>
                    </a:cubicBezTo>
                    <a:cubicBezTo>
                      <a:pt x="26" y="10"/>
                      <a:pt x="27" y="10"/>
                      <a:pt x="27" y="10"/>
                    </a:cubicBezTo>
                    <a:cubicBezTo>
                      <a:pt x="27" y="10"/>
                      <a:pt x="27" y="10"/>
                      <a:pt x="27" y="10"/>
                    </a:cubicBezTo>
                    <a:cubicBezTo>
                      <a:pt x="27" y="10"/>
                      <a:pt x="27" y="9"/>
                      <a:pt x="28" y="10"/>
                    </a:cubicBezTo>
                    <a:cubicBezTo>
                      <a:pt x="28" y="10"/>
                      <a:pt x="28" y="10"/>
                      <a:pt x="28" y="10"/>
                    </a:cubicBezTo>
                    <a:cubicBezTo>
                      <a:pt x="27" y="10"/>
                      <a:pt x="28" y="10"/>
                      <a:pt x="28" y="9"/>
                    </a:cubicBezTo>
                    <a:cubicBezTo>
                      <a:pt x="29" y="9"/>
                      <a:pt x="28" y="10"/>
                      <a:pt x="28" y="10"/>
                    </a:cubicBezTo>
                    <a:cubicBezTo>
                      <a:pt x="28" y="10"/>
                      <a:pt x="29" y="10"/>
                      <a:pt x="29" y="10"/>
                    </a:cubicBezTo>
                    <a:cubicBezTo>
                      <a:pt x="29" y="10"/>
                      <a:pt x="29" y="10"/>
                      <a:pt x="29" y="10"/>
                    </a:cubicBezTo>
                    <a:cubicBezTo>
                      <a:pt x="30" y="10"/>
                      <a:pt x="29" y="10"/>
                      <a:pt x="29" y="10"/>
                    </a:cubicBezTo>
                    <a:cubicBezTo>
                      <a:pt x="30" y="10"/>
                      <a:pt x="30" y="9"/>
                      <a:pt x="30" y="9"/>
                    </a:cubicBezTo>
                    <a:cubicBezTo>
                      <a:pt x="30" y="9"/>
                      <a:pt x="30" y="9"/>
                      <a:pt x="31" y="9"/>
                    </a:cubicBezTo>
                    <a:cubicBezTo>
                      <a:pt x="31" y="10"/>
                      <a:pt x="30" y="9"/>
                      <a:pt x="30" y="10"/>
                    </a:cubicBezTo>
                    <a:cubicBezTo>
                      <a:pt x="31" y="10"/>
                      <a:pt x="31" y="9"/>
                      <a:pt x="31" y="9"/>
                    </a:cubicBezTo>
                    <a:cubicBezTo>
                      <a:pt x="31" y="9"/>
                      <a:pt x="31" y="8"/>
                      <a:pt x="31" y="8"/>
                    </a:cubicBezTo>
                    <a:cubicBezTo>
                      <a:pt x="32" y="8"/>
                      <a:pt x="31" y="8"/>
                      <a:pt x="31" y="9"/>
                    </a:cubicBezTo>
                    <a:cubicBezTo>
                      <a:pt x="32" y="9"/>
                      <a:pt x="32" y="9"/>
                      <a:pt x="32" y="8"/>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9"/>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9"/>
                    </a:cubicBezTo>
                    <a:cubicBezTo>
                      <a:pt x="39" y="10"/>
                      <a:pt x="39" y="10"/>
                      <a:pt x="40" y="10"/>
                    </a:cubicBezTo>
                    <a:cubicBezTo>
                      <a:pt x="40" y="10"/>
                      <a:pt x="41" y="10"/>
                      <a:pt x="41" y="9"/>
                    </a:cubicBezTo>
                    <a:cubicBezTo>
                      <a:pt x="41" y="10"/>
                      <a:pt x="41" y="10"/>
                      <a:pt x="41" y="10"/>
                    </a:cubicBezTo>
                    <a:cubicBezTo>
                      <a:pt x="41" y="10"/>
                      <a:pt x="41" y="10"/>
                      <a:pt x="41" y="9"/>
                    </a:cubicBezTo>
                    <a:cubicBezTo>
                      <a:pt x="42" y="10"/>
                      <a:pt x="42" y="10"/>
                      <a:pt x="42" y="10"/>
                    </a:cubicBezTo>
                    <a:cubicBezTo>
                      <a:pt x="42" y="10"/>
                      <a:pt x="42" y="10"/>
                      <a:pt x="42" y="9"/>
                    </a:cubicBezTo>
                    <a:cubicBezTo>
                      <a:pt x="42" y="9"/>
                      <a:pt x="43" y="9"/>
                      <a:pt x="43" y="10"/>
                    </a:cubicBezTo>
                    <a:cubicBezTo>
                      <a:pt x="43" y="10"/>
                      <a:pt x="43" y="10"/>
                      <a:pt x="43" y="10"/>
                    </a:cubicBezTo>
                    <a:cubicBezTo>
                      <a:pt x="43" y="10"/>
                      <a:pt x="44" y="10"/>
                      <a:pt x="45" y="10"/>
                    </a:cubicBezTo>
                    <a:cubicBezTo>
                      <a:pt x="44" y="10"/>
                      <a:pt x="44" y="9"/>
                      <a:pt x="44" y="9"/>
                    </a:cubicBezTo>
                    <a:cubicBezTo>
                      <a:pt x="44" y="9"/>
                      <a:pt x="44" y="9"/>
                      <a:pt x="45" y="9"/>
                    </a:cubicBezTo>
                    <a:cubicBezTo>
                      <a:pt x="45" y="9"/>
                      <a:pt x="45" y="9"/>
                      <a:pt x="45" y="9"/>
                    </a:cubicBezTo>
                    <a:cubicBezTo>
                      <a:pt x="46" y="10"/>
                      <a:pt x="47" y="9"/>
                      <a:pt x="48" y="10"/>
                    </a:cubicBezTo>
                    <a:cubicBezTo>
                      <a:pt x="48" y="10"/>
                      <a:pt x="48" y="9"/>
                      <a:pt x="48" y="9"/>
                    </a:cubicBezTo>
                    <a:cubicBezTo>
                      <a:pt x="49" y="10"/>
                      <a:pt x="50" y="9"/>
                      <a:pt x="50" y="9"/>
                    </a:cubicBezTo>
                    <a:cubicBezTo>
                      <a:pt x="50" y="9"/>
                      <a:pt x="50" y="9"/>
                      <a:pt x="51" y="9"/>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8"/>
                      <a:pt x="57" y="8"/>
                      <a:pt x="57" y="9"/>
                    </a:cubicBezTo>
                    <a:cubicBezTo>
                      <a:pt x="57" y="9"/>
                      <a:pt x="57" y="9"/>
                      <a:pt x="57" y="9"/>
                    </a:cubicBezTo>
                    <a:cubicBezTo>
                      <a:pt x="57" y="9"/>
                      <a:pt x="58" y="9"/>
                      <a:pt x="58" y="8"/>
                    </a:cubicBezTo>
                    <a:cubicBezTo>
                      <a:pt x="58" y="8"/>
                      <a:pt x="58" y="9"/>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8"/>
                    </a:cubicBezTo>
                    <a:cubicBezTo>
                      <a:pt x="67" y="9"/>
                      <a:pt x="67" y="7"/>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8"/>
                    </a:cubicBezTo>
                    <a:cubicBezTo>
                      <a:pt x="72" y="9"/>
                      <a:pt x="72" y="9"/>
                      <a:pt x="73" y="9"/>
                    </a:cubicBezTo>
                    <a:cubicBezTo>
                      <a:pt x="73" y="8"/>
                      <a:pt x="74" y="9"/>
                      <a:pt x="74" y="8"/>
                    </a:cubicBezTo>
                    <a:cubicBezTo>
                      <a:pt x="74" y="8"/>
                      <a:pt x="74" y="8"/>
                      <a:pt x="74" y="9"/>
                    </a:cubicBezTo>
                    <a:cubicBezTo>
                      <a:pt x="74" y="8"/>
                      <a:pt x="74" y="8"/>
                      <a:pt x="75" y="8"/>
                    </a:cubicBezTo>
                    <a:cubicBezTo>
                      <a:pt x="74" y="8"/>
                      <a:pt x="74" y="8"/>
                      <a:pt x="74" y="8"/>
                    </a:cubicBezTo>
                    <a:cubicBezTo>
                      <a:pt x="74" y="9"/>
                      <a:pt x="75" y="8"/>
                      <a:pt x="75" y="9"/>
                    </a:cubicBezTo>
                    <a:cubicBezTo>
                      <a:pt x="75" y="8"/>
                      <a:pt x="75" y="9"/>
                      <a:pt x="76" y="8"/>
                    </a:cubicBezTo>
                    <a:cubicBezTo>
                      <a:pt x="76" y="8"/>
                      <a:pt x="76" y="8"/>
                      <a:pt x="76" y="8"/>
                    </a:cubicBezTo>
                    <a:cubicBezTo>
                      <a:pt x="76" y="8"/>
                      <a:pt x="76" y="8"/>
                      <a:pt x="76" y="8"/>
                    </a:cubicBezTo>
                    <a:cubicBezTo>
                      <a:pt x="77" y="8"/>
                      <a:pt x="77" y="8"/>
                      <a:pt x="76" y="8"/>
                    </a:cubicBezTo>
                    <a:cubicBezTo>
                      <a:pt x="77" y="9"/>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9"/>
                      <a:pt x="78" y="9"/>
                      <a:pt x="78" y="9"/>
                    </a:cubicBezTo>
                    <a:cubicBezTo>
                      <a:pt x="78" y="9"/>
                      <a:pt x="79" y="8"/>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8"/>
                      <a:pt x="84" y="7"/>
                      <a:pt x="85" y="8"/>
                    </a:cubicBezTo>
                    <a:cubicBezTo>
                      <a:pt x="85" y="8"/>
                      <a:pt x="85" y="8"/>
                      <a:pt x="85" y="8"/>
                    </a:cubicBezTo>
                    <a:cubicBezTo>
                      <a:pt x="85" y="8"/>
                      <a:pt x="86" y="8"/>
                      <a:pt x="86" y="7"/>
                    </a:cubicBezTo>
                    <a:cubicBezTo>
                      <a:pt x="86" y="7"/>
                      <a:pt x="86" y="8"/>
                      <a:pt x="86" y="8"/>
                    </a:cubicBezTo>
                    <a:cubicBezTo>
                      <a:pt x="87" y="8"/>
                      <a:pt x="87" y="8"/>
                      <a:pt x="87" y="7"/>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7"/>
                    </a:cubicBezTo>
                    <a:cubicBezTo>
                      <a:pt x="90" y="7"/>
                      <a:pt x="90" y="7"/>
                      <a:pt x="90" y="7"/>
                    </a:cubicBezTo>
                    <a:cubicBezTo>
                      <a:pt x="90" y="7"/>
                      <a:pt x="90" y="7"/>
                      <a:pt x="90" y="7"/>
                    </a:cubicBezTo>
                    <a:cubicBezTo>
                      <a:pt x="90" y="7"/>
                      <a:pt x="91" y="6"/>
                      <a:pt x="91" y="6"/>
                    </a:cubicBezTo>
                    <a:cubicBezTo>
                      <a:pt x="91" y="6"/>
                      <a:pt x="91" y="7"/>
                      <a:pt x="91" y="7"/>
                    </a:cubicBezTo>
                    <a:cubicBezTo>
                      <a:pt x="92" y="7"/>
                      <a:pt x="92" y="6"/>
                      <a:pt x="93" y="5"/>
                    </a:cubicBezTo>
                    <a:cubicBezTo>
                      <a:pt x="93" y="6"/>
                      <a:pt x="94" y="5"/>
                      <a:pt x="94" y="5"/>
                    </a:cubicBezTo>
                    <a:cubicBezTo>
                      <a:pt x="94" y="6"/>
                      <a:pt x="94" y="5"/>
                      <a:pt x="94" y="5"/>
                    </a:cubicBezTo>
                    <a:cubicBezTo>
                      <a:pt x="94" y="6"/>
                      <a:pt x="94" y="6"/>
                      <a:pt x="94" y="6"/>
                    </a:cubicBezTo>
                    <a:cubicBezTo>
                      <a:pt x="93" y="6"/>
                      <a:pt x="94" y="7"/>
                      <a:pt x="94" y="7"/>
                    </a:cubicBezTo>
                    <a:cubicBezTo>
                      <a:pt x="94" y="7"/>
                      <a:pt x="95" y="7"/>
                      <a:pt x="96" y="7"/>
                    </a:cubicBezTo>
                    <a:cubicBezTo>
                      <a:pt x="95" y="6"/>
                      <a:pt x="96" y="7"/>
                      <a:pt x="96" y="6"/>
                    </a:cubicBezTo>
                    <a:cubicBezTo>
                      <a:pt x="97" y="6"/>
                      <a:pt x="97" y="6"/>
                      <a:pt x="97" y="7"/>
                    </a:cubicBezTo>
                    <a:cubicBezTo>
                      <a:pt x="98" y="6"/>
                      <a:pt x="98" y="6"/>
                      <a:pt x="99" y="6"/>
                    </a:cubicBezTo>
                    <a:cubicBezTo>
                      <a:pt x="99" y="6"/>
                      <a:pt x="99" y="6"/>
                      <a:pt x="99" y="7"/>
                    </a:cubicBezTo>
                    <a:cubicBezTo>
                      <a:pt x="99" y="6"/>
                      <a:pt x="100" y="6"/>
                      <a:pt x="101" y="6"/>
                    </a:cubicBezTo>
                    <a:cubicBezTo>
                      <a:pt x="101" y="6"/>
                      <a:pt x="101" y="6"/>
                      <a:pt x="101" y="6"/>
                    </a:cubicBezTo>
                    <a:cubicBezTo>
                      <a:pt x="101" y="6"/>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6"/>
                      <a:pt x="104" y="5"/>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6"/>
                      <a:pt x="113" y="6"/>
                      <a:pt x="113" y="7"/>
                    </a:cubicBezTo>
                    <a:cubicBezTo>
                      <a:pt x="113" y="6"/>
                      <a:pt x="114" y="6"/>
                      <a:pt x="114" y="6"/>
                    </a:cubicBezTo>
                    <a:cubicBezTo>
                      <a:pt x="114" y="6"/>
                      <a:pt x="114" y="6"/>
                      <a:pt x="114" y="6"/>
                    </a:cubicBezTo>
                    <a:cubicBezTo>
                      <a:pt x="115" y="6"/>
                      <a:pt x="115" y="7"/>
                      <a:pt x="115" y="6"/>
                    </a:cubicBezTo>
                    <a:cubicBezTo>
                      <a:pt x="115" y="6"/>
                      <a:pt x="115" y="6"/>
                      <a:pt x="115" y="6"/>
                    </a:cubicBezTo>
                    <a:cubicBezTo>
                      <a:pt x="116" y="6"/>
                      <a:pt x="116" y="7"/>
                      <a:pt x="116" y="6"/>
                    </a:cubicBezTo>
                    <a:cubicBezTo>
                      <a:pt x="116" y="6"/>
                      <a:pt x="116" y="7"/>
                      <a:pt x="116" y="7"/>
                    </a:cubicBezTo>
                    <a:cubicBezTo>
                      <a:pt x="117" y="6"/>
                      <a:pt x="117" y="7"/>
                      <a:pt x="117" y="6"/>
                    </a:cubicBezTo>
                    <a:cubicBezTo>
                      <a:pt x="117" y="6"/>
                      <a:pt x="117" y="6"/>
                      <a:pt x="117" y="6"/>
                    </a:cubicBezTo>
                    <a:cubicBezTo>
                      <a:pt x="118" y="7"/>
                      <a:pt x="119" y="6"/>
                      <a:pt x="119" y="6"/>
                    </a:cubicBezTo>
                    <a:cubicBezTo>
                      <a:pt x="119" y="6"/>
                      <a:pt x="120" y="6"/>
                      <a:pt x="120" y="5"/>
                    </a:cubicBezTo>
                    <a:cubicBezTo>
                      <a:pt x="120" y="6"/>
                      <a:pt x="120" y="6"/>
                      <a:pt x="120" y="6"/>
                    </a:cubicBezTo>
                    <a:cubicBezTo>
                      <a:pt x="122" y="6"/>
                      <a:pt x="124" y="6"/>
                      <a:pt x="125" y="5"/>
                    </a:cubicBezTo>
                    <a:cubicBezTo>
                      <a:pt x="125" y="5"/>
                      <a:pt x="125" y="5"/>
                      <a:pt x="125" y="6"/>
                    </a:cubicBezTo>
                    <a:cubicBezTo>
                      <a:pt x="126" y="5"/>
                      <a:pt x="127" y="7"/>
                      <a:pt x="128" y="5"/>
                    </a:cubicBezTo>
                    <a:cubicBezTo>
                      <a:pt x="128" y="5"/>
                      <a:pt x="128" y="5"/>
                      <a:pt x="128" y="4"/>
                    </a:cubicBezTo>
                    <a:cubicBezTo>
                      <a:pt x="128" y="5"/>
                      <a:pt x="128" y="5"/>
                      <a:pt x="128" y="5"/>
                    </a:cubicBezTo>
                    <a:cubicBezTo>
                      <a:pt x="129" y="5"/>
                      <a:pt x="129" y="5"/>
                      <a:pt x="130" y="5"/>
                    </a:cubicBezTo>
                    <a:cubicBezTo>
                      <a:pt x="130" y="5"/>
                      <a:pt x="129" y="5"/>
                      <a:pt x="129" y="5"/>
                    </a:cubicBezTo>
                    <a:cubicBezTo>
                      <a:pt x="130" y="5"/>
                      <a:pt x="130" y="4"/>
                      <a:pt x="131" y="5"/>
                    </a:cubicBezTo>
                    <a:cubicBezTo>
                      <a:pt x="131" y="5"/>
                      <a:pt x="131" y="5"/>
                      <a:pt x="131" y="5"/>
                    </a:cubicBezTo>
                    <a:cubicBezTo>
                      <a:pt x="133" y="6"/>
                      <a:pt x="136" y="7"/>
                      <a:pt x="138" y="6"/>
                    </a:cubicBezTo>
                    <a:cubicBezTo>
                      <a:pt x="138" y="6"/>
                      <a:pt x="138" y="7"/>
                      <a:pt x="138" y="7"/>
                    </a:cubicBezTo>
                    <a:cubicBezTo>
                      <a:pt x="140" y="5"/>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8" name="Freeform 214"/>
              <p:cNvSpPr>
                <a:spLocks noEditPoints="1"/>
              </p:cNvSpPr>
              <p:nvPr/>
            </p:nvSpPr>
            <p:spPr bwMode="auto">
              <a:xfrm>
                <a:off x="4860040" y="5608638"/>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6"/>
                  </a:cxn>
                  <a:cxn ang="0">
                    <a:pos x="0" y="6"/>
                  </a:cxn>
                  <a:cxn ang="0">
                    <a:pos x="3" y="7"/>
                  </a:cxn>
                  <a:cxn ang="0">
                    <a:pos x="8" y="8"/>
                  </a:cxn>
                  <a:cxn ang="0">
                    <a:pos x="12" y="8"/>
                  </a:cxn>
                  <a:cxn ang="0">
                    <a:pos x="13" y="8"/>
                  </a:cxn>
                  <a:cxn ang="0">
                    <a:pos x="16" y="9"/>
                  </a:cxn>
                  <a:cxn ang="0">
                    <a:pos x="16" y="9"/>
                  </a:cxn>
                  <a:cxn ang="0">
                    <a:pos x="17" y="9"/>
                  </a:cxn>
                  <a:cxn ang="0">
                    <a:pos x="20" y="8"/>
                  </a:cxn>
                  <a:cxn ang="0">
                    <a:pos x="22" y="9"/>
                  </a:cxn>
                  <a:cxn ang="0">
                    <a:pos x="23" y="9"/>
                  </a:cxn>
                  <a:cxn ang="0">
                    <a:pos x="26" y="9"/>
                  </a:cxn>
                  <a:cxn ang="0">
                    <a:pos x="28" y="9"/>
                  </a:cxn>
                  <a:cxn ang="0">
                    <a:pos x="29" y="9"/>
                  </a:cxn>
                  <a:cxn ang="0">
                    <a:pos x="31" y="8"/>
                  </a:cxn>
                  <a:cxn ang="0">
                    <a:pos x="32" y="9"/>
                  </a:cxn>
                  <a:cxn ang="0">
                    <a:pos x="39" y="9"/>
                  </a:cxn>
                  <a:cxn ang="0">
                    <a:pos x="42" y="9"/>
                  </a:cxn>
                  <a:cxn ang="0">
                    <a:pos x="45" y="8"/>
                  </a:cxn>
                  <a:cxn ang="0">
                    <a:pos x="51" y="9"/>
                  </a:cxn>
                  <a:cxn ang="0">
                    <a:pos x="54" y="8"/>
                  </a:cxn>
                  <a:cxn ang="0">
                    <a:pos x="56" y="8"/>
                  </a:cxn>
                  <a:cxn ang="0">
                    <a:pos x="57" y="8"/>
                  </a:cxn>
                  <a:cxn ang="0">
                    <a:pos x="59" y="9"/>
                  </a:cxn>
                  <a:cxn ang="0">
                    <a:pos x="61" y="8"/>
                  </a:cxn>
                  <a:cxn ang="0">
                    <a:pos x="67" y="8"/>
                  </a:cxn>
                  <a:cxn ang="0">
                    <a:pos x="70" y="8"/>
                  </a:cxn>
                  <a:cxn ang="0">
                    <a:pos x="74" y="8"/>
                  </a:cxn>
                  <a:cxn ang="0">
                    <a:pos x="77" y="8"/>
                  </a:cxn>
                  <a:cxn ang="0">
                    <a:pos x="78" y="8"/>
                  </a:cxn>
                  <a:cxn ang="0">
                    <a:pos x="81" y="7"/>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0"/>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1"/>
                      <a:pt x="114" y="1"/>
                      <a:pt x="114" y="2"/>
                    </a:cubicBezTo>
                    <a:cubicBezTo>
                      <a:pt x="113" y="1"/>
                      <a:pt x="114" y="1"/>
                      <a:pt x="114" y="1"/>
                    </a:cubicBezTo>
                    <a:cubicBezTo>
                      <a:pt x="112" y="2"/>
                      <a:pt x="112" y="2"/>
                      <a:pt x="111" y="1"/>
                    </a:cubicBezTo>
                    <a:cubicBezTo>
                      <a:pt x="107" y="0"/>
                      <a:pt x="102" y="1"/>
                      <a:pt x="98" y="1"/>
                    </a:cubicBezTo>
                    <a:cubicBezTo>
                      <a:pt x="93" y="1"/>
                      <a:pt x="89" y="2"/>
                      <a:pt x="84" y="3"/>
                    </a:cubicBezTo>
                    <a:cubicBezTo>
                      <a:pt x="83" y="4"/>
                      <a:pt x="82" y="3"/>
                      <a:pt x="82" y="4"/>
                    </a:cubicBezTo>
                    <a:cubicBezTo>
                      <a:pt x="82" y="4"/>
                      <a:pt x="82" y="4"/>
                      <a:pt x="82" y="4"/>
                    </a:cubicBezTo>
                    <a:cubicBezTo>
                      <a:pt x="81" y="4"/>
                      <a:pt x="81" y="4"/>
                      <a:pt x="80" y="3"/>
                    </a:cubicBezTo>
                    <a:cubicBezTo>
                      <a:pt x="80" y="4"/>
                      <a:pt x="79" y="4"/>
                      <a:pt x="80" y="4"/>
                    </a:cubicBezTo>
                    <a:cubicBezTo>
                      <a:pt x="79" y="4"/>
                      <a:pt x="79" y="3"/>
                      <a:pt x="79" y="4"/>
                    </a:cubicBezTo>
                    <a:cubicBezTo>
                      <a:pt x="79" y="3"/>
                      <a:pt x="79" y="4"/>
                      <a:pt x="79" y="4"/>
                    </a:cubicBezTo>
                    <a:cubicBezTo>
                      <a:pt x="77" y="4"/>
                      <a:pt x="79" y="3"/>
                      <a:pt x="77" y="3"/>
                    </a:cubicBezTo>
                    <a:cubicBezTo>
                      <a:pt x="75" y="3"/>
                      <a:pt x="73" y="4"/>
                      <a:pt x="71" y="4"/>
                    </a:cubicBezTo>
                    <a:cubicBezTo>
                      <a:pt x="71" y="4"/>
                      <a:pt x="71" y="4"/>
                      <a:pt x="71" y="4"/>
                    </a:cubicBezTo>
                    <a:cubicBezTo>
                      <a:pt x="71" y="3"/>
                      <a:pt x="70" y="4"/>
                      <a:pt x="70" y="4"/>
                    </a:cubicBezTo>
                    <a:cubicBezTo>
                      <a:pt x="70" y="4"/>
                      <a:pt x="70" y="4"/>
                      <a:pt x="70" y="4"/>
                    </a:cubicBezTo>
                    <a:cubicBezTo>
                      <a:pt x="69" y="4"/>
                      <a:pt x="69" y="4"/>
                      <a:pt x="68" y="4"/>
                    </a:cubicBezTo>
                    <a:cubicBezTo>
                      <a:pt x="68" y="4"/>
                      <a:pt x="68" y="4"/>
                      <a:pt x="68" y="4"/>
                    </a:cubicBezTo>
                    <a:cubicBezTo>
                      <a:pt x="67" y="4"/>
                      <a:pt x="66" y="3"/>
                      <a:pt x="65" y="4"/>
                    </a:cubicBezTo>
                    <a:cubicBezTo>
                      <a:pt x="66" y="4"/>
                      <a:pt x="65" y="4"/>
                      <a:pt x="65" y="4"/>
                    </a:cubicBezTo>
                    <a:cubicBezTo>
                      <a:pt x="64" y="5"/>
                      <a:pt x="63" y="3"/>
                      <a:pt x="63" y="4"/>
                    </a:cubicBezTo>
                    <a:cubicBezTo>
                      <a:pt x="63" y="4"/>
                      <a:pt x="63" y="4"/>
                      <a:pt x="63" y="4"/>
                    </a:cubicBezTo>
                    <a:cubicBezTo>
                      <a:pt x="60" y="4"/>
                      <a:pt x="58" y="4"/>
                      <a:pt x="56" y="5"/>
                    </a:cubicBezTo>
                    <a:cubicBezTo>
                      <a:pt x="54" y="5"/>
                      <a:pt x="53" y="4"/>
                      <a:pt x="51" y="4"/>
                    </a:cubicBezTo>
                    <a:cubicBezTo>
                      <a:pt x="51" y="5"/>
                      <a:pt x="51" y="5"/>
                      <a:pt x="51" y="5"/>
                    </a:cubicBezTo>
                    <a:cubicBezTo>
                      <a:pt x="51" y="5"/>
                      <a:pt x="51" y="5"/>
                      <a:pt x="51" y="4"/>
                    </a:cubicBezTo>
                    <a:cubicBezTo>
                      <a:pt x="50" y="5"/>
                      <a:pt x="49" y="5"/>
                      <a:pt x="48" y="5"/>
                    </a:cubicBezTo>
                    <a:cubicBezTo>
                      <a:pt x="48" y="5"/>
                      <a:pt x="48" y="5"/>
                      <a:pt x="48" y="5"/>
                    </a:cubicBezTo>
                    <a:cubicBezTo>
                      <a:pt x="47" y="4"/>
                      <a:pt x="46" y="5"/>
                      <a:pt x="45" y="5"/>
                    </a:cubicBezTo>
                    <a:cubicBezTo>
                      <a:pt x="45" y="6"/>
                      <a:pt x="44" y="5"/>
                      <a:pt x="44" y="5"/>
                    </a:cubicBezTo>
                    <a:cubicBezTo>
                      <a:pt x="44" y="5"/>
                      <a:pt x="44" y="5"/>
                      <a:pt x="44" y="5"/>
                    </a:cubicBezTo>
                    <a:cubicBezTo>
                      <a:pt x="43" y="5"/>
                      <a:pt x="43" y="5"/>
                      <a:pt x="42" y="5"/>
                    </a:cubicBezTo>
                    <a:cubicBezTo>
                      <a:pt x="41" y="5"/>
                      <a:pt x="41" y="6"/>
                      <a:pt x="41" y="5"/>
                    </a:cubicBezTo>
                    <a:cubicBezTo>
                      <a:pt x="40" y="5"/>
                      <a:pt x="40" y="5"/>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6"/>
                      <a:pt x="19" y="6"/>
                    </a:cubicBezTo>
                    <a:cubicBezTo>
                      <a:pt x="18" y="6"/>
                      <a:pt x="18" y="6"/>
                      <a:pt x="18" y="7"/>
                    </a:cubicBezTo>
                    <a:cubicBezTo>
                      <a:pt x="18" y="7"/>
                      <a:pt x="18" y="6"/>
                      <a:pt x="18" y="7"/>
                    </a:cubicBezTo>
                    <a:cubicBezTo>
                      <a:pt x="18" y="6"/>
                      <a:pt x="18" y="6"/>
                      <a:pt x="18" y="6"/>
                    </a:cubicBezTo>
                    <a:cubicBezTo>
                      <a:pt x="16" y="6"/>
                      <a:pt x="15" y="6"/>
                      <a:pt x="13" y="6"/>
                    </a:cubicBezTo>
                    <a:cubicBezTo>
                      <a:pt x="13" y="6"/>
                      <a:pt x="12" y="6"/>
                      <a:pt x="11" y="6"/>
                    </a:cubicBezTo>
                    <a:cubicBezTo>
                      <a:pt x="10" y="6"/>
                      <a:pt x="9" y="6"/>
                      <a:pt x="9" y="6"/>
                    </a:cubicBezTo>
                    <a:cubicBezTo>
                      <a:pt x="9" y="6"/>
                      <a:pt x="9" y="6"/>
                      <a:pt x="9" y="6"/>
                    </a:cubicBezTo>
                    <a:cubicBezTo>
                      <a:pt x="8" y="6"/>
                      <a:pt x="7" y="6"/>
                      <a:pt x="6" y="6"/>
                    </a:cubicBezTo>
                    <a:cubicBezTo>
                      <a:pt x="6" y="6"/>
                      <a:pt x="6" y="6"/>
                      <a:pt x="5" y="6"/>
                    </a:cubicBezTo>
                    <a:cubicBezTo>
                      <a:pt x="5" y="6"/>
                      <a:pt x="5" y="6"/>
                      <a:pt x="5" y="6"/>
                    </a:cubicBezTo>
                    <a:cubicBezTo>
                      <a:pt x="5" y="6"/>
                      <a:pt x="5" y="6"/>
                      <a:pt x="4" y="7"/>
                    </a:cubicBezTo>
                    <a:cubicBezTo>
                      <a:pt x="4" y="6"/>
                      <a:pt x="4" y="7"/>
                      <a:pt x="4" y="6"/>
                    </a:cubicBezTo>
                    <a:cubicBezTo>
                      <a:pt x="4" y="6"/>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7"/>
                      <a:pt x="1" y="7"/>
                      <a:pt x="1" y="6"/>
                    </a:cubicBezTo>
                    <a:cubicBezTo>
                      <a:pt x="0" y="6"/>
                      <a:pt x="1" y="6"/>
                      <a:pt x="1" y="6"/>
                    </a:cubicBezTo>
                    <a:cubicBezTo>
                      <a:pt x="0" y="6"/>
                      <a:pt x="0" y="6"/>
                      <a:pt x="0" y="6"/>
                    </a:cubicBezTo>
                    <a:cubicBezTo>
                      <a:pt x="0" y="6"/>
                      <a:pt x="0" y="6"/>
                      <a:pt x="0" y="7"/>
                    </a:cubicBezTo>
                    <a:cubicBezTo>
                      <a:pt x="0" y="7"/>
                      <a:pt x="0" y="7"/>
                      <a:pt x="0" y="6"/>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7"/>
                    </a:cubicBezTo>
                    <a:cubicBezTo>
                      <a:pt x="6" y="7"/>
                      <a:pt x="7" y="7"/>
                      <a:pt x="8" y="8"/>
                    </a:cubicBezTo>
                    <a:cubicBezTo>
                      <a:pt x="8" y="7"/>
                      <a:pt x="9" y="7"/>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7"/>
                    </a:cubicBezTo>
                    <a:cubicBezTo>
                      <a:pt x="14" y="7"/>
                      <a:pt x="14" y="7"/>
                      <a:pt x="14" y="7"/>
                    </a:cubicBezTo>
                    <a:cubicBezTo>
                      <a:pt x="14" y="8"/>
                      <a:pt x="14" y="8"/>
                      <a:pt x="15" y="8"/>
                    </a:cubicBezTo>
                    <a:cubicBezTo>
                      <a:pt x="15" y="8"/>
                      <a:pt x="14" y="8"/>
                      <a:pt x="14" y="8"/>
                    </a:cubicBezTo>
                    <a:cubicBezTo>
                      <a:pt x="14" y="9"/>
                      <a:pt x="13" y="9"/>
                      <a:pt x="13" y="8"/>
                    </a:cubicBezTo>
                    <a:cubicBezTo>
                      <a:pt x="12" y="9"/>
                      <a:pt x="13" y="8"/>
                      <a:pt x="13" y="9"/>
                    </a:cubicBezTo>
                    <a:cubicBezTo>
                      <a:pt x="13" y="9"/>
                      <a:pt x="14" y="9"/>
                      <a:pt x="14" y="9"/>
                    </a:cubicBezTo>
                    <a:cubicBezTo>
                      <a:pt x="14" y="8"/>
                      <a:pt x="14" y="8"/>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9"/>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8"/>
                    </a:cubicBezTo>
                    <a:cubicBezTo>
                      <a:pt x="17" y="8"/>
                      <a:pt x="17" y="8"/>
                      <a:pt x="18" y="8"/>
                    </a:cubicBezTo>
                    <a:cubicBezTo>
                      <a:pt x="18" y="8"/>
                      <a:pt x="18" y="8"/>
                      <a:pt x="18" y="9"/>
                    </a:cubicBezTo>
                    <a:cubicBezTo>
                      <a:pt x="18" y="9"/>
                      <a:pt x="18" y="9"/>
                      <a:pt x="18" y="9"/>
                    </a:cubicBezTo>
                    <a:cubicBezTo>
                      <a:pt x="17" y="9"/>
                      <a:pt x="18" y="9"/>
                      <a:pt x="17" y="9"/>
                    </a:cubicBezTo>
                    <a:cubicBezTo>
                      <a:pt x="18" y="9"/>
                      <a:pt x="18" y="9"/>
                      <a:pt x="18" y="9"/>
                    </a:cubicBezTo>
                    <a:cubicBezTo>
                      <a:pt x="18" y="9"/>
                      <a:pt x="18" y="9"/>
                      <a:pt x="18" y="9"/>
                    </a:cubicBezTo>
                    <a:cubicBezTo>
                      <a:pt x="19" y="8"/>
                      <a:pt x="19" y="9"/>
                      <a:pt x="19" y="9"/>
                    </a:cubicBezTo>
                    <a:cubicBezTo>
                      <a:pt x="19" y="9"/>
                      <a:pt x="20" y="8"/>
                      <a:pt x="20" y="8"/>
                    </a:cubicBezTo>
                    <a:cubicBezTo>
                      <a:pt x="20" y="8"/>
                      <a:pt x="20" y="8"/>
                      <a:pt x="20" y="8"/>
                    </a:cubicBezTo>
                    <a:cubicBezTo>
                      <a:pt x="20" y="8"/>
                      <a:pt x="21" y="8"/>
                      <a:pt x="20" y="8"/>
                    </a:cubicBezTo>
                    <a:cubicBezTo>
                      <a:pt x="20" y="8"/>
                      <a:pt x="21" y="8"/>
                      <a:pt x="21" y="8"/>
                    </a:cubicBezTo>
                    <a:cubicBezTo>
                      <a:pt x="21" y="9"/>
                      <a:pt x="20" y="9"/>
                      <a:pt x="20" y="9"/>
                    </a:cubicBezTo>
                    <a:cubicBezTo>
                      <a:pt x="21" y="9"/>
                      <a:pt x="21" y="9"/>
                      <a:pt x="21" y="9"/>
                    </a:cubicBezTo>
                    <a:cubicBezTo>
                      <a:pt x="22" y="9"/>
                      <a:pt x="21" y="9"/>
                      <a:pt x="22" y="9"/>
                    </a:cubicBezTo>
                    <a:cubicBezTo>
                      <a:pt x="21" y="9"/>
                      <a:pt x="22" y="9"/>
                      <a:pt x="22" y="9"/>
                    </a:cubicBezTo>
                    <a:cubicBezTo>
                      <a:pt x="21" y="9"/>
                      <a:pt x="22" y="9"/>
                      <a:pt x="22" y="9"/>
                    </a:cubicBezTo>
                    <a:cubicBezTo>
                      <a:pt x="23" y="9"/>
                      <a:pt x="23" y="9"/>
                      <a:pt x="23" y="9"/>
                    </a:cubicBezTo>
                    <a:cubicBezTo>
                      <a:pt x="23" y="9"/>
                      <a:pt x="23" y="9"/>
                      <a:pt x="22" y="9"/>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9"/>
                      <a:pt x="24" y="9"/>
                      <a:pt x="24" y="9"/>
                    </a:cubicBezTo>
                    <a:cubicBezTo>
                      <a:pt x="24" y="9"/>
                      <a:pt x="24" y="9"/>
                      <a:pt x="24" y="10"/>
                    </a:cubicBezTo>
                    <a:cubicBezTo>
                      <a:pt x="24" y="9"/>
                      <a:pt x="25" y="9"/>
                      <a:pt x="25" y="9"/>
                    </a:cubicBezTo>
                    <a:cubicBezTo>
                      <a:pt x="25" y="9"/>
                      <a:pt x="25" y="9"/>
                      <a:pt x="25" y="10"/>
                    </a:cubicBezTo>
                    <a:cubicBezTo>
                      <a:pt x="25" y="9"/>
                      <a:pt x="25" y="9"/>
                      <a:pt x="26" y="9"/>
                    </a:cubicBezTo>
                    <a:cubicBezTo>
                      <a:pt x="25" y="9"/>
                      <a:pt x="25" y="9"/>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9"/>
                      <a:pt x="28" y="10"/>
                    </a:cubicBezTo>
                    <a:cubicBezTo>
                      <a:pt x="27" y="9"/>
                      <a:pt x="28" y="9"/>
                      <a:pt x="28" y="9"/>
                    </a:cubicBezTo>
                    <a:cubicBezTo>
                      <a:pt x="29" y="9"/>
                      <a:pt x="28" y="9"/>
                      <a:pt x="28" y="10"/>
                    </a:cubicBezTo>
                    <a:cubicBezTo>
                      <a:pt x="28" y="9"/>
                      <a:pt x="29" y="10"/>
                      <a:pt x="29" y="9"/>
                    </a:cubicBezTo>
                    <a:cubicBezTo>
                      <a:pt x="29" y="9"/>
                      <a:pt x="29" y="9"/>
                      <a:pt x="29" y="9"/>
                    </a:cubicBezTo>
                    <a:cubicBezTo>
                      <a:pt x="30" y="9"/>
                      <a:pt x="29" y="9"/>
                      <a:pt x="29" y="9"/>
                    </a:cubicBezTo>
                    <a:cubicBezTo>
                      <a:pt x="30" y="9"/>
                      <a:pt x="30" y="9"/>
                      <a:pt x="30" y="9"/>
                    </a:cubicBezTo>
                    <a:cubicBezTo>
                      <a:pt x="30" y="9"/>
                      <a:pt x="30" y="8"/>
                      <a:pt x="31" y="9"/>
                    </a:cubicBezTo>
                    <a:cubicBezTo>
                      <a:pt x="31" y="9"/>
                      <a:pt x="30" y="9"/>
                      <a:pt x="30" y="9"/>
                    </a:cubicBezTo>
                    <a:cubicBezTo>
                      <a:pt x="31" y="9"/>
                      <a:pt x="31" y="8"/>
                      <a:pt x="31" y="8"/>
                    </a:cubicBezTo>
                    <a:cubicBezTo>
                      <a:pt x="31" y="8"/>
                      <a:pt x="31" y="8"/>
                      <a:pt x="31" y="7"/>
                    </a:cubicBezTo>
                    <a:cubicBezTo>
                      <a:pt x="32" y="7"/>
                      <a:pt x="31" y="8"/>
                      <a:pt x="31" y="8"/>
                    </a:cubicBezTo>
                    <a:cubicBezTo>
                      <a:pt x="32" y="8"/>
                      <a:pt x="32" y="8"/>
                      <a:pt x="32" y="8"/>
                    </a:cubicBezTo>
                    <a:cubicBezTo>
                      <a:pt x="32" y="8"/>
                      <a:pt x="31" y="9"/>
                      <a:pt x="31" y="9"/>
                    </a:cubicBezTo>
                    <a:cubicBezTo>
                      <a:pt x="31" y="9"/>
                      <a:pt x="31" y="9"/>
                      <a:pt x="32" y="9"/>
                    </a:cubicBezTo>
                    <a:cubicBezTo>
                      <a:pt x="32" y="9"/>
                      <a:pt x="31" y="9"/>
                      <a:pt x="32" y="9"/>
                    </a:cubicBezTo>
                    <a:cubicBezTo>
                      <a:pt x="32" y="9"/>
                      <a:pt x="32" y="9"/>
                      <a:pt x="32" y="9"/>
                    </a:cubicBezTo>
                    <a:cubicBezTo>
                      <a:pt x="32" y="9"/>
                      <a:pt x="32" y="9"/>
                      <a:pt x="32" y="9"/>
                    </a:cubicBezTo>
                    <a:cubicBezTo>
                      <a:pt x="32" y="9"/>
                      <a:pt x="33" y="9"/>
                      <a:pt x="33" y="9"/>
                    </a:cubicBezTo>
                    <a:cubicBezTo>
                      <a:pt x="33" y="9"/>
                      <a:pt x="33" y="9"/>
                      <a:pt x="33" y="9"/>
                    </a:cubicBezTo>
                    <a:cubicBezTo>
                      <a:pt x="33" y="10"/>
                      <a:pt x="33" y="9"/>
                      <a:pt x="34" y="9"/>
                    </a:cubicBezTo>
                    <a:cubicBezTo>
                      <a:pt x="34" y="9"/>
                      <a:pt x="34" y="9"/>
                      <a:pt x="34" y="9"/>
                    </a:cubicBezTo>
                    <a:cubicBezTo>
                      <a:pt x="35" y="9"/>
                      <a:pt x="37" y="9"/>
                      <a:pt x="38" y="9"/>
                    </a:cubicBezTo>
                    <a:cubicBezTo>
                      <a:pt x="38" y="9"/>
                      <a:pt x="38" y="9"/>
                      <a:pt x="39" y="9"/>
                    </a:cubicBezTo>
                    <a:cubicBezTo>
                      <a:pt x="39" y="9"/>
                      <a:pt x="39" y="9"/>
                      <a:pt x="39" y="9"/>
                    </a:cubicBezTo>
                    <a:cubicBezTo>
                      <a:pt x="39" y="9"/>
                      <a:pt x="39" y="9"/>
                      <a:pt x="40" y="9"/>
                    </a:cubicBezTo>
                    <a:cubicBezTo>
                      <a:pt x="40" y="9"/>
                      <a:pt x="41" y="9"/>
                      <a:pt x="41" y="9"/>
                    </a:cubicBezTo>
                    <a:cubicBezTo>
                      <a:pt x="41" y="9"/>
                      <a:pt x="41" y="9"/>
                      <a:pt x="41" y="9"/>
                    </a:cubicBezTo>
                    <a:cubicBezTo>
                      <a:pt x="41" y="9"/>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8"/>
                    </a:cubicBezTo>
                    <a:cubicBezTo>
                      <a:pt x="44" y="8"/>
                      <a:pt x="44" y="9"/>
                      <a:pt x="45" y="8"/>
                    </a:cubicBezTo>
                    <a:cubicBezTo>
                      <a:pt x="45" y="8"/>
                      <a:pt x="45" y="9"/>
                      <a:pt x="45" y="9"/>
                    </a:cubicBezTo>
                    <a:cubicBezTo>
                      <a:pt x="46" y="9"/>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8"/>
                      <a:pt x="53" y="8"/>
                      <a:pt x="53" y="9"/>
                    </a:cubicBezTo>
                    <a:cubicBezTo>
                      <a:pt x="53" y="9"/>
                      <a:pt x="53" y="9"/>
                      <a:pt x="53" y="9"/>
                    </a:cubicBezTo>
                    <a:cubicBezTo>
                      <a:pt x="53" y="9"/>
                      <a:pt x="53" y="9"/>
                      <a:pt x="54" y="9"/>
                    </a:cubicBezTo>
                    <a:cubicBezTo>
                      <a:pt x="54" y="8"/>
                      <a:pt x="54" y="9"/>
                      <a:pt x="54" y="8"/>
                    </a:cubicBezTo>
                    <a:cubicBezTo>
                      <a:pt x="55" y="8"/>
                      <a:pt x="55" y="8"/>
                      <a:pt x="55" y="8"/>
                    </a:cubicBezTo>
                    <a:cubicBezTo>
                      <a:pt x="55" y="8"/>
                      <a:pt x="55" y="8"/>
                      <a:pt x="55" y="8"/>
                    </a:cubicBezTo>
                    <a:cubicBezTo>
                      <a:pt x="55" y="8"/>
                      <a:pt x="55" y="8"/>
                      <a:pt x="55" y="8"/>
                    </a:cubicBezTo>
                    <a:cubicBezTo>
                      <a:pt x="55" y="8"/>
                      <a:pt x="55" y="9"/>
                      <a:pt x="55" y="9"/>
                    </a:cubicBezTo>
                    <a:cubicBezTo>
                      <a:pt x="55" y="9"/>
                      <a:pt x="55" y="8"/>
                      <a:pt x="55" y="8"/>
                    </a:cubicBezTo>
                    <a:cubicBezTo>
                      <a:pt x="56" y="8"/>
                      <a:pt x="56" y="8"/>
                      <a:pt x="56" y="8"/>
                    </a:cubicBezTo>
                    <a:cubicBezTo>
                      <a:pt x="56" y="9"/>
                      <a:pt x="55" y="8"/>
                      <a:pt x="55" y="8"/>
                    </a:cubicBezTo>
                    <a:cubicBezTo>
                      <a:pt x="55" y="9"/>
                      <a:pt x="56" y="8"/>
                      <a:pt x="56" y="9"/>
                    </a:cubicBezTo>
                    <a:cubicBezTo>
                      <a:pt x="56" y="9"/>
                      <a:pt x="56" y="8"/>
                      <a:pt x="56" y="8"/>
                    </a:cubicBezTo>
                    <a:cubicBezTo>
                      <a:pt x="56" y="8"/>
                      <a:pt x="57" y="8"/>
                      <a:pt x="57" y="9"/>
                    </a:cubicBezTo>
                    <a:cubicBezTo>
                      <a:pt x="57" y="9"/>
                      <a:pt x="57" y="8"/>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8"/>
                      <a:pt x="59" y="8"/>
                    </a:cubicBezTo>
                    <a:cubicBezTo>
                      <a:pt x="60" y="8"/>
                      <a:pt x="60" y="8"/>
                      <a:pt x="60" y="9"/>
                    </a:cubicBezTo>
                    <a:cubicBezTo>
                      <a:pt x="61" y="9"/>
                      <a:pt x="61" y="7"/>
                      <a:pt x="61" y="8"/>
                    </a:cubicBezTo>
                    <a:cubicBezTo>
                      <a:pt x="61" y="8"/>
                      <a:pt x="61" y="8"/>
                      <a:pt x="62" y="8"/>
                    </a:cubicBezTo>
                    <a:cubicBezTo>
                      <a:pt x="62" y="8"/>
                      <a:pt x="62" y="8"/>
                      <a:pt x="62" y="8"/>
                    </a:cubicBezTo>
                    <a:cubicBezTo>
                      <a:pt x="62" y="8"/>
                      <a:pt x="62" y="8"/>
                      <a:pt x="61" y="8"/>
                    </a:cubicBezTo>
                    <a:cubicBezTo>
                      <a:pt x="61" y="8"/>
                      <a:pt x="62" y="8"/>
                      <a:pt x="62" y="8"/>
                    </a:cubicBezTo>
                    <a:cubicBezTo>
                      <a:pt x="62" y="9"/>
                      <a:pt x="64" y="8"/>
                      <a:pt x="65" y="9"/>
                    </a:cubicBezTo>
                    <a:cubicBezTo>
                      <a:pt x="65" y="8"/>
                      <a:pt x="65" y="8"/>
                      <a:pt x="65" y="8"/>
                    </a:cubicBezTo>
                    <a:cubicBezTo>
                      <a:pt x="65" y="9"/>
                      <a:pt x="66" y="8"/>
                      <a:pt x="66" y="8"/>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7"/>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8"/>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7"/>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7"/>
                    </a:cubicBezTo>
                    <a:cubicBezTo>
                      <a:pt x="81" y="7"/>
                      <a:pt x="82" y="7"/>
                      <a:pt x="82" y="7"/>
                    </a:cubicBezTo>
                    <a:cubicBezTo>
                      <a:pt x="82" y="7"/>
                      <a:pt x="82" y="8"/>
                      <a:pt x="82" y="8"/>
                    </a:cubicBezTo>
                    <a:cubicBezTo>
                      <a:pt x="82" y="8"/>
                      <a:pt x="83" y="7"/>
                      <a:pt x="82" y="7"/>
                    </a:cubicBezTo>
                    <a:cubicBezTo>
                      <a:pt x="83" y="8"/>
                      <a:pt x="84" y="7"/>
                      <a:pt x="85" y="7"/>
                    </a:cubicBezTo>
                    <a:cubicBezTo>
                      <a:pt x="85" y="7"/>
                      <a:pt x="85" y="7"/>
                      <a:pt x="85" y="8"/>
                    </a:cubicBezTo>
                    <a:cubicBezTo>
                      <a:pt x="85" y="7"/>
                      <a:pt x="86" y="7"/>
                      <a:pt x="86" y="7"/>
                    </a:cubicBezTo>
                    <a:cubicBezTo>
                      <a:pt x="86" y="7"/>
                      <a:pt x="86" y="7"/>
                      <a:pt x="86" y="7"/>
                    </a:cubicBezTo>
                    <a:cubicBezTo>
                      <a:pt x="87" y="7"/>
                      <a:pt x="87" y="7"/>
                      <a:pt x="87" y="7"/>
                    </a:cubicBezTo>
                    <a:cubicBezTo>
                      <a:pt x="87" y="6"/>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5"/>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5"/>
                      <a:pt x="101" y="6"/>
                    </a:cubicBezTo>
                    <a:cubicBezTo>
                      <a:pt x="101" y="6"/>
                      <a:pt x="101" y="5"/>
                      <a:pt x="102" y="5"/>
                    </a:cubicBezTo>
                    <a:cubicBezTo>
                      <a:pt x="102" y="5"/>
                      <a:pt x="102" y="5"/>
                      <a:pt x="101" y="5"/>
                    </a:cubicBezTo>
                    <a:cubicBezTo>
                      <a:pt x="102" y="5"/>
                      <a:pt x="102" y="6"/>
                      <a:pt x="103" y="5"/>
                    </a:cubicBezTo>
                    <a:cubicBezTo>
                      <a:pt x="103" y="5"/>
                      <a:pt x="103" y="5"/>
                      <a:pt x="103" y="6"/>
                    </a:cubicBezTo>
                    <a:cubicBezTo>
                      <a:pt x="103" y="5"/>
                      <a:pt x="104" y="5"/>
                      <a:pt x="104" y="5"/>
                    </a:cubicBezTo>
                    <a:cubicBezTo>
                      <a:pt x="104" y="5"/>
                      <a:pt x="104" y="5"/>
                      <a:pt x="104" y="6"/>
                    </a:cubicBezTo>
                    <a:cubicBezTo>
                      <a:pt x="104" y="6"/>
                      <a:pt x="104" y="5"/>
                      <a:pt x="105" y="5"/>
                    </a:cubicBezTo>
                    <a:cubicBezTo>
                      <a:pt x="105" y="5"/>
                      <a:pt x="105" y="5"/>
                      <a:pt x="105" y="5"/>
                    </a:cubicBezTo>
                    <a:cubicBezTo>
                      <a:pt x="105" y="5"/>
                      <a:pt x="106" y="5"/>
                      <a:pt x="106" y="5"/>
                    </a:cubicBezTo>
                    <a:cubicBezTo>
                      <a:pt x="106" y="5"/>
                      <a:pt x="106" y="5"/>
                      <a:pt x="107" y="6"/>
                    </a:cubicBezTo>
                    <a:cubicBezTo>
                      <a:pt x="109" y="6"/>
                      <a:pt x="111" y="6"/>
                      <a:pt x="114" y="5"/>
                    </a:cubicBezTo>
                    <a:cubicBezTo>
                      <a:pt x="114" y="6"/>
                      <a:pt x="113" y="5"/>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6"/>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5"/>
                      <a:pt x="125" y="5"/>
                    </a:cubicBezTo>
                    <a:cubicBezTo>
                      <a:pt x="125" y="5"/>
                      <a:pt x="125" y="5"/>
                      <a:pt x="125" y="5"/>
                    </a:cubicBezTo>
                    <a:cubicBezTo>
                      <a:pt x="126" y="4"/>
                      <a:pt x="127" y="6"/>
                      <a:pt x="128" y="4"/>
                    </a:cubicBezTo>
                    <a:cubicBezTo>
                      <a:pt x="128" y="4"/>
                      <a:pt x="128" y="4"/>
                      <a:pt x="128" y="4"/>
                    </a:cubicBezTo>
                    <a:cubicBezTo>
                      <a:pt x="128" y="4"/>
                      <a:pt x="128" y="4"/>
                      <a:pt x="128" y="5"/>
                    </a:cubicBezTo>
                    <a:cubicBezTo>
                      <a:pt x="129" y="4"/>
                      <a:pt x="129" y="5"/>
                      <a:pt x="130" y="4"/>
                    </a:cubicBezTo>
                    <a:cubicBezTo>
                      <a:pt x="130" y="4"/>
                      <a:pt x="129" y="4"/>
                      <a:pt x="129" y="5"/>
                    </a:cubicBezTo>
                    <a:cubicBezTo>
                      <a:pt x="130" y="5"/>
                      <a:pt x="130" y="4"/>
                      <a:pt x="131" y="4"/>
                    </a:cubicBezTo>
                    <a:cubicBezTo>
                      <a:pt x="131" y="4"/>
                      <a:pt x="131" y="4"/>
                      <a:pt x="131" y="4"/>
                    </a:cubicBezTo>
                    <a:cubicBezTo>
                      <a:pt x="133" y="5"/>
                      <a:pt x="136" y="6"/>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7"/>
                    </a:moveTo>
                    <a:cubicBezTo>
                      <a:pt x="78" y="7"/>
                      <a:pt x="78" y="7"/>
                      <a:pt x="78" y="7"/>
                    </a:cubicBezTo>
                    <a:cubicBezTo>
                      <a:pt x="78" y="7"/>
                      <a:pt x="78" y="7"/>
                      <a:pt x="78" y="7"/>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9" name="Freeform 235"/>
              <p:cNvSpPr>
                <a:spLocks noEditPoints="1"/>
              </p:cNvSpPr>
              <p:nvPr/>
            </p:nvSpPr>
            <p:spPr bwMode="auto">
              <a:xfrm>
                <a:off x="4860040" y="5967413"/>
                <a:ext cx="2278063" cy="157162"/>
              </a:xfrm>
              <a:custGeom>
                <a:avLst/>
                <a:gdLst/>
                <a:ahLst/>
                <a:cxnLst>
                  <a:cxn ang="0">
                    <a:pos x="119" y="2"/>
                  </a:cxn>
                  <a:cxn ang="0">
                    <a:pos x="98" y="1"/>
                  </a:cxn>
                  <a:cxn ang="0">
                    <a:pos x="79" y="4"/>
                  </a:cxn>
                  <a:cxn ang="0">
                    <a:pos x="70" y="4"/>
                  </a:cxn>
                  <a:cxn ang="0">
                    <a:pos x="63" y="4"/>
                  </a:cxn>
                  <a:cxn ang="0">
                    <a:pos x="48" y="5"/>
                  </a:cxn>
                  <a:cxn ang="0">
                    <a:pos x="39" y="6"/>
                  </a:cxn>
                  <a:cxn ang="0">
                    <a:pos x="25" y="6"/>
                  </a:cxn>
                  <a:cxn ang="0">
                    <a:pos x="18" y="7"/>
                  </a:cxn>
                  <a:cxn ang="0">
                    <a:pos x="9" y="7"/>
                  </a:cxn>
                  <a:cxn ang="0">
                    <a:pos x="4" y="6"/>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9"/>
                  </a:cxn>
                  <a:cxn ang="0">
                    <a:pos x="29" y="10"/>
                  </a:cxn>
                  <a:cxn ang="0">
                    <a:pos x="31" y="8"/>
                  </a:cxn>
                  <a:cxn ang="0">
                    <a:pos x="32" y="10"/>
                  </a:cxn>
                  <a:cxn ang="0">
                    <a:pos x="39" y="10"/>
                  </a:cxn>
                  <a:cxn ang="0">
                    <a:pos x="42" y="9"/>
                  </a:cxn>
                  <a:cxn ang="0">
                    <a:pos x="45" y="9"/>
                  </a:cxn>
                  <a:cxn ang="0">
                    <a:pos x="51" y="9"/>
                  </a:cxn>
                  <a:cxn ang="0">
                    <a:pos x="54" y="9"/>
                  </a:cxn>
                  <a:cxn ang="0">
                    <a:pos x="56" y="9"/>
                  </a:cxn>
                  <a:cxn ang="0">
                    <a:pos x="57" y="8"/>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2"/>
                      <a:pt x="133" y="1"/>
                    </a:cubicBezTo>
                    <a:cubicBezTo>
                      <a:pt x="129" y="1"/>
                      <a:pt x="124" y="0"/>
                      <a:pt x="120" y="1"/>
                    </a:cubicBezTo>
                    <a:cubicBezTo>
                      <a:pt x="120" y="1"/>
                      <a:pt x="120" y="1"/>
                      <a:pt x="120" y="1"/>
                    </a:cubicBezTo>
                    <a:cubicBezTo>
                      <a:pt x="120" y="1"/>
                      <a:pt x="120" y="1"/>
                      <a:pt x="120" y="1"/>
                    </a:cubicBezTo>
                    <a:cubicBezTo>
                      <a:pt x="120" y="1"/>
                      <a:pt x="119" y="1"/>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1"/>
                      <a:pt x="98" y="1"/>
                    </a:cubicBezTo>
                    <a:cubicBezTo>
                      <a:pt x="93" y="2"/>
                      <a:pt x="89" y="3"/>
                      <a:pt x="84" y="3"/>
                    </a:cubicBezTo>
                    <a:cubicBezTo>
                      <a:pt x="83" y="4"/>
                      <a:pt x="82" y="4"/>
                      <a:pt x="82" y="4"/>
                    </a:cubicBezTo>
                    <a:cubicBezTo>
                      <a:pt x="82" y="4"/>
                      <a:pt x="82" y="4"/>
                      <a:pt x="82" y="4"/>
                    </a:cubicBezTo>
                    <a:cubicBezTo>
                      <a:pt x="81" y="5"/>
                      <a:pt x="81" y="4"/>
                      <a:pt x="80" y="4"/>
                    </a:cubicBezTo>
                    <a:cubicBezTo>
                      <a:pt x="80" y="4"/>
                      <a:pt x="79" y="4"/>
                      <a:pt x="80" y="4"/>
                    </a:cubicBezTo>
                    <a:cubicBezTo>
                      <a:pt x="79" y="5"/>
                      <a:pt x="79" y="4"/>
                      <a:pt x="79" y="4"/>
                    </a:cubicBezTo>
                    <a:cubicBezTo>
                      <a:pt x="79" y="4"/>
                      <a:pt x="79" y="4"/>
                      <a:pt x="79" y="4"/>
                    </a:cubicBezTo>
                    <a:cubicBezTo>
                      <a:pt x="77" y="5"/>
                      <a:pt x="79" y="4"/>
                      <a:pt x="77" y="3"/>
                    </a:cubicBezTo>
                    <a:cubicBezTo>
                      <a:pt x="75" y="4"/>
                      <a:pt x="73" y="4"/>
                      <a:pt x="71" y="4"/>
                    </a:cubicBezTo>
                    <a:cubicBezTo>
                      <a:pt x="71" y="4"/>
                      <a:pt x="71" y="5"/>
                      <a:pt x="71" y="5"/>
                    </a:cubicBezTo>
                    <a:cubicBezTo>
                      <a:pt x="71" y="4"/>
                      <a:pt x="70" y="5"/>
                      <a:pt x="70" y="4"/>
                    </a:cubicBezTo>
                    <a:cubicBezTo>
                      <a:pt x="70" y="4"/>
                      <a:pt x="70" y="4"/>
                      <a:pt x="70" y="4"/>
                    </a:cubicBezTo>
                    <a:cubicBezTo>
                      <a:pt x="69" y="4"/>
                      <a:pt x="69" y="4"/>
                      <a:pt x="68" y="4"/>
                    </a:cubicBezTo>
                    <a:cubicBezTo>
                      <a:pt x="68" y="4"/>
                      <a:pt x="68" y="4"/>
                      <a:pt x="68" y="4"/>
                    </a:cubicBezTo>
                    <a:cubicBezTo>
                      <a:pt x="67" y="5"/>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6"/>
                      <a:pt x="45" y="5"/>
                    </a:cubicBezTo>
                    <a:cubicBezTo>
                      <a:pt x="45" y="6"/>
                      <a:pt x="44" y="6"/>
                      <a:pt x="44" y="6"/>
                    </a:cubicBezTo>
                    <a:cubicBezTo>
                      <a:pt x="44" y="6"/>
                      <a:pt x="44" y="6"/>
                      <a:pt x="44" y="5"/>
                    </a:cubicBezTo>
                    <a:cubicBezTo>
                      <a:pt x="43" y="6"/>
                      <a:pt x="43" y="6"/>
                      <a:pt x="42" y="5"/>
                    </a:cubicBezTo>
                    <a:cubicBezTo>
                      <a:pt x="41" y="6"/>
                      <a:pt x="41" y="6"/>
                      <a:pt x="41" y="6"/>
                    </a:cubicBezTo>
                    <a:cubicBezTo>
                      <a:pt x="40" y="5"/>
                      <a:pt x="40" y="6"/>
                      <a:pt x="39" y="6"/>
                    </a:cubicBezTo>
                    <a:cubicBezTo>
                      <a:pt x="39" y="6"/>
                      <a:pt x="39" y="6"/>
                      <a:pt x="38" y="6"/>
                    </a:cubicBezTo>
                    <a:cubicBezTo>
                      <a:pt x="38" y="6"/>
                      <a:pt x="38" y="6"/>
                      <a:pt x="38" y="6"/>
                    </a:cubicBezTo>
                    <a:cubicBezTo>
                      <a:pt x="37" y="6"/>
                      <a:pt x="34" y="6"/>
                      <a:pt x="33" y="6"/>
                    </a:cubicBezTo>
                    <a:cubicBezTo>
                      <a:pt x="33" y="6"/>
                      <a:pt x="32" y="6"/>
                      <a:pt x="32" y="6"/>
                    </a:cubicBezTo>
                    <a:cubicBezTo>
                      <a:pt x="31" y="6"/>
                      <a:pt x="29" y="6"/>
                      <a:pt x="27" y="7"/>
                    </a:cubicBezTo>
                    <a:cubicBezTo>
                      <a:pt x="26" y="6"/>
                      <a:pt x="26" y="6"/>
                      <a:pt x="25" y="6"/>
                    </a:cubicBezTo>
                    <a:cubicBezTo>
                      <a:pt x="24" y="7"/>
                      <a:pt x="24" y="7"/>
                      <a:pt x="24" y="7"/>
                    </a:cubicBezTo>
                    <a:cubicBezTo>
                      <a:pt x="24" y="7"/>
                      <a:pt x="23" y="7"/>
                      <a:pt x="23" y="7"/>
                    </a:cubicBezTo>
                    <a:cubicBezTo>
                      <a:pt x="22" y="7"/>
                      <a:pt x="22" y="6"/>
                      <a:pt x="21" y="7"/>
                    </a:cubicBezTo>
                    <a:cubicBezTo>
                      <a:pt x="21" y="7"/>
                      <a:pt x="21" y="6"/>
                      <a:pt x="21" y="6"/>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6"/>
                      <a:pt x="12" y="7"/>
                      <a:pt x="11" y="7"/>
                    </a:cubicBezTo>
                    <a:cubicBezTo>
                      <a:pt x="10" y="7"/>
                      <a:pt x="9" y="6"/>
                      <a:pt x="9" y="7"/>
                    </a:cubicBezTo>
                    <a:cubicBezTo>
                      <a:pt x="9" y="7"/>
                      <a:pt x="9" y="7"/>
                      <a:pt x="9" y="7"/>
                    </a:cubicBezTo>
                    <a:cubicBezTo>
                      <a:pt x="8" y="7"/>
                      <a:pt x="7" y="7"/>
                      <a:pt x="6" y="6"/>
                    </a:cubicBezTo>
                    <a:cubicBezTo>
                      <a:pt x="6" y="6"/>
                      <a:pt x="6" y="7"/>
                      <a:pt x="5" y="7"/>
                    </a:cubicBezTo>
                    <a:cubicBezTo>
                      <a:pt x="5" y="7"/>
                      <a:pt x="5" y="7"/>
                      <a:pt x="5" y="6"/>
                    </a:cubicBezTo>
                    <a:cubicBezTo>
                      <a:pt x="5" y="7"/>
                      <a:pt x="5" y="7"/>
                      <a:pt x="4" y="7"/>
                    </a:cubicBezTo>
                    <a:cubicBezTo>
                      <a:pt x="4" y="7"/>
                      <a:pt x="4" y="7"/>
                      <a:pt x="4" y="7"/>
                    </a:cubicBezTo>
                    <a:cubicBezTo>
                      <a:pt x="4" y="7"/>
                      <a:pt x="4" y="7"/>
                      <a:pt x="4" y="6"/>
                    </a:cubicBezTo>
                    <a:cubicBezTo>
                      <a:pt x="4" y="6"/>
                      <a:pt x="3" y="7"/>
                      <a:pt x="3" y="6"/>
                    </a:cubicBezTo>
                    <a:cubicBezTo>
                      <a:pt x="2" y="6"/>
                      <a:pt x="2" y="6"/>
                      <a:pt x="2" y="7"/>
                    </a:cubicBezTo>
                    <a:cubicBezTo>
                      <a:pt x="2" y="6"/>
                      <a:pt x="2" y="6"/>
                      <a:pt x="2" y="6"/>
                    </a:cubicBezTo>
                    <a:cubicBezTo>
                      <a:pt x="2" y="6"/>
                      <a:pt x="1" y="6"/>
                      <a:pt x="1" y="6"/>
                    </a:cubicBezTo>
                    <a:cubicBezTo>
                      <a:pt x="1" y="6"/>
                      <a:pt x="1" y="6"/>
                      <a:pt x="1" y="6"/>
                    </a:cubicBezTo>
                    <a:cubicBezTo>
                      <a:pt x="1" y="7"/>
                      <a:pt x="1" y="7"/>
                      <a:pt x="1" y="7"/>
                    </a:cubicBezTo>
                    <a:cubicBezTo>
                      <a:pt x="1" y="7"/>
                      <a:pt x="1" y="7"/>
                      <a:pt x="1" y="7"/>
                    </a:cubicBezTo>
                    <a:cubicBezTo>
                      <a:pt x="1" y="7"/>
                      <a:pt x="1" y="7"/>
                      <a:pt x="1" y="7"/>
                    </a:cubicBezTo>
                    <a:cubicBezTo>
                      <a:pt x="0" y="7"/>
                      <a:pt x="1" y="6"/>
                      <a:pt x="1" y="6"/>
                    </a:cubicBezTo>
                    <a:cubicBezTo>
                      <a:pt x="0" y="6"/>
                      <a:pt x="0" y="7"/>
                      <a:pt x="0" y="7"/>
                    </a:cubicBezTo>
                    <a:cubicBezTo>
                      <a:pt x="0" y="7"/>
                      <a:pt x="0" y="7"/>
                      <a:pt x="0" y="7"/>
                    </a:cubicBezTo>
                    <a:cubicBezTo>
                      <a:pt x="0" y="7"/>
                      <a:pt x="0" y="7"/>
                      <a:pt x="0" y="7"/>
                    </a:cubicBezTo>
                    <a:cubicBezTo>
                      <a:pt x="0" y="7"/>
                      <a:pt x="0" y="7"/>
                      <a:pt x="0" y="7"/>
                    </a:cubicBezTo>
                    <a:cubicBezTo>
                      <a:pt x="1" y="7"/>
                      <a:pt x="2" y="7"/>
                      <a:pt x="2" y="7"/>
                    </a:cubicBezTo>
                    <a:cubicBezTo>
                      <a:pt x="2" y="7"/>
                      <a:pt x="2" y="7"/>
                      <a:pt x="2" y="7"/>
                    </a:cubicBezTo>
                    <a:cubicBezTo>
                      <a:pt x="2" y="7"/>
                      <a:pt x="3" y="7"/>
                      <a:pt x="3" y="7"/>
                    </a:cubicBezTo>
                    <a:cubicBezTo>
                      <a:pt x="3" y="7"/>
                      <a:pt x="3" y="7"/>
                      <a:pt x="3" y="7"/>
                    </a:cubicBezTo>
                    <a:cubicBezTo>
                      <a:pt x="3" y="7"/>
                      <a:pt x="3" y="7"/>
                      <a:pt x="3" y="7"/>
                    </a:cubicBezTo>
                    <a:cubicBezTo>
                      <a:pt x="3" y="7"/>
                      <a:pt x="3" y="7"/>
                      <a:pt x="3" y="8"/>
                    </a:cubicBezTo>
                    <a:cubicBezTo>
                      <a:pt x="3" y="7"/>
                      <a:pt x="4" y="7"/>
                      <a:pt x="5" y="7"/>
                    </a:cubicBezTo>
                    <a:cubicBezTo>
                      <a:pt x="5" y="7"/>
                      <a:pt x="5" y="7"/>
                      <a:pt x="4" y="7"/>
                    </a:cubicBezTo>
                    <a:cubicBezTo>
                      <a:pt x="5" y="8"/>
                      <a:pt x="4" y="7"/>
                      <a:pt x="5" y="7"/>
                    </a:cubicBezTo>
                    <a:cubicBezTo>
                      <a:pt x="5" y="7"/>
                      <a:pt x="5" y="8"/>
                      <a:pt x="5" y="8"/>
                    </a:cubicBezTo>
                    <a:cubicBezTo>
                      <a:pt x="6" y="8"/>
                      <a:pt x="7" y="8"/>
                      <a:pt x="8" y="8"/>
                    </a:cubicBezTo>
                    <a:cubicBezTo>
                      <a:pt x="8" y="8"/>
                      <a:pt x="9" y="8"/>
                      <a:pt x="9" y="8"/>
                    </a:cubicBezTo>
                    <a:cubicBezTo>
                      <a:pt x="10" y="8"/>
                      <a:pt x="9" y="8"/>
                      <a:pt x="10" y="8"/>
                    </a:cubicBezTo>
                    <a:cubicBezTo>
                      <a:pt x="10" y="8"/>
                      <a:pt x="10" y="8"/>
                      <a:pt x="10" y="8"/>
                    </a:cubicBezTo>
                    <a:cubicBezTo>
                      <a:pt x="10" y="8"/>
                      <a:pt x="11" y="8"/>
                      <a:pt x="10" y="8"/>
                    </a:cubicBezTo>
                    <a:cubicBezTo>
                      <a:pt x="11" y="8"/>
                      <a:pt x="12" y="8"/>
                      <a:pt x="13" y="8"/>
                    </a:cubicBezTo>
                    <a:cubicBezTo>
                      <a:pt x="12" y="8"/>
                      <a:pt x="12" y="8"/>
                      <a:pt x="12" y="9"/>
                    </a:cubicBezTo>
                    <a:cubicBezTo>
                      <a:pt x="13" y="8"/>
                      <a:pt x="13" y="8"/>
                      <a:pt x="14" y="8"/>
                    </a:cubicBezTo>
                    <a:cubicBezTo>
                      <a:pt x="14" y="8"/>
                      <a:pt x="14" y="8"/>
                      <a:pt x="14" y="8"/>
                    </a:cubicBezTo>
                    <a:cubicBezTo>
                      <a:pt x="14" y="8"/>
                      <a:pt x="14" y="8"/>
                      <a:pt x="14" y="8"/>
                    </a:cubicBezTo>
                    <a:cubicBezTo>
                      <a:pt x="14" y="8"/>
                      <a:pt x="14" y="8"/>
                      <a:pt x="15" y="8"/>
                    </a:cubicBezTo>
                    <a:cubicBezTo>
                      <a:pt x="15" y="9"/>
                      <a:pt x="14" y="8"/>
                      <a:pt x="14" y="9"/>
                    </a:cubicBezTo>
                    <a:cubicBezTo>
                      <a:pt x="14" y="9"/>
                      <a:pt x="13" y="9"/>
                      <a:pt x="13" y="9"/>
                    </a:cubicBezTo>
                    <a:cubicBezTo>
                      <a:pt x="12" y="9"/>
                      <a:pt x="13" y="9"/>
                      <a:pt x="13" y="9"/>
                    </a:cubicBezTo>
                    <a:cubicBezTo>
                      <a:pt x="13" y="9"/>
                      <a:pt x="14" y="9"/>
                      <a:pt x="14" y="9"/>
                    </a:cubicBezTo>
                    <a:cubicBezTo>
                      <a:pt x="14" y="9"/>
                      <a:pt x="14" y="9"/>
                      <a:pt x="14" y="9"/>
                    </a:cubicBezTo>
                    <a:cubicBezTo>
                      <a:pt x="15" y="8"/>
                      <a:pt x="15" y="9"/>
                      <a:pt x="15" y="9"/>
                    </a:cubicBezTo>
                    <a:cubicBezTo>
                      <a:pt x="15" y="9"/>
                      <a:pt x="15" y="9"/>
                      <a:pt x="15" y="9"/>
                    </a:cubicBezTo>
                    <a:cubicBezTo>
                      <a:pt x="15" y="9"/>
                      <a:pt x="16" y="9"/>
                      <a:pt x="16" y="9"/>
                    </a:cubicBezTo>
                    <a:cubicBezTo>
                      <a:pt x="16" y="10"/>
                      <a:pt x="15" y="9"/>
                      <a:pt x="15" y="9"/>
                    </a:cubicBezTo>
                    <a:cubicBezTo>
                      <a:pt x="15" y="9"/>
                      <a:pt x="15" y="10"/>
                      <a:pt x="15" y="10"/>
                    </a:cubicBezTo>
                    <a:cubicBezTo>
                      <a:pt x="16" y="10"/>
                      <a:pt x="16" y="9"/>
                      <a:pt x="16" y="9"/>
                    </a:cubicBezTo>
                    <a:cubicBezTo>
                      <a:pt x="16" y="10"/>
                      <a:pt x="16" y="10"/>
                      <a:pt x="16" y="10"/>
                    </a:cubicBezTo>
                    <a:cubicBezTo>
                      <a:pt x="16" y="10"/>
                      <a:pt x="17" y="10"/>
                      <a:pt x="17" y="10"/>
                    </a:cubicBezTo>
                    <a:cubicBezTo>
                      <a:pt x="17" y="9"/>
                      <a:pt x="17" y="9"/>
                      <a:pt x="16" y="9"/>
                    </a:cubicBezTo>
                    <a:cubicBezTo>
                      <a:pt x="17" y="9"/>
                      <a:pt x="17" y="9"/>
                      <a:pt x="17" y="9"/>
                    </a:cubicBezTo>
                    <a:cubicBezTo>
                      <a:pt x="17" y="9"/>
                      <a:pt x="17" y="9"/>
                      <a:pt x="17" y="9"/>
                    </a:cubicBezTo>
                    <a:cubicBezTo>
                      <a:pt x="17" y="9"/>
                      <a:pt x="17" y="9"/>
                      <a:pt x="18" y="8"/>
                    </a:cubicBezTo>
                    <a:cubicBezTo>
                      <a:pt x="18" y="9"/>
                      <a:pt x="18" y="9"/>
                      <a:pt x="18" y="9"/>
                    </a:cubicBezTo>
                    <a:cubicBezTo>
                      <a:pt x="18" y="9"/>
                      <a:pt x="18" y="9"/>
                      <a:pt x="18" y="9"/>
                    </a:cubicBezTo>
                    <a:cubicBezTo>
                      <a:pt x="17" y="9"/>
                      <a:pt x="18" y="9"/>
                      <a:pt x="17" y="10"/>
                    </a:cubicBezTo>
                    <a:cubicBezTo>
                      <a:pt x="18" y="10"/>
                      <a:pt x="18" y="9"/>
                      <a:pt x="18" y="9"/>
                    </a:cubicBezTo>
                    <a:cubicBezTo>
                      <a:pt x="18" y="10"/>
                      <a:pt x="18" y="9"/>
                      <a:pt x="18" y="9"/>
                    </a:cubicBezTo>
                    <a:cubicBezTo>
                      <a:pt x="19" y="8"/>
                      <a:pt x="19" y="10"/>
                      <a:pt x="19" y="9"/>
                    </a:cubicBezTo>
                    <a:cubicBezTo>
                      <a:pt x="19" y="9"/>
                      <a:pt x="20" y="9"/>
                      <a:pt x="20" y="8"/>
                    </a:cubicBezTo>
                    <a:cubicBezTo>
                      <a:pt x="20" y="8"/>
                      <a:pt x="20" y="8"/>
                      <a:pt x="20" y="8"/>
                    </a:cubicBezTo>
                    <a:cubicBezTo>
                      <a:pt x="20" y="9"/>
                      <a:pt x="21" y="8"/>
                      <a:pt x="20" y="9"/>
                    </a:cubicBezTo>
                    <a:cubicBezTo>
                      <a:pt x="20" y="9"/>
                      <a:pt x="21" y="9"/>
                      <a:pt x="21" y="9"/>
                    </a:cubicBezTo>
                    <a:cubicBezTo>
                      <a:pt x="21" y="9"/>
                      <a:pt x="20" y="9"/>
                      <a:pt x="20" y="9"/>
                    </a:cubicBezTo>
                    <a:cubicBezTo>
                      <a:pt x="21" y="9"/>
                      <a:pt x="21" y="10"/>
                      <a:pt x="21" y="10"/>
                    </a:cubicBezTo>
                    <a:cubicBezTo>
                      <a:pt x="22" y="10"/>
                      <a:pt x="21" y="9"/>
                      <a:pt x="22" y="9"/>
                    </a:cubicBezTo>
                    <a:cubicBezTo>
                      <a:pt x="21" y="10"/>
                      <a:pt x="22" y="10"/>
                      <a:pt x="22" y="10"/>
                    </a:cubicBezTo>
                    <a:cubicBezTo>
                      <a:pt x="21" y="10"/>
                      <a:pt x="22" y="9"/>
                      <a:pt x="22" y="9"/>
                    </a:cubicBezTo>
                    <a:cubicBezTo>
                      <a:pt x="23" y="9"/>
                      <a:pt x="23" y="10"/>
                      <a:pt x="23" y="10"/>
                    </a:cubicBezTo>
                    <a:cubicBezTo>
                      <a:pt x="23" y="10"/>
                      <a:pt x="23" y="10"/>
                      <a:pt x="22" y="10"/>
                    </a:cubicBezTo>
                    <a:cubicBezTo>
                      <a:pt x="23" y="10"/>
                      <a:pt x="23" y="10"/>
                      <a:pt x="23" y="10"/>
                    </a:cubicBezTo>
                    <a:cubicBezTo>
                      <a:pt x="23" y="10"/>
                      <a:pt x="23" y="9"/>
                      <a:pt x="23" y="9"/>
                    </a:cubicBezTo>
                    <a:cubicBezTo>
                      <a:pt x="23" y="9"/>
                      <a:pt x="24" y="9"/>
                      <a:pt x="24" y="9"/>
                    </a:cubicBezTo>
                    <a:cubicBezTo>
                      <a:pt x="24" y="9"/>
                      <a:pt x="23" y="9"/>
                      <a:pt x="23" y="10"/>
                    </a:cubicBezTo>
                    <a:cubicBezTo>
                      <a:pt x="24" y="9"/>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9"/>
                      <a:pt x="26" y="10"/>
                    </a:cubicBezTo>
                    <a:cubicBezTo>
                      <a:pt x="25" y="9"/>
                      <a:pt x="25" y="10"/>
                      <a:pt x="25" y="10"/>
                    </a:cubicBezTo>
                    <a:cubicBezTo>
                      <a:pt x="25" y="9"/>
                      <a:pt x="25" y="9"/>
                      <a:pt x="25" y="9"/>
                    </a:cubicBezTo>
                    <a:cubicBezTo>
                      <a:pt x="25" y="10"/>
                      <a:pt x="26" y="9"/>
                      <a:pt x="26" y="9"/>
                    </a:cubicBezTo>
                    <a:cubicBezTo>
                      <a:pt x="26" y="9"/>
                      <a:pt x="27" y="10"/>
                      <a:pt x="27" y="10"/>
                    </a:cubicBezTo>
                    <a:cubicBezTo>
                      <a:pt x="27" y="10"/>
                      <a:pt x="27" y="9"/>
                      <a:pt x="27" y="9"/>
                    </a:cubicBezTo>
                    <a:cubicBezTo>
                      <a:pt x="27" y="10"/>
                      <a:pt x="27" y="9"/>
                      <a:pt x="28" y="9"/>
                    </a:cubicBezTo>
                    <a:cubicBezTo>
                      <a:pt x="28" y="10"/>
                      <a:pt x="28" y="10"/>
                      <a:pt x="28" y="10"/>
                    </a:cubicBezTo>
                    <a:cubicBezTo>
                      <a:pt x="27" y="9"/>
                      <a:pt x="28" y="9"/>
                      <a:pt x="28" y="9"/>
                    </a:cubicBezTo>
                    <a:cubicBezTo>
                      <a:pt x="29" y="9"/>
                      <a:pt x="28" y="10"/>
                      <a:pt x="28" y="10"/>
                    </a:cubicBezTo>
                    <a:cubicBezTo>
                      <a:pt x="28" y="10"/>
                      <a:pt x="29" y="10"/>
                      <a:pt x="29" y="10"/>
                    </a:cubicBezTo>
                    <a:cubicBezTo>
                      <a:pt x="29" y="10"/>
                      <a:pt x="29" y="9"/>
                      <a:pt x="29" y="9"/>
                    </a:cubicBezTo>
                    <a:cubicBezTo>
                      <a:pt x="30" y="9"/>
                      <a:pt x="29" y="9"/>
                      <a:pt x="29" y="10"/>
                    </a:cubicBezTo>
                    <a:cubicBezTo>
                      <a:pt x="30" y="10"/>
                      <a:pt x="30" y="9"/>
                      <a:pt x="30" y="9"/>
                    </a:cubicBezTo>
                    <a:cubicBezTo>
                      <a:pt x="30" y="9"/>
                      <a:pt x="30" y="9"/>
                      <a:pt x="31" y="9"/>
                    </a:cubicBezTo>
                    <a:cubicBezTo>
                      <a:pt x="31" y="9"/>
                      <a:pt x="30" y="9"/>
                      <a:pt x="30" y="9"/>
                    </a:cubicBezTo>
                    <a:cubicBezTo>
                      <a:pt x="31" y="9"/>
                      <a:pt x="31" y="9"/>
                      <a:pt x="31" y="9"/>
                    </a:cubicBezTo>
                    <a:cubicBezTo>
                      <a:pt x="31" y="8"/>
                      <a:pt x="31" y="8"/>
                      <a:pt x="31" y="8"/>
                    </a:cubicBezTo>
                    <a:cubicBezTo>
                      <a:pt x="32" y="8"/>
                      <a:pt x="31" y="8"/>
                      <a:pt x="31" y="8"/>
                    </a:cubicBezTo>
                    <a:cubicBezTo>
                      <a:pt x="32" y="8"/>
                      <a:pt x="32" y="8"/>
                      <a:pt x="32" y="8"/>
                    </a:cubicBezTo>
                    <a:cubicBezTo>
                      <a:pt x="32" y="9"/>
                      <a:pt x="31" y="9"/>
                      <a:pt x="31" y="9"/>
                    </a:cubicBezTo>
                    <a:cubicBezTo>
                      <a:pt x="31" y="9"/>
                      <a:pt x="31" y="9"/>
                      <a:pt x="32" y="9"/>
                    </a:cubicBezTo>
                    <a:cubicBezTo>
                      <a:pt x="32" y="9"/>
                      <a:pt x="31" y="10"/>
                      <a:pt x="32" y="10"/>
                    </a:cubicBezTo>
                    <a:cubicBezTo>
                      <a:pt x="32" y="10"/>
                      <a:pt x="32" y="10"/>
                      <a:pt x="32" y="10"/>
                    </a:cubicBezTo>
                    <a:cubicBezTo>
                      <a:pt x="32" y="9"/>
                      <a:pt x="32" y="10"/>
                      <a:pt x="32" y="10"/>
                    </a:cubicBezTo>
                    <a:cubicBezTo>
                      <a:pt x="32" y="9"/>
                      <a:pt x="33" y="9"/>
                      <a:pt x="33" y="9"/>
                    </a:cubicBezTo>
                    <a:cubicBezTo>
                      <a:pt x="33" y="9"/>
                      <a:pt x="33" y="10"/>
                      <a:pt x="33" y="10"/>
                    </a:cubicBezTo>
                    <a:cubicBezTo>
                      <a:pt x="33" y="10"/>
                      <a:pt x="33" y="9"/>
                      <a:pt x="34" y="10"/>
                    </a:cubicBezTo>
                    <a:cubicBezTo>
                      <a:pt x="34" y="10"/>
                      <a:pt x="34" y="10"/>
                      <a:pt x="34" y="10"/>
                    </a:cubicBezTo>
                    <a:cubicBezTo>
                      <a:pt x="35" y="10"/>
                      <a:pt x="37" y="10"/>
                      <a:pt x="38" y="9"/>
                    </a:cubicBezTo>
                    <a:cubicBezTo>
                      <a:pt x="38" y="9"/>
                      <a:pt x="38" y="9"/>
                      <a:pt x="39" y="10"/>
                    </a:cubicBezTo>
                    <a:cubicBezTo>
                      <a:pt x="39" y="9"/>
                      <a:pt x="39" y="9"/>
                      <a:pt x="39" y="9"/>
                    </a:cubicBezTo>
                    <a:cubicBezTo>
                      <a:pt x="39" y="9"/>
                      <a:pt x="39" y="9"/>
                      <a:pt x="40" y="10"/>
                    </a:cubicBezTo>
                    <a:cubicBezTo>
                      <a:pt x="40" y="10"/>
                      <a:pt x="41" y="9"/>
                      <a:pt x="41" y="9"/>
                    </a:cubicBezTo>
                    <a:cubicBezTo>
                      <a:pt x="41" y="9"/>
                      <a:pt x="41" y="9"/>
                      <a:pt x="41" y="10"/>
                    </a:cubicBezTo>
                    <a:cubicBezTo>
                      <a:pt x="41" y="10"/>
                      <a:pt x="41" y="9"/>
                      <a:pt x="41" y="9"/>
                    </a:cubicBezTo>
                    <a:cubicBezTo>
                      <a:pt x="42" y="9"/>
                      <a:pt x="42" y="9"/>
                      <a:pt x="42" y="9"/>
                    </a:cubicBezTo>
                    <a:cubicBezTo>
                      <a:pt x="42" y="9"/>
                      <a:pt x="42" y="9"/>
                      <a:pt x="42" y="9"/>
                    </a:cubicBezTo>
                    <a:cubicBezTo>
                      <a:pt x="42" y="9"/>
                      <a:pt x="43" y="9"/>
                      <a:pt x="43" y="10"/>
                    </a:cubicBezTo>
                    <a:cubicBezTo>
                      <a:pt x="43" y="9"/>
                      <a:pt x="43" y="9"/>
                      <a:pt x="43" y="9"/>
                    </a:cubicBezTo>
                    <a:cubicBezTo>
                      <a:pt x="43" y="10"/>
                      <a:pt x="44" y="10"/>
                      <a:pt x="45" y="9"/>
                    </a:cubicBezTo>
                    <a:cubicBezTo>
                      <a:pt x="44" y="9"/>
                      <a:pt x="44" y="9"/>
                      <a:pt x="44" y="9"/>
                    </a:cubicBezTo>
                    <a:cubicBezTo>
                      <a:pt x="44" y="8"/>
                      <a:pt x="44" y="9"/>
                      <a:pt x="45" y="9"/>
                    </a:cubicBezTo>
                    <a:cubicBezTo>
                      <a:pt x="45" y="9"/>
                      <a:pt x="45" y="9"/>
                      <a:pt x="45" y="9"/>
                    </a:cubicBezTo>
                    <a:cubicBezTo>
                      <a:pt x="46" y="10"/>
                      <a:pt x="47" y="9"/>
                      <a:pt x="48" y="9"/>
                    </a:cubicBezTo>
                    <a:cubicBezTo>
                      <a:pt x="48" y="9"/>
                      <a:pt x="48" y="9"/>
                      <a:pt x="48" y="9"/>
                    </a:cubicBezTo>
                    <a:cubicBezTo>
                      <a:pt x="49" y="10"/>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8"/>
                    </a:cubicBezTo>
                    <a:cubicBezTo>
                      <a:pt x="55" y="9"/>
                      <a:pt x="55" y="9"/>
                      <a:pt x="55" y="9"/>
                    </a:cubicBezTo>
                    <a:cubicBezTo>
                      <a:pt x="55" y="9"/>
                      <a:pt x="55" y="9"/>
                      <a:pt x="55" y="9"/>
                    </a:cubicBezTo>
                    <a:cubicBezTo>
                      <a:pt x="55" y="9"/>
                      <a:pt x="55" y="9"/>
                      <a:pt x="55" y="9"/>
                    </a:cubicBezTo>
                    <a:cubicBezTo>
                      <a:pt x="56" y="8"/>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8"/>
                    </a:cubicBezTo>
                    <a:cubicBezTo>
                      <a:pt x="57" y="8"/>
                      <a:pt x="57" y="8"/>
                      <a:pt x="57" y="8"/>
                    </a:cubicBezTo>
                    <a:cubicBezTo>
                      <a:pt x="57" y="8"/>
                      <a:pt x="57" y="8"/>
                      <a:pt x="57" y="8"/>
                    </a:cubicBezTo>
                    <a:cubicBezTo>
                      <a:pt x="57" y="8"/>
                      <a:pt x="58" y="8"/>
                      <a:pt x="58" y="8"/>
                    </a:cubicBezTo>
                    <a:cubicBezTo>
                      <a:pt x="58" y="8"/>
                      <a:pt x="58" y="8"/>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8"/>
                      <a:pt x="62" y="9"/>
                      <a:pt x="61" y="9"/>
                    </a:cubicBezTo>
                    <a:cubicBezTo>
                      <a:pt x="61" y="8"/>
                      <a:pt x="62" y="8"/>
                      <a:pt x="62" y="8"/>
                    </a:cubicBezTo>
                    <a:cubicBezTo>
                      <a:pt x="62" y="9"/>
                      <a:pt x="64" y="8"/>
                      <a:pt x="65" y="9"/>
                    </a:cubicBezTo>
                    <a:cubicBezTo>
                      <a:pt x="65" y="8"/>
                      <a:pt x="65" y="9"/>
                      <a:pt x="65" y="9"/>
                    </a:cubicBezTo>
                    <a:cubicBezTo>
                      <a:pt x="65" y="9"/>
                      <a:pt x="66" y="8"/>
                      <a:pt x="66" y="9"/>
                    </a:cubicBezTo>
                    <a:cubicBezTo>
                      <a:pt x="66" y="9"/>
                      <a:pt x="66" y="8"/>
                      <a:pt x="66" y="8"/>
                    </a:cubicBezTo>
                    <a:cubicBezTo>
                      <a:pt x="67" y="8"/>
                      <a:pt x="67" y="7"/>
                      <a:pt x="67" y="8"/>
                    </a:cubicBezTo>
                    <a:cubicBezTo>
                      <a:pt x="68" y="8"/>
                      <a:pt x="67" y="8"/>
                      <a:pt x="67" y="8"/>
                    </a:cubicBezTo>
                    <a:cubicBezTo>
                      <a:pt x="67" y="9"/>
                      <a:pt x="68" y="8"/>
                      <a:pt x="69" y="9"/>
                    </a:cubicBezTo>
                    <a:cubicBezTo>
                      <a:pt x="69" y="8"/>
                      <a:pt x="68" y="8"/>
                      <a:pt x="69" y="8"/>
                    </a:cubicBezTo>
                    <a:cubicBezTo>
                      <a:pt x="69" y="8"/>
                      <a:pt x="70" y="8"/>
                      <a:pt x="70" y="8"/>
                    </a:cubicBezTo>
                    <a:cubicBezTo>
                      <a:pt x="70" y="8"/>
                      <a:pt x="70" y="8"/>
                      <a:pt x="70" y="8"/>
                    </a:cubicBezTo>
                    <a:cubicBezTo>
                      <a:pt x="70" y="8"/>
                      <a:pt x="70" y="8"/>
                      <a:pt x="70" y="9"/>
                    </a:cubicBezTo>
                    <a:cubicBezTo>
                      <a:pt x="71" y="9"/>
                      <a:pt x="71" y="8"/>
                      <a:pt x="71" y="8"/>
                    </a:cubicBezTo>
                    <a:cubicBezTo>
                      <a:pt x="72" y="9"/>
                      <a:pt x="72" y="8"/>
                      <a:pt x="73" y="9"/>
                    </a:cubicBezTo>
                    <a:cubicBezTo>
                      <a:pt x="73" y="8"/>
                      <a:pt x="74" y="9"/>
                      <a:pt x="74" y="8"/>
                    </a:cubicBezTo>
                    <a:cubicBezTo>
                      <a:pt x="74" y="8"/>
                      <a:pt x="74" y="8"/>
                      <a:pt x="74" y="8"/>
                    </a:cubicBezTo>
                    <a:cubicBezTo>
                      <a:pt x="74" y="8"/>
                      <a:pt x="74" y="8"/>
                      <a:pt x="75" y="8"/>
                    </a:cubicBezTo>
                    <a:cubicBezTo>
                      <a:pt x="74" y="8"/>
                      <a:pt x="74" y="8"/>
                      <a:pt x="74" y="8"/>
                    </a:cubicBezTo>
                    <a:cubicBezTo>
                      <a:pt x="74" y="9"/>
                      <a:pt x="75" y="8"/>
                      <a:pt x="75" y="8"/>
                    </a:cubicBezTo>
                    <a:cubicBezTo>
                      <a:pt x="75" y="8"/>
                      <a:pt x="75" y="8"/>
                      <a:pt x="76" y="8"/>
                    </a:cubicBezTo>
                    <a:cubicBezTo>
                      <a:pt x="76" y="8"/>
                      <a:pt x="76" y="8"/>
                      <a:pt x="76" y="8"/>
                    </a:cubicBezTo>
                    <a:cubicBezTo>
                      <a:pt x="76" y="8"/>
                      <a:pt x="76" y="8"/>
                      <a:pt x="76" y="8"/>
                    </a:cubicBezTo>
                    <a:cubicBezTo>
                      <a:pt x="77" y="8"/>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9"/>
                    </a:cubicBezTo>
                    <a:cubicBezTo>
                      <a:pt x="78" y="9"/>
                      <a:pt x="79" y="8"/>
                      <a:pt x="79" y="8"/>
                    </a:cubicBezTo>
                    <a:cubicBezTo>
                      <a:pt x="79" y="8"/>
                      <a:pt x="81" y="8"/>
                      <a:pt x="81" y="8"/>
                    </a:cubicBezTo>
                    <a:cubicBezTo>
                      <a:pt x="81" y="8"/>
                      <a:pt x="81" y="8"/>
                      <a:pt x="81" y="8"/>
                    </a:cubicBezTo>
                    <a:cubicBezTo>
                      <a:pt x="81" y="8"/>
                      <a:pt x="82" y="7"/>
                      <a:pt x="82" y="8"/>
                    </a:cubicBezTo>
                    <a:cubicBezTo>
                      <a:pt x="82" y="7"/>
                      <a:pt x="82" y="8"/>
                      <a:pt x="82" y="8"/>
                    </a:cubicBezTo>
                    <a:cubicBezTo>
                      <a:pt x="82" y="8"/>
                      <a:pt x="83" y="8"/>
                      <a:pt x="82" y="8"/>
                    </a:cubicBezTo>
                    <a:cubicBezTo>
                      <a:pt x="83" y="8"/>
                      <a:pt x="84" y="7"/>
                      <a:pt x="85" y="8"/>
                    </a:cubicBezTo>
                    <a:cubicBezTo>
                      <a:pt x="85" y="7"/>
                      <a:pt x="85" y="8"/>
                      <a:pt x="85" y="8"/>
                    </a:cubicBezTo>
                    <a:cubicBezTo>
                      <a:pt x="85" y="8"/>
                      <a:pt x="86" y="8"/>
                      <a:pt x="86" y="7"/>
                    </a:cubicBezTo>
                    <a:cubicBezTo>
                      <a:pt x="86" y="7"/>
                      <a:pt x="86" y="7"/>
                      <a:pt x="86" y="7"/>
                    </a:cubicBezTo>
                    <a:cubicBezTo>
                      <a:pt x="87" y="7"/>
                      <a:pt x="87" y="7"/>
                      <a:pt x="87" y="7"/>
                    </a:cubicBezTo>
                    <a:cubicBezTo>
                      <a:pt x="87" y="7"/>
                      <a:pt x="87" y="6"/>
                      <a:pt x="88" y="6"/>
                    </a:cubicBezTo>
                    <a:cubicBezTo>
                      <a:pt x="88" y="7"/>
                      <a:pt x="88" y="7"/>
                      <a:pt x="88" y="7"/>
                    </a:cubicBezTo>
                    <a:cubicBezTo>
                      <a:pt x="88" y="7"/>
                      <a:pt x="88" y="6"/>
                      <a:pt x="89" y="6"/>
                    </a:cubicBezTo>
                    <a:cubicBezTo>
                      <a:pt x="89" y="7"/>
                      <a:pt x="88" y="6"/>
                      <a:pt x="88" y="7"/>
                    </a:cubicBezTo>
                    <a:cubicBezTo>
                      <a:pt x="89" y="7"/>
                      <a:pt x="89" y="7"/>
                      <a:pt x="90" y="7"/>
                    </a:cubicBezTo>
                    <a:cubicBezTo>
                      <a:pt x="90" y="7"/>
                      <a:pt x="90" y="7"/>
                      <a:pt x="90" y="7"/>
                    </a:cubicBezTo>
                    <a:cubicBezTo>
                      <a:pt x="90" y="7"/>
                      <a:pt x="90" y="7"/>
                      <a:pt x="90" y="7"/>
                    </a:cubicBezTo>
                    <a:cubicBezTo>
                      <a:pt x="90" y="7"/>
                      <a:pt x="91" y="6"/>
                      <a:pt x="91" y="6"/>
                    </a:cubicBezTo>
                    <a:cubicBezTo>
                      <a:pt x="91" y="6"/>
                      <a:pt x="91" y="6"/>
                      <a:pt x="91" y="7"/>
                    </a:cubicBezTo>
                    <a:cubicBezTo>
                      <a:pt x="92" y="6"/>
                      <a:pt x="92" y="6"/>
                      <a:pt x="93" y="5"/>
                    </a:cubicBezTo>
                    <a:cubicBezTo>
                      <a:pt x="93" y="5"/>
                      <a:pt x="94" y="5"/>
                      <a:pt x="94" y="5"/>
                    </a:cubicBezTo>
                    <a:cubicBezTo>
                      <a:pt x="94" y="5"/>
                      <a:pt x="94" y="5"/>
                      <a:pt x="94" y="5"/>
                    </a:cubicBezTo>
                    <a:cubicBezTo>
                      <a:pt x="94" y="5"/>
                      <a:pt x="94" y="6"/>
                      <a:pt x="94" y="6"/>
                    </a:cubicBezTo>
                    <a:cubicBezTo>
                      <a:pt x="93" y="6"/>
                      <a:pt x="94" y="6"/>
                      <a:pt x="94" y="7"/>
                    </a:cubicBezTo>
                    <a:cubicBezTo>
                      <a:pt x="94" y="6"/>
                      <a:pt x="95" y="7"/>
                      <a:pt x="96" y="7"/>
                    </a:cubicBezTo>
                    <a:cubicBezTo>
                      <a:pt x="95" y="6"/>
                      <a:pt x="96" y="6"/>
                      <a:pt x="96" y="6"/>
                    </a:cubicBezTo>
                    <a:cubicBezTo>
                      <a:pt x="97" y="5"/>
                      <a:pt x="97" y="6"/>
                      <a:pt x="97" y="6"/>
                    </a:cubicBezTo>
                    <a:cubicBezTo>
                      <a:pt x="98" y="6"/>
                      <a:pt x="98" y="6"/>
                      <a:pt x="99" y="6"/>
                    </a:cubicBezTo>
                    <a:cubicBezTo>
                      <a:pt x="99" y="6"/>
                      <a:pt x="99" y="6"/>
                      <a:pt x="99" y="6"/>
                    </a:cubicBezTo>
                    <a:cubicBezTo>
                      <a:pt x="99" y="6"/>
                      <a:pt x="100" y="6"/>
                      <a:pt x="101" y="6"/>
                    </a:cubicBezTo>
                    <a:cubicBezTo>
                      <a:pt x="101" y="6"/>
                      <a:pt x="101" y="6"/>
                      <a:pt x="101" y="6"/>
                    </a:cubicBezTo>
                    <a:cubicBezTo>
                      <a:pt x="101" y="6"/>
                      <a:pt x="101" y="5"/>
                      <a:pt x="102" y="5"/>
                    </a:cubicBezTo>
                    <a:cubicBezTo>
                      <a:pt x="102" y="6"/>
                      <a:pt x="102" y="6"/>
                      <a:pt x="101" y="6"/>
                    </a:cubicBezTo>
                    <a:cubicBezTo>
                      <a:pt x="102" y="5"/>
                      <a:pt x="102" y="6"/>
                      <a:pt x="103" y="6"/>
                    </a:cubicBezTo>
                    <a:cubicBezTo>
                      <a:pt x="103" y="6"/>
                      <a:pt x="103" y="6"/>
                      <a:pt x="103" y="6"/>
                    </a:cubicBezTo>
                    <a:cubicBezTo>
                      <a:pt x="103" y="6"/>
                      <a:pt x="104" y="6"/>
                      <a:pt x="104" y="5"/>
                    </a:cubicBezTo>
                    <a:cubicBezTo>
                      <a:pt x="104" y="6"/>
                      <a:pt x="104" y="6"/>
                      <a:pt x="104" y="6"/>
                    </a:cubicBezTo>
                    <a:cubicBezTo>
                      <a:pt x="104" y="6"/>
                      <a:pt x="104" y="5"/>
                      <a:pt x="105" y="5"/>
                    </a:cubicBezTo>
                    <a:cubicBezTo>
                      <a:pt x="105" y="6"/>
                      <a:pt x="105" y="6"/>
                      <a:pt x="105" y="6"/>
                    </a:cubicBezTo>
                    <a:cubicBezTo>
                      <a:pt x="105" y="6"/>
                      <a:pt x="106" y="6"/>
                      <a:pt x="106" y="5"/>
                    </a:cubicBezTo>
                    <a:cubicBezTo>
                      <a:pt x="106" y="6"/>
                      <a:pt x="106" y="6"/>
                      <a:pt x="107" y="6"/>
                    </a:cubicBezTo>
                    <a:cubicBezTo>
                      <a:pt x="109" y="6"/>
                      <a:pt x="111" y="6"/>
                      <a:pt x="114" y="5"/>
                    </a:cubicBezTo>
                    <a:cubicBezTo>
                      <a:pt x="114" y="6"/>
                      <a:pt x="113" y="6"/>
                      <a:pt x="113" y="6"/>
                    </a:cubicBezTo>
                    <a:cubicBezTo>
                      <a:pt x="113" y="6"/>
                      <a:pt x="114" y="6"/>
                      <a:pt x="114" y="6"/>
                    </a:cubicBezTo>
                    <a:cubicBezTo>
                      <a:pt x="114" y="6"/>
                      <a:pt x="114" y="6"/>
                      <a:pt x="114" y="6"/>
                    </a:cubicBezTo>
                    <a:cubicBezTo>
                      <a:pt x="115" y="6"/>
                      <a:pt x="115" y="6"/>
                      <a:pt x="115" y="6"/>
                    </a:cubicBezTo>
                    <a:cubicBezTo>
                      <a:pt x="115" y="6"/>
                      <a:pt x="115" y="6"/>
                      <a:pt x="115" y="6"/>
                    </a:cubicBezTo>
                    <a:cubicBezTo>
                      <a:pt x="116" y="6"/>
                      <a:pt x="116" y="7"/>
                      <a:pt x="116" y="6"/>
                    </a:cubicBezTo>
                    <a:cubicBezTo>
                      <a:pt x="116" y="6"/>
                      <a:pt x="116" y="6"/>
                      <a:pt x="116" y="7"/>
                    </a:cubicBezTo>
                    <a:cubicBezTo>
                      <a:pt x="117" y="6"/>
                      <a:pt x="117" y="7"/>
                      <a:pt x="117" y="6"/>
                    </a:cubicBezTo>
                    <a:cubicBezTo>
                      <a:pt x="117" y="6"/>
                      <a:pt x="117" y="6"/>
                      <a:pt x="117" y="6"/>
                    </a:cubicBezTo>
                    <a:cubicBezTo>
                      <a:pt x="118" y="7"/>
                      <a:pt x="119" y="5"/>
                      <a:pt x="119" y="6"/>
                    </a:cubicBezTo>
                    <a:cubicBezTo>
                      <a:pt x="119" y="6"/>
                      <a:pt x="120" y="6"/>
                      <a:pt x="120" y="5"/>
                    </a:cubicBezTo>
                    <a:cubicBezTo>
                      <a:pt x="120" y="5"/>
                      <a:pt x="120" y="6"/>
                      <a:pt x="120" y="6"/>
                    </a:cubicBezTo>
                    <a:cubicBezTo>
                      <a:pt x="122" y="6"/>
                      <a:pt x="124" y="6"/>
                      <a:pt x="125" y="5"/>
                    </a:cubicBezTo>
                    <a:cubicBezTo>
                      <a:pt x="125" y="5"/>
                      <a:pt x="125" y="5"/>
                      <a:pt x="125" y="5"/>
                    </a:cubicBezTo>
                    <a:cubicBezTo>
                      <a:pt x="126" y="5"/>
                      <a:pt x="127" y="6"/>
                      <a:pt x="128" y="5"/>
                    </a:cubicBezTo>
                    <a:cubicBezTo>
                      <a:pt x="128" y="5"/>
                      <a:pt x="128" y="4"/>
                      <a:pt x="128" y="4"/>
                    </a:cubicBezTo>
                    <a:cubicBezTo>
                      <a:pt x="128" y="4"/>
                      <a:pt x="128" y="5"/>
                      <a:pt x="128" y="5"/>
                    </a:cubicBezTo>
                    <a:cubicBezTo>
                      <a:pt x="129" y="5"/>
                      <a:pt x="129" y="5"/>
                      <a:pt x="130" y="4"/>
                    </a:cubicBezTo>
                    <a:cubicBezTo>
                      <a:pt x="130" y="5"/>
                      <a:pt x="129" y="5"/>
                      <a:pt x="129" y="5"/>
                    </a:cubicBezTo>
                    <a:cubicBezTo>
                      <a:pt x="130" y="5"/>
                      <a:pt x="130" y="4"/>
                      <a:pt x="131" y="4"/>
                    </a:cubicBezTo>
                    <a:cubicBezTo>
                      <a:pt x="131" y="4"/>
                      <a:pt x="131" y="5"/>
                      <a:pt x="131" y="5"/>
                    </a:cubicBezTo>
                    <a:cubicBezTo>
                      <a:pt x="133" y="6"/>
                      <a:pt x="136" y="7"/>
                      <a:pt x="138" y="5"/>
                    </a:cubicBezTo>
                    <a:cubicBezTo>
                      <a:pt x="138" y="5"/>
                      <a:pt x="138" y="6"/>
                      <a:pt x="138" y="6"/>
                    </a:cubicBezTo>
                    <a:cubicBezTo>
                      <a:pt x="140" y="5"/>
                      <a:pt x="142" y="7"/>
                      <a:pt x="144" y="5"/>
                    </a:cubicBezTo>
                    <a:cubicBezTo>
                      <a:pt x="146" y="5"/>
                      <a:pt x="146" y="3"/>
                      <a:pt x="146" y="3"/>
                    </a:cubicBezTo>
                    <a:cubicBezTo>
                      <a:pt x="143" y="4"/>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0" name="Freeform 256"/>
              <p:cNvSpPr>
                <a:spLocks noEditPoints="1"/>
              </p:cNvSpPr>
              <p:nvPr/>
            </p:nvSpPr>
            <p:spPr bwMode="auto">
              <a:xfrm>
                <a:off x="4860040" y="6327775"/>
                <a:ext cx="2278063" cy="171450"/>
              </a:xfrm>
              <a:custGeom>
                <a:avLst/>
                <a:gdLst/>
                <a:ahLst/>
                <a:cxnLst>
                  <a:cxn ang="0">
                    <a:pos x="119" y="2"/>
                  </a:cxn>
                  <a:cxn ang="0">
                    <a:pos x="98" y="2"/>
                  </a:cxn>
                  <a:cxn ang="0">
                    <a:pos x="79" y="4"/>
                  </a:cxn>
                  <a:cxn ang="0">
                    <a:pos x="70" y="5"/>
                  </a:cxn>
                  <a:cxn ang="0">
                    <a:pos x="63" y="5"/>
                  </a:cxn>
                  <a:cxn ang="0">
                    <a:pos x="48" y="6"/>
                  </a:cxn>
                  <a:cxn ang="0">
                    <a:pos x="39" y="6"/>
                  </a:cxn>
                  <a:cxn ang="0">
                    <a:pos x="25" y="7"/>
                  </a:cxn>
                  <a:cxn ang="0">
                    <a:pos x="18" y="7"/>
                  </a:cxn>
                  <a:cxn ang="0">
                    <a:pos x="9" y="7"/>
                  </a:cxn>
                  <a:cxn ang="0">
                    <a:pos x="4" y="7"/>
                  </a:cxn>
                  <a:cxn ang="0">
                    <a:pos x="1" y="7"/>
                  </a:cxn>
                  <a:cxn ang="0">
                    <a:pos x="0" y="7"/>
                  </a:cxn>
                  <a:cxn ang="0">
                    <a:pos x="3" y="8"/>
                  </a:cxn>
                  <a:cxn ang="0">
                    <a:pos x="8" y="8"/>
                  </a:cxn>
                  <a:cxn ang="0">
                    <a:pos x="12" y="9"/>
                  </a:cxn>
                  <a:cxn ang="0">
                    <a:pos x="13" y="9"/>
                  </a:cxn>
                  <a:cxn ang="0">
                    <a:pos x="16" y="9"/>
                  </a:cxn>
                  <a:cxn ang="0">
                    <a:pos x="16" y="10"/>
                  </a:cxn>
                  <a:cxn ang="0">
                    <a:pos x="17" y="10"/>
                  </a:cxn>
                  <a:cxn ang="0">
                    <a:pos x="20" y="9"/>
                  </a:cxn>
                  <a:cxn ang="0">
                    <a:pos x="22" y="10"/>
                  </a:cxn>
                  <a:cxn ang="0">
                    <a:pos x="23" y="10"/>
                  </a:cxn>
                  <a:cxn ang="0">
                    <a:pos x="26" y="10"/>
                  </a:cxn>
                  <a:cxn ang="0">
                    <a:pos x="28" y="10"/>
                  </a:cxn>
                  <a:cxn ang="0">
                    <a:pos x="29" y="10"/>
                  </a:cxn>
                  <a:cxn ang="0">
                    <a:pos x="31" y="9"/>
                  </a:cxn>
                  <a:cxn ang="0">
                    <a:pos x="32" y="10"/>
                  </a:cxn>
                  <a:cxn ang="0">
                    <a:pos x="39" y="10"/>
                  </a:cxn>
                  <a:cxn ang="0">
                    <a:pos x="42" y="10"/>
                  </a:cxn>
                  <a:cxn ang="0">
                    <a:pos x="45" y="9"/>
                  </a:cxn>
                  <a:cxn ang="0">
                    <a:pos x="51" y="10"/>
                  </a:cxn>
                  <a:cxn ang="0">
                    <a:pos x="54" y="9"/>
                  </a:cxn>
                  <a:cxn ang="0">
                    <a:pos x="56" y="9"/>
                  </a:cxn>
                  <a:cxn ang="0">
                    <a:pos x="57" y="9"/>
                  </a:cxn>
                  <a:cxn ang="0">
                    <a:pos x="59" y="9"/>
                  </a:cxn>
                  <a:cxn ang="0">
                    <a:pos x="61" y="9"/>
                  </a:cxn>
                  <a:cxn ang="0">
                    <a:pos x="67" y="8"/>
                  </a:cxn>
                  <a:cxn ang="0">
                    <a:pos x="70" y="9"/>
                  </a:cxn>
                  <a:cxn ang="0">
                    <a:pos x="74" y="8"/>
                  </a:cxn>
                  <a:cxn ang="0">
                    <a:pos x="77" y="8"/>
                  </a:cxn>
                  <a:cxn ang="0">
                    <a:pos x="78" y="9"/>
                  </a:cxn>
                  <a:cxn ang="0">
                    <a:pos x="81" y="8"/>
                  </a:cxn>
                  <a:cxn ang="0">
                    <a:pos x="86" y="7"/>
                  </a:cxn>
                  <a:cxn ang="0">
                    <a:pos x="88" y="7"/>
                  </a:cxn>
                  <a:cxn ang="0">
                    <a:pos x="93" y="6"/>
                  </a:cxn>
                  <a:cxn ang="0">
                    <a:pos x="96" y="6"/>
                  </a:cxn>
                  <a:cxn ang="0">
                    <a:pos x="102" y="6"/>
                  </a:cxn>
                  <a:cxn ang="0">
                    <a:pos x="105" y="6"/>
                  </a:cxn>
                  <a:cxn ang="0">
                    <a:pos x="114" y="6"/>
                  </a:cxn>
                  <a:cxn ang="0">
                    <a:pos x="117" y="6"/>
                  </a:cxn>
                  <a:cxn ang="0">
                    <a:pos x="125" y="6"/>
                  </a:cxn>
                  <a:cxn ang="0">
                    <a:pos x="131" y="5"/>
                  </a:cxn>
                  <a:cxn ang="0">
                    <a:pos x="136" y="2"/>
                  </a:cxn>
                </a:cxnLst>
                <a:rect l="0" t="0" r="r" b="b"/>
                <a:pathLst>
                  <a:path w="146" h="11">
                    <a:moveTo>
                      <a:pt x="136" y="2"/>
                    </a:moveTo>
                    <a:cubicBezTo>
                      <a:pt x="135" y="2"/>
                      <a:pt x="134" y="2"/>
                      <a:pt x="133" y="2"/>
                    </a:cubicBezTo>
                    <a:cubicBezTo>
                      <a:pt x="129" y="2"/>
                      <a:pt x="124" y="0"/>
                      <a:pt x="120" y="1"/>
                    </a:cubicBezTo>
                    <a:cubicBezTo>
                      <a:pt x="120" y="1"/>
                      <a:pt x="120" y="2"/>
                      <a:pt x="120" y="2"/>
                    </a:cubicBezTo>
                    <a:cubicBezTo>
                      <a:pt x="120" y="2"/>
                      <a:pt x="120" y="2"/>
                      <a:pt x="120" y="1"/>
                    </a:cubicBezTo>
                    <a:cubicBezTo>
                      <a:pt x="120" y="2"/>
                      <a:pt x="119" y="2"/>
                      <a:pt x="119" y="2"/>
                    </a:cubicBezTo>
                    <a:cubicBezTo>
                      <a:pt x="119" y="2"/>
                      <a:pt x="119" y="1"/>
                      <a:pt x="119" y="1"/>
                    </a:cubicBezTo>
                    <a:cubicBezTo>
                      <a:pt x="118" y="1"/>
                      <a:pt x="116" y="2"/>
                      <a:pt x="114" y="2"/>
                    </a:cubicBezTo>
                    <a:cubicBezTo>
                      <a:pt x="114" y="2"/>
                      <a:pt x="114" y="2"/>
                      <a:pt x="114" y="2"/>
                    </a:cubicBezTo>
                    <a:cubicBezTo>
                      <a:pt x="113" y="2"/>
                      <a:pt x="114" y="2"/>
                      <a:pt x="114" y="2"/>
                    </a:cubicBezTo>
                    <a:cubicBezTo>
                      <a:pt x="112" y="2"/>
                      <a:pt x="112" y="2"/>
                      <a:pt x="111" y="2"/>
                    </a:cubicBezTo>
                    <a:cubicBezTo>
                      <a:pt x="107" y="1"/>
                      <a:pt x="102" y="2"/>
                      <a:pt x="98" y="2"/>
                    </a:cubicBezTo>
                    <a:cubicBezTo>
                      <a:pt x="93" y="2"/>
                      <a:pt x="89" y="3"/>
                      <a:pt x="84" y="3"/>
                    </a:cubicBezTo>
                    <a:cubicBezTo>
                      <a:pt x="83" y="4"/>
                      <a:pt x="82" y="4"/>
                      <a:pt x="82" y="5"/>
                    </a:cubicBezTo>
                    <a:cubicBezTo>
                      <a:pt x="82" y="5"/>
                      <a:pt x="82" y="5"/>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5"/>
                    </a:cubicBezTo>
                    <a:cubicBezTo>
                      <a:pt x="71" y="4"/>
                      <a:pt x="71" y="5"/>
                      <a:pt x="71" y="5"/>
                    </a:cubicBezTo>
                    <a:cubicBezTo>
                      <a:pt x="71" y="4"/>
                      <a:pt x="70" y="5"/>
                      <a:pt x="70" y="5"/>
                    </a:cubicBezTo>
                    <a:cubicBezTo>
                      <a:pt x="70" y="5"/>
                      <a:pt x="70" y="5"/>
                      <a:pt x="70" y="5"/>
                    </a:cubicBezTo>
                    <a:cubicBezTo>
                      <a:pt x="69" y="4"/>
                      <a:pt x="69" y="5"/>
                      <a:pt x="68" y="5"/>
                    </a:cubicBezTo>
                    <a:cubicBezTo>
                      <a:pt x="68" y="4"/>
                      <a:pt x="68" y="4"/>
                      <a:pt x="68" y="4"/>
                    </a:cubicBezTo>
                    <a:cubicBezTo>
                      <a:pt x="67" y="5"/>
                      <a:pt x="66" y="4"/>
                      <a:pt x="65" y="5"/>
                    </a:cubicBezTo>
                    <a:cubicBezTo>
                      <a:pt x="66" y="4"/>
                      <a:pt x="65" y="5"/>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6"/>
                      <a:pt x="51" y="6"/>
                    </a:cubicBezTo>
                    <a:cubicBezTo>
                      <a:pt x="51" y="6"/>
                      <a:pt x="51" y="5"/>
                      <a:pt x="51" y="5"/>
                    </a:cubicBezTo>
                    <a:cubicBezTo>
                      <a:pt x="50" y="6"/>
                      <a:pt x="49" y="5"/>
                      <a:pt x="48" y="5"/>
                    </a:cubicBezTo>
                    <a:cubicBezTo>
                      <a:pt x="48" y="5"/>
                      <a:pt x="48" y="5"/>
                      <a:pt x="48" y="6"/>
                    </a:cubicBezTo>
                    <a:cubicBezTo>
                      <a:pt x="47" y="5"/>
                      <a:pt x="46" y="6"/>
                      <a:pt x="45" y="6"/>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7"/>
                    </a:cubicBezTo>
                    <a:cubicBezTo>
                      <a:pt x="38" y="6"/>
                      <a:pt x="38" y="6"/>
                      <a:pt x="38" y="6"/>
                    </a:cubicBezTo>
                    <a:cubicBezTo>
                      <a:pt x="37" y="6"/>
                      <a:pt x="34" y="6"/>
                      <a:pt x="33" y="7"/>
                    </a:cubicBezTo>
                    <a:cubicBezTo>
                      <a:pt x="33" y="7"/>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7"/>
                      <a:pt x="21" y="7"/>
                    </a:cubicBezTo>
                    <a:cubicBezTo>
                      <a:pt x="21" y="7"/>
                      <a:pt x="21" y="7"/>
                      <a:pt x="21" y="7"/>
                    </a:cubicBezTo>
                    <a:cubicBezTo>
                      <a:pt x="20" y="7"/>
                      <a:pt x="19" y="7"/>
                      <a:pt x="19" y="7"/>
                    </a:cubicBezTo>
                    <a:cubicBezTo>
                      <a:pt x="18" y="7"/>
                      <a:pt x="18" y="7"/>
                      <a:pt x="18" y="7"/>
                    </a:cubicBezTo>
                    <a:cubicBezTo>
                      <a:pt x="18" y="8"/>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7"/>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8"/>
                    </a:cubicBezTo>
                    <a:cubicBezTo>
                      <a:pt x="2" y="7"/>
                      <a:pt x="2" y="7"/>
                      <a:pt x="2" y="7"/>
                    </a:cubicBezTo>
                    <a:cubicBezTo>
                      <a:pt x="2" y="7"/>
                      <a:pt x="3" y="7"/>
                      <a:pt x="3" y="7"/>
                    </a:cubicBezTo>
                    <a:cubicBezTo>
                      <a:pt x="3" y="7"/>
                      <a:pt x="3" y="8"/>
                      <a:pt x="3" y="8"/>
                    </a:cubicBezTo>
                    <a:cubicBezTo>
                      <a:pt x="3" y="8"/>
                      <a:pt x="3" y="8"/>
                      <a:pt x="3" y="8"/>
                    </a:cubicBezTo>
                    <a:cubicBezTo>
                      <a:pt x="3" y="8"/>
                      <a:pt x="3" y="8"/>
                      <a:pt x="3" y="8"/>
                    </a:cubicBezTo>
                    <a:cubicBezTo>
                      <a:pt x="3" y="7"/>
                      <a:pt x="4" y="8"/>
                      <a:pt x="5" y="8"/>
                    </a:cubicBezTo>
                    <a:cubicBezTo>
                      <a:pt x="5" y="8"/>
                      <a:pt x="5" y="8"/>
                      <a:pt x="4" y="8"/>
                    </a:cubicBezTo>
                    <a:cubicBezTo>
                      <a:pt x="5" y="8"/>
                      <a:pt x="4" y="8"/>
                      <a:pt x="5" y="8"/>
                    </a:cubicBezTo>
                    <a:cubicBezTo>
                      <a:pt x="5" y="8"/>
                      <a:pt x="5" y="8"/>
                      <a:pt x="5" y="8"/>
                    </a:cubicBezTo>
                    <a:cubicBezTo>
                      <a:pt x="6" y="8"/>
                      <a:pt x="7" y="8"/>
                      <a:pt x="8" y="8"/>
                    </a:cubicBezTo>
                    <a:cubicBezTo>
                      <a:pt x="8" y="8"/>
                      <a:pt x="9" y="8"/>
                      <a:pt x="9" y="8"/>
                    </a:cubicBezTo>
                    <a:cubicBezTo>
                      <a:pt x="10" y="8"/>
                      <a:pt x="9" y="8"/>
                      <a:pt x="10" y="8"/>
                    </a:cubicBezTo>
                    <a:cubicBezTo>
                      <a:pt x="10" y="8"/>
                      <a:pt x="10" y="9"/>
                      <a:pt x="10" y="9"/>
                    </a:cubicBezTo>
                    <a:cubicBezTo>
                      <a:pt x="10" y="9"/>
                      <a:pt x="11" y="9"/>
                      <a:pt x="10" y="8"/>
                    </a:cubicBezTo>
                    <a:cubicBezTo>
                      <a:pt x="11" y="9"/>
                      <a:pt x="12" y="9"/>
                      <a:pt x="13" y="9"/>
                    </a:cubicBezTo>
                    <a:cubicBezTo>
                      <a:pt x="12" y="9"/>
                      <a:pt x="12" y="9"/>
                      <a:pt x="12" y="9"/>
                    </a:cubicBezTo>
                    <a:cubicBezTo>
                      <a:pt x="13" y="9"/>
                      <a:pt x="13" y="9"/>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10"/>
                      <a:pt x="13" y="9"/>
                      <a:pt x="13" y="10"/>
                    </a:cubicBezTo>
                    <a:cubicBezTo>
                      <a:pt x="13" y="10"/>
                      <a:pt x="14" y="9"/>
                      <a:pt x="14" y="9"/>
                    </a:cubicBezTo>
                    <a:cubicBezTo>
                      <a:pt x="14" y="9"/>
                      <a:pt x="14" y="9"/>
                      <a:pt x="14" y="9"/>
                    </a:cubicBezTo>
                    <a:cubicBezTo>
                      <a:pt x="15" y="9"/>
                      <a:pt x="15" y="9"/>
                      <a:pt x="15" y="9"/>
                    </a:cubicBezTo>
                    <a:cubicBezTo>
                      <a:pt x="15" y="9"/>
                      <a:pt x="15" y="9"/>
                      <a:pt x="15" y="9"/>
                    </a:cubicBezTo>
                    <a:cubicBezTo>
                      <a:pt x="15" y="10"/>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10"/>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10"/>
                      <a:pt x="18" y="10"/>
                      <a:pt x="17" y="10"/>
                    </a:cubicBezTo>
                    <a:cubicBezTo>
                      <a:pt x="18" y="10"/>
                      <a:pt x="18" y="10"/>
                      <a:pt x="18" y="10"/>
                    </a:cubicBezTo>
                    <a:cubicBezTo>
                      <a:pt x="18" y="10"/>
                      <a:pt x="18" y="10"/>
                      <a:pt x="18" y="9"/>
                    </a:cubicBezTo>
                    <a:cubicBezTo>
                      <a:pt x="19" y="9"/>
                      <a:pt x="19" y="10"/>
                      <a:pt x="19" y="10"/>
                    </a:cubicBezTo>
                    <a:cubicBezTo>
                      <a:pt x="19" y="9"/>
                      <a:pt x="20" y="9"/>
                      <a:pt x="20" y="9"/>
                    </a:cubicBezTo>
                    <a:cubicBezTo>
                      <a:pt x="20" y="9"/>
                      <a:pt x="20" y="9"/>
                      <a:pt x="20" y="9"/>
                    </a:cubicBezTo>
                    <a:cubicBezTo>
                      <a:pt x="20" y="9"/>
                      <a:pt x="21" y="9"/>
                      <a:pt x="20" y="9"/>
                    </a:cubicBezTo>
                    <a:cubicBezTo>
                      <a:pt x="20" y="9"/>
                      <a:pt x="21" y="9"/>
                      <a:pt x="21" y="9"/>
                    </a:cubicBezTo>
                    <a:cubicBezTo>
                      <a:pt x="21" y="9"/>
                      <a:pt x="20" y="9"/>
                      <a:pt x="20" y="10"/>
                    </a:cubicBezTo>
                    <a:cubicBezTo>
                      <a:pt x="21" y="10"/>
                      <a:pt x="21" y="10"/>
                      <a:pt x="21" y="10"/>
                    </a:cubicBezTo>
                    <a:cubicBezTo>
                      <a:pt x="22" y="10"/>
                      <a:pt x="21" y="10"/>
                      <a:pt x="22" y="10"/>
                    </a:cubicBezTo>
                    <a:cubicBezTo>
                      <a:pt x="21" y="10"/>
                      <a:pt x="22" y="10"/>
                      <a:pt x="22" y="10"/>
                    </a:cubicBezTo>
                    <a:cubicBezTo>
                      <a:pt x="21" y="10"/>
                      <a:pt x="22" y="10"/>
                      <a:pt x="22" y="10"/>
                    </a:cubicBezTo>
                    <a:cubicBezTo>
                      <a:pt x="23" y="10"/>
                      <a:pt x="23" y="10"/>
                      <a:pt x="23" y="10"/>
                    </a:cubicBezTo>
                    <a:cubicBezTo>
                      <a:pt x="23" y="10"/>
                      <a:pt x="23" y="10"/>
                      <a:pt x="22" y="10"/>
                    </a:cubicBezTo>
                    <a:cubicBezTo>
                      <a:pt x="23" y="10"/>
                      <a:pt x="23" y="10"/>
                      <a:pt x="23" y="10"/>
                    </a:cubicBezTo>
                    <a:cubicBezTo>
                      <a:pt x="23" y="10"/>
                      <a:pt x="23" y="10"/>
                      <a:pt x="23" y="10"/>
                    </a:cubicBezTo>
                    <a:cubicBezTo>
                      <a:pt x="23" y="10"/>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10"/>
                      <a:pt x="25" y="10"/>
                      <a:pt x="25" y="10"/>
                    </a:cubicBezTo>
                    <a:cubicBezTo>
                      <a:pt x="25" y="10"/>
                      <a:pt x="26" y="10"/>
                      <a:pt x="26" y="10"/>
                    </a:cubicBezTo>
                    <a:cubicBezTo>
                      <a:pt x="26" y="10"/>
                      <a:pt x="27" y="10"/>
                      <a:pt x="27" y="10"/>
                    </a:cubicBezTo>
                    <a:cubicBezTo>
                      <a:pt x="27" y="10"/>
                      <a:pt x="27" y="10"/>
                      <a:pt x="27" y="10"/>
                    </a:cubicBezTo>
                    <a:cubicBezTo>
                      <a:pt x="27" y="10"/>
                      <a:pt x="27" y="10"/>
                      <a:pt x="28" y="10"/>
                    </a:cubicBezTo>
                    <a:cubicBezTo>
                      <a:pt x="28" y="10"/>
                      <a:pt x="28" y="10"/>
                      <a:pt x="28" y="10"/>
                    </a:cubicBezTo>
                    <a:cubicBezTo>
                      <a:pt x="27" y="10"/>
                      <a:pt x="28" y="10"/>
                      <a:pt x="28" y="9"/>
                    </a:cubicBezTo>
                    <a:cubicBezTo>
                      <a:pt x="29" y="10"/>
                      <a:pt x="28" y="10"/>
                      <a:pt x="28" y="10"/>
                    </a:cubicBezTo>
                    <a:cubicBezTo>
                      <a:pt x="28" y="10"/>
                      <a:pt x="29" y="11"/>
                      <a:pt x="29" y="10"/>
                    </a:cubicBezTo>
                    <a:cubicBezTo>
                      <a:pt x="29" y="10"/>
                      <a:pt x="29" y="10"/>
                      <a:pt x="29" y="10"/>
                    </a:cubicBezTo>
                    <a:cubicBezTo>
                      <a:pt x="30" y="10"/>
                      <a:pt x="29" y="10"/>
                      <a:pt x="29" y="10"/>
                    </a:cubicBezTo>
                    <a:cubicBezTo>
                      <a:pt x="30" y="10"/>
                      <a:pt x="30" y="10"/>
                      <a:pt x="30" y="9"/>
                    </a:cubicBezTo>
                    <a:cubicBezTo>
                      <a:pt x="30" y="10"/>
                      <a:pt x="30" y="9"/>
                      <a:pt x="31" y="9"/>
                    </a:cubicBezTo>
                    <a:cubicBezTo>
                      <a:pt x="31" y="10"/>
                      <a:pt x="30" y="10"/>
                      <a:pt x="30" y="10"/>
                    </a:cubicBezTo>
                    <a:cubicBezTo>
                      <a:pt x="31" y="10"/>
                      <a:pt x="31" y="9"/>
                      <a:pt x="31" y="9"/>
                    </a:cubicBezTo>
                    <a:cubicBezTo>
                      <a:pt x="31" y="9"/>
                      <a:pt x="31" y="8"/>
                      <a:pt x="31" y="8"/>
                    </a:cubicBezTo>
                    <a:cubicBezTo>
                      <a:pt x="32" y="8"/>
                      <a:pt x="31" y="8"/>
                      <a:pt x="31" y="9"/>
                    </a:cubicBezTo>
                    <a:cubicBezTo>
                      <a:pt x="32" y="9"/>
                      <a:pt x="32" y="9"/>
                      <a:pt x="32" y="9"/>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10"/>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10"/>
                    </a:cubicBezTo>
                    <a:cubicBezTo>
                      <a:pt x="39" y="10"/>
                      <a:pt x="39" y="10"/>
                      <a:pt x="40" y="10"/>
                    </a:cubicBezTo>
                    <a:cubicBezTo>
                      <a:pt x="40" y="10"/>
                      <a:pt x="41" y="10"/>
                      <a:pt x="41" y="10"/>
                    </a:cubicBezTo>
                    <a:cubicBezTo>
                      <a:pt x="41" y="10"/>
                      <a:pt x="41" y="10"/>
                      <a:pt x="41" y="10"/>
                    </a:cubicBezTo>
                    <a:cubicBezTo>
                      <a:pt x="41" y="10"/>
                      <a:pt x="41" y="10"/>
                      <a:pt x="41" y="10"/>
                    </a:cubicBezTo>
                    <a:cubicBezTo>
                      <a:pt x="42" y="10"/>
                      <a:pt x="42" y="10"/>
                      <a:pt x="42" y="10"/>
                    </a:cubicBezTo>
                    <a:cubicBezTo>
                      <a:pt x="42" y="10"/>
                      <a:pt x="42" y="10"/>
                      <a:pt x="42" y="10"/>
                    </a:cubicBezTo>
                    <a:cubicBezTo>
                      <a:pt x="42" y="9"/>
                      <a:pt x="43" y="10"/>
                      <a:pt x="43" y="10"/>
                    </a:cubicBezTo>
                    <a:cubicBezTo>
                      <a:pt x="43" y="10"/>
                      <a:pt x="43" y="10"/>
                      <a:pt x="43" y="10"/>
                    </a:cubicBezTo>
                    <a:cubicBezTo>
                      <a:pt x="43" y="10"/>
                      <a:pt x="44" y="10"/>
                      <a:pt x="45" y="10"/>
                    </a:cubicBezTo>
                    <a:cubicBezTo>
                      <a:pt x="44" y="10"/>
                      <a:pt x="44" y="10"/>
                      <a:pt x="44" y="9"/>
                    </a:cubicBezTo>
                    <a:cubicBezTo>
                      <a:pt x="44" y="9"/>
                      <a:pt x="44" y="9"/>
                      <a:pt x="45" y="9"/>
                    </a:cubicBezTo>
                    <a:cubicBezTo>
                      <a:pt x="45" y="9"/>
                      <a:pt x="45" y="9"/>
                      <a:pt x="45" y="10"/>
                    </a:cubicBezTo>
                    <a:cubicBezTo>
                      <a:pt x="46" y="10"/>
                      <a:pt x="47" y="10"/>
                      <a:pt x="48" y="10"/>
                    </a:cubicBezTo>
                    <a:cubicBezTo>
                      <a:pt x="48" y="10"/>
                      <a:pt x="48" y="10"/>
                      <a:pt x="48" y="9"/>
                    </a:cubicBezTo>
                    <a:cubicBezTo>
                      <a:pt x="49" y="10"/>
                      <a:pt x="50" y="9"/>
                      <a:pt x="50" y="10"/>
                    </a:cubicBezTo>
                    <a:cubicBezTo>
                      <a:pt x="50" y="9"/>
                      <a:pt x="50" y="9"/>
                      <a:pt x="51" y="9"/>
                    </a:cubicBezTo>
                    <a:cubicBezTo>
                      <a:pt x="51" y="8"/>
                      <a:pt x="51" y="9"/>
                      <a:pt x="51" y="10"/>
                    </a:cubicBezTo>
                    <a:cubicBezTo>
                      <a:pt x="51" y="9"/>
                      <a:pt x="52" y="9"/>
                      <a:pt x="52" y="9"/>
                    </a:cubicBezTo>
                    <a:cubicBezTo>
                      <a:pt x="52" y="9"/>
                      <a:pt x="52" y="9"/>
                      <a:pt x="52" y="9"/>
                    </a:cubicBezTo>
                    <a:cubicBezTo>
                      <a:pt x="52" y="9"/>
                      <a:pt x="53" y="9"/>
                      <a:pt x="53" y="9"/>
                    </a:cubicBezTo>
                    <a:cubicBezTo>
                      <a:pt x="53" y="9"/>
                      <a:pt x="53" y="9"/>
                      <a:pt x="53" y="9"/>
                    </a:cubicBezTo>
                    <a:cubicBezTo>
                      <a:pt x="53" y="9"/>
                      <a:pt x="53" y="10"/>
                      <a:pt x="54" y="10"/>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8" y="9"/>
                      <a:pt x="58" y="8"/>
                    </a:cubicBezTo>
                    <a:cubicBezTo>
                      <a:pt x="58" y="9"/>
                      <a:pt x="58" y="9"/>
                      <a:pt x="58" y="9"/>
                    </a:cubicBezTo>
                    <a:cubicBezTo>
                      <a:pt x="58" y="9"/>
                      <a:pt x="58" y="9"/>
                      <a:pt x="59" y="9"/>
                    </a:cubicBezTo>
                    <a:cubicBezTo>
                      <a:pt x="59" y="9"/>
                      <a:pt x="58" y="9"/>
                      <a:pt x="59" y="9"/>
                    </a:cubicBezTo>
                    <a:cubicBezTo>
                      <a:pt x="59" y="9"/>
                      <a:pt x="59" y="9"/>
                      <a:pt x="59" y="9"/>
                    </a:cubicBezTo>
                    <a:cubicBezTo>
                      <a:pt x="60" y="9"/>
                      <a:pt x="60" y="9"/>
                      <a:pt x="60" y="9"/>
                    </a:cubicBezTo>
                    <a:cubicBezTo>
                      <a:pt x="61" y="10"/>
                      <a:pt x="61" y="8"/>
                      <a:pt x="61" y="9"/>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9"/>
                    </a:cubicBezTo>
                    <a:cubicBezTo>
                      <a:pt x="67" y="9"/>
                      <a:pt x="67" y="8"/>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9"/>
                    </a:cubicBezTo>
                    <a:cubicBezTo>
                      <a:pt x="72" y="9"/>
                      <a:pt x="72" y="9"/>
                      <a:pt x="73" y="9"/>
                    </a:cubicBezTo>
                    <a:cubicBezTo>
                      <a:pt x="73" y="8"/>
                      <a:pt x="74" y="9"/>
                      <a:pt x="74" y="8"/>
                    </a:cubicBezTo>
                    <a:cubicBezTo>
                      <a:pt x="74" y="9"/>
                      <a:pt x="74" y="9"/>
                      <a:pt x="74" y="9"/>
                    </a:cubicBezTo>
                    <a:cubicBezTo>
                      <a:pt x="74" y="8"/>
                      <a:pt x="74" y="8"/>
                      <a:pt x="75" y="8"/>
                    </a:cubicBezTo>
                    <a:cubicBezTo>
                      <a:pt x="74" y="8"/>
                      <a:pt x="74" y="8"/>
                      <a:pt x="74" y="8"/>
                    </a:cubicBezTo>
                    <a:cubicBezTo>
                      <a:pt x="74" y="9"/>
                      <a:pt x="75" y="9"/>
                      <a:pt x="75" y="9"/>
                    </a:cubicBezTo>
                    <a:cubicBezTo>
                      <a:pt x="75" y="8"/>
                      <a:pt x="75" y="9"/>
                      <a:pt x="76" y="8"/>
                    </a:cubicBezTo>
                    <a:cubicBezTo>
                      <a:pt x="76" y="8"/>
                      <a:pt x="76" y="8"/>
                      <a:pt x="76" y="8"/>
                    </a:cubicBezTo>
                    <a:cubicBezTo>
                      <a:pt x="76" y="8"/>
                      <a:pt x="76" y="8"/>
                      <a:pt x="76" y="8"/>
                    </a:cubicBezTo>
                    <a:cubicBezTo>
                      <a:pt x="77" y="8"/>
                      <a:pt x="77" y="9"/>
                      <a:pt x="76" y="8"/>
                    </a:cubicBezTo>
                    <a:cubicBezTo>
                      <a:pt x="77" y="9"/>
                      <a:pt x="77" y="9"/>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9"/>
                      <a:pt x="78" y="9"/>
                      <a:pt x="78" y="9"/>
                    </a:cubicBezTo>
                    <a:cubicBezTo>
                      <a:pt x="78" y="9"/>
                      <a:pt x="78" y="9"/>
                      <a:pt x="78" y="9"/>
                    </a:cubicBezTo>
                    <a:cubicBezTo>
                      <a:pt x="78" y="9"/>
                      <a:pt x="78" y="9"/>
                      <a:pt x="78" y="9"/>
                    </a:cubicBezTo>
                    <a:cubicBezTo>
                      <a:pt x="78" y="9"/>
                      <a:pt x="78" y="9"/>
                      <a:pt x="78" y="9"/>
                    </a:cubicBezTo>
                    <a:cubicBezTo>
                      <a:pt x="78" y="9"/>
                      <a:pt x="79" y="9"/>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9"/>
                      <a:pt x="84" y="8"/>
                      <a:pt x="85" y="8"/>
                    </a:cubicBezTo>
                    <a:cubicBezTo>
                      <a:pt x="85" y="8"/>
                      <a:pt x="85" y="8"/>
                      <a:pt x="85" y="8"/>
                    </a:cubicBezTo>
                    <a:cubicBezTo>
                      <a:pt x="85" y="8"/>
                      <a:pt x="86" y="8"/>
                      <a:pt x="86" y="7"/>
                    </a:cubicBezTo>
                    <a:cubicBezTo>
                      <a:pt x="86" y="8"/>
                      <a:pt x="86" y="8"/>
                      <a:pt x="86" y="8"/>
                    </a:cubicBezTo>
                    <a:cubicBezTo>
                      <a:pt x="87" y="8"/>
                      <a:pt x="87" y="8"/>
                      <a:pt x="87" y="8"/>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8"/>
                    </a:cubicBezTo>
                    <a:cubicBezTo>
                      <a:pt x="90" y="7"/>
                      <a:pt x="90" y="7"/>
                      <a:pt x="90" y="7"/>
                    </a:cubicBezTo>
                    <a:cubicBezTo>
                      <a:pt x="90" y="7"/>
                      <a:pt x="90" y="7"/>
                      <a:pt x="90" y="7"/>
                    </a:cubicBezTo>
                    <a:cubicBezTo>
                      <a:pt x="90" y="7"/>
                      <a:pt x="91" y="7"/>
                      <a:pt x="91" y="6"/>
                    </a:cubicBezTo>
                    <a:cubicBezTo>
                      <a:pt x="91" y="6"/>
                      <a:pt x="91" y="7"/>
                      <a:pt x="91" y="7"/>
                    </a:cubicBezTo>
                    <a:cubicBezTo>
                      <a:pt x="92" y="7"/>
                      <a:pt x="92" y="6"/>
                      <a:pt x="93" y="6"/>
                    </a:cubicBezTo>
                    <a:cubicBezTo>
                      <a:pt x="93" y="6"/>
                      <a:pt x="94" y="5"/>
                      <a:pt x="94" y="5"/>
                    </a:cubicBezTo>
                    <a:cubicBezTo>
                      <a:pt x="94" y="6"/>
                      <a:pt x="94" y="5"/>
                      <a:pt x="94" y="6"/>
                    </a:cubicBezTo>
                    <a:cubicBezTo>
                      <a:pt x="94" y="6"/>
                      <a:pt x="94" y="6"/>
                      <a:pt x="94" y="6"/>
                    </a:cubicBezTo>
                    <a:cubicBezTo>
                      <a:pt x="93" y="6"/>
                      <a:pt x="94" y="7"/>
                      <a:pt x="94" y="7"/>
                    </a:cubicBezTo>
                    <a:cubicBezTo>
                      <a:pt x="94" y="7"/>
                      <a:pt x="95" y="7"/>
                      <a:pt x="96" y="7"/>
                    </a:cubicBezTo>
                    <a:cubicBezTo>
                      <a:pt x="95" y="6"/>
                      <a:pt x="96" y="7"/>
                      <a:pt x="96" y="6"/>
                    </a:cubicBezTo>
                    <a:cubicBezTo>
                      <a:pt x="97" y="6"/>
                      <a:pt x="97" y="7"/>
                      <a:pt x="97" y="7"/>
                    </a:cubicBezTo>
                    <a:cubicBezTo>
                      <a:pt x="98" y="6"/>
                      <a:pt x="98" y="7"/>
                      <a:pt x="99" y="6"/>
                    </a:cubicBezTo>
                    <a:cubicBezTo>
                      <a:pt x="99" y="7"/>
                      <a:pt x="99" y="7"/>
                      <a:pt x="99" y="7"/>
                    </a:cubicBezTo>
                    <a:cubicBezTo>
                      <a:pt x="99" y="6"/>
                      <a:pt x="100" y="7"/>
                      <a:pt x="101" y="6"/>
                    </a:cubicBezTo>
                    <a:cubicBezTo>
                      <a:pt x="101" y="6"/>
                      <a:pt x="101" y="6"/>
                      <a:pt x="101" y="6"/>
                    </a:cubicBezTo>
                    <a:cubicBezTo>
                      <a:pt x="101" y="7"/>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7"/>
                      <a:pt x="104" y="6"/>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7"/>
                      <a:pt x="113" y="6"/>
                      <a:pt x="113" y="7"/>
                    </a:cubicBezTo>
                    <a:cubicBezTo>
                      <a:pt x="113" y="6"/>
                      <a:pt x="114" y="7"/>
                      <a:pt x="114" y="6"/>
                    </a:cubicBezTo>
                    <a:cubicBezTo>
                      <a:pt x="114" y="6"/>
                      <a:pt x="114" y="6"/>
                      <a:pt x="114" y="6"/>
                    </a:cubicBezTo>
                    <a:cubicBezTo>
                      <a:pt x="115" y="6"/>
                      <a:pt x="115" y="7"/>
                      <a:pt x="115" y="7"/>
                    </a:cubicBezTo>
                    <a:cubicBezTo>
                      <a:pt x="115" y="6"/>
                      <a:pt x="115" y="6"/>
                      <a:pt x="115" y="6"/>
                    </a:cubicBezTo>
                    <a:cubicBezTo>
                      <a:pt x="116" y="6"/>
                      <a:pt x="116" y="7"/>
                      <a:pt x="116" y="6"/>
                    </a:cubicBezTo>
                    <a:cubicBezTo>
                      <a:pt x="116" y="7"/>
                      <a:pt x="116" y="7"/>
                      <a:pt x="116" y="7"/>
                    </a:cubicBezTo>
                    <a:cubicBezTo>
                      <a:pt x="117" y="6"/>
                      <a:pt x="117" y="7"/>
                      <a:pt x="117" y="6"/>
                    </a:cubicBezTo>
                    <a:cubicBezTo>
                      <a:pt x="117" y="7"/>
                      <a:pt x="117" y="7"/>
                      <a:pt x="117" y="7"/>
                    </a:cubicBezTo>
                    <a:cubicBezTo>
                      <a:pt x="118" y="7"/>
                      <a:pt x="119" y="6"/>
                      <a:pt x="119" y="6"/>
                    </a:cubicBezTo>
                    <a:cubicBezTo>
                      <a:pt x="119" y="6"/>
                      <a:pt x="120" y="6"/>
                      <a:pt x="120" y="5"/>
                    </a:cubicBezTo>
                    <a:cubicBezTo>
                      <a:pt x="120" y="6"/>
                      <a:pt x="120" y="6"/>
                      <a:pt x="120" y="6"/>
                    </a:cubicBezTo>
                    <a:cubicBezTo>
                      <a:pt x="122" y="6"/>
                      <a:pt x="124" y="6"/>
                      <a:pt x="125" y="5"/>
                    </a:cubicBezTo>
                    <a:cubicBezTo>
                      <a:pt x="125" y="6"/>
                      <a:pt x="125" y="6"/>
                      <a:pt x="125" y="6"/>
                    </a:cubicBezTo>
                    <a:cubicBezTo>
                      <a:pt x="126" y="5"/>
                      <a:pt x="127" y="7"/>
                      <a:pt x="128" y="5"/>
                    </a:cubicBezTo>
                    <a:cubicBezTo>
                      <a:pt x="128" y="5"/>
                      <a:pt x="128" y="5"/>
                      <a:pt x="128" y="5"/>
                    </a:cubicBezTo>
                    <a:cubicBezTo>
                      <a:pt x="128" y="5"/>
                      <a:pt x="128" y="5"/>
                      <a:pt x="128" y="5"/>
                    </a:cubicBezTo>
                    <a:cubicBezTo>
                      <a:pt x="129" y="5"/>
                      <a:pt x="129" y="5"/>
                      <a:pt x="130" y="5"/>
                    </a:cubicBezTo>
                    <a:cubicBezTo>
                      <a:pt x="130" y="5"/>
                      <a:pt x="129" y="5"/>
                      <a:pt x="129" y="5"/>
                    </a:cubicBezTo>
                    <a:cubicBezTo>
                      <a:pt x="130" y="5"/>
                      <a:pt x="130" y="5"/>
                      <a:pt x="131" y="5"/>
                    </a:cubicBezTo>
                    <a:cubicBezTo>
                      <a:pt x="131" y="5"/>
                      <a:pt x="131" y="5"/>
                      <a:pt x="131" y="5"/>
                    </a:cubicBezTo>
                    <a:cubicBezTo>
                      <a:pt x="133" y="6"/>
                      <a:pt x="136" y="7"/>
                      <a:pt x="138" y="6"/>
                    </a:cubicBezTo>
                    <a:cubicBezTo>
                      <a:pt x="138" y="6"/>
                      <a:pt x="138" y="7"/>
                      <a:pt x="138" y="7"/>
                    </a:cubicBezTo>
                    <a:cubicBezTo>
                      <a:pt x="140" y="6"/>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1" name="Freeform 277"/>
              <p:cNvSpPr>
                <a:spLocks noEditPoints="1"/>
              </p:cNvSpPr>
              <p:nvPr/>
            </p:nvSpPr>
            <p:spPr bwMode="auto">
              <a:xfrm>
                <a:off x="4860040" y="6702425"/>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7"/>
                  </a:cxn>
                  <a:cxn ang="0">
                    <a:pos x="0" y="7"/>
                  </a:cxn>
                  <a:cxn ang="0">
                    <a:pos x="3" y="7"/>
                  </a:cxn>
                  <a:cxn ang="0">
                    <a:pos x="8" y="8"/>
                  </a:cxn>
                  <a:cxn ang="0">
                    <a:pos x="12" y="8"/>
                  </a:cxn>
                  <a:cxn ang="0">
                    <a:pos x="13" y="9"/>
                  </a:cxn>
                  <a:cxn ang="0">
                    <a:pos x="16" y="9"/>
                  </a:cxn>
                  <a:cxn ang="0">
                    <a:pos x="16" y="9"/>
                  </a:cxn>
                  <a:cxn ang="0">
                    <a:pos x="17" y="9"/>
                  </a:cxn>
                  <a:cxn ang="0">
                    <a:pos x="20" y="9"/>
                  </a:cxn>
                  <a:cxn ang="0">
                    <a:pos x="22" y="9"/>
                  </a:cxn>
                  <a:cxn ang="0">
                    <a:pos x="23" y="9"/>
                  </a:cxn>
                  <a:cxn ang="0">
                    <a:pos x="26" y="10"/>
                  </a:cxn>
                  <a:cxn ang="0">
                    <a:pos x="28" y="9"/>
                  </a:cxn>
                  <a:cxn ang="0">
                    <a:pos x="29" y="9"/>
                  </a:cxn>
                  <a:cxn ang="0">
                    <a:pos x="31" y="8"/>
                  </a:cxn>
                  <a:cxn ang="0">
                    <a:pos x="32" y="9"/>
                  </a:cxn>
                  <a:cxn ang="0">
                    <a:pos x="39" y="9"/>
                  </a:cxn>
                  <a:cxn ang="0">
                    <a:pos x="42" y="9"/>
                  </a:cxn>
                  <a:cxn ang="0">
                    <a:pos x="45" y="8"/>
                  </a:cxn>
                  <a:cxn ang="0">
                    <a:pos x="51" y="9"/>
                  </a:cxn>
                  <a:cxn ang="0">
                    <a:pos x="54" y="8"/>
                  </a:cxn>
                  <a:cxn ang="0">
                    <a:pos x="56" y="9"/>
                  </a:cxn>
                  <a:cxn ang="0">
                    <a:pos x="57" y="8"/>
                  </a:cxn>
                  <a:cxn ang="0">
                    <a:pos x="59" y="9"/>
                  </a:cxn>
                  <a:cxn ang="0">
                    <a:pos x="61" y="8"/>
                  </a:cxn>
                  <a:cxn ang="0">
                    <a:pos x="67" y="8"/>
                  </a:cxn>
                  <a:cxn ang="0">
                    <a:pos x="70" y="8"/>
                  </a:cxn>
                  <a:cxn ang="0">
                    <a:pos x="74" y="8"/>
                  </a:cxn>
                  <a:cxn ang="0">
                    <a:pos x="77" y="8"/>
                  </a:cxn>
                  <a:cxn ang="0">
                    <a:pos x="78" y="8"/>
                  </a:cxn>
                  <a:cxn ang="0">
                    <a:pos x="81" y="8"/>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1"/>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2"/>
                      <a:pt x="114" y="1"/>
                      <a:pt x="114" y="2"/>
                    </a:cubicBezTo>
                    <a:cubicBezTo>
                      <a:pt x="113" y="2"/>
                      <a:pt x="114" y="1"/>
                      <a:pt x="114" y="1"/>
                    </a:cubicBezTo>
                    <a:cubicBezTo>
                      <a:pt x="112" y="2"/>
                      <a:pt x="112" y="2"/>
                      <a:pt x="111" y="1"/>
                    </a:cubicBezTo>
                    <a:cubicBezTo>
                      <a:pt x="107" y="0"/>
                      <a:pt x="102" y="1"/>
                      <a:pt x="98" y="1"/>
                    </a:cubicBezTo>
                    <a:cubicBezTo>
                      <a:pt x="93" y="2"/>
                      <a:pt x="89" y="2"/>
                      <a:pt x="84" y="3"/>
                    </a:cubicBezTo>
                    <a:cubicBezTo>
                      <a:pt x="83" y="4"/>
                      <a:pt x="82" y="3"/>
                      <a:pt x="82" y="4"/>
                    </a:cubicBezTo>
                    <a:cubicBezTo>
                      <a:pt x="82" y="4"/>
                      <a:pt x="82" y="4"/>
                      <a:pt x="82" y="4"/>
                    </a:cubicBezTo>
                    <a:cubicBezTo>
                      <a:pt x="81" y="4"/>
                      <a:pt x="81" y="4"/>
                      <a:pt x="80" y="4"/>
                    </a:cubicBezTo>
                    <a:cubicBezTo>
                      <a:pt x="80" y="4"/>
                      <a:pt x="79" y="4"/>
                      <a:pt x="80" y="4"/>
                    </a:cubicBezTo>
                    <a:cubicBezTo>
                      <a:pt x="79" y="5"/>
                      <a:pt x="79" y="3"/>
                      <a:pt x="79" y="4"/>
                    </a:cubicBezTo>
                    <a:cubicBezTo>
                      <a:pt x="79" y="4"/>
                      <a:pt x="79" y="4"/>
                      <a:pt x="79" y="4"/>
                    </a:cubicBezTo>
                    <a:cubicBezTo>
                      <a:pt x="77" y="5"/>
                      <a:pt x="79" y="4"/>
                      <a:pt x="77" y="3"/>
                    </a:cubicBezTo>
                    <a:cubicBezTo>
                      <a:pt x="75" y="3"/>
                      <a:pt x="73" y="4"/>
                      <a:pt x="71" y="4"/>
                    </a:cubicBezTo>
                    <a:cubicBezTo>
                      <a:pt x="71" y="4"/>
                      <a:pt x="71" y="4"/>
                      <a:pt x="71" y="4"/>
                    </a:cubicBezTo>
                    <a:cubicBezTo>
                      <a:pt x="71" y="4"/>
                      <a:pt x="70" y="5"/>
                      <a:pt x="70" y="4"/>
                    </a:cubicBezTo>
                    <a:cubicBezTo>
                      <a:pt x="70" y="4"/>
                      <a:pt x="70" y="4"/>
                      <a:pt x="70" y="4"/>
                    </a:cubicBezTo>
                    <a:cubicBezTo>
                      <a:pt x="69" y="4"/>
                      <a:pt x="69" y="4"/>
                      <a:pt x="68" y="4"/>
                    </a:cubicBezTo>
                    <a:cubicBezTo>
                      <a:pt x="68" y="4"/>
                      <a:pt x="68" y="4"/>
                      <a:pt x="68" y="4"/>
                    </a:cubicBezTo>
                    <a:cubicBezTo>
                      <a:pt x="67" y="4"/>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5"/>
                      <a:pt x="45" y="5"/>
                    </a:cubicBezTo>
                    <a:cubicBezTo>
                      <a:pt x="45" y="6"/>
                      <a:pt x="44" y="5"/>
                      <a:pt x="44" y="6"/>
                    </a:cubicBezTo>
                    <a:cubicBezTo>
                      <a:pt x="44" y="6"/>
                      <a:pt x="44" y="5"/>
                      <a:pt x="44" y="5"/>
                    </a:cubicBezTo>
                    <a:cubicBezTo>
                      <a:pt x="43" y="5"/>
                      <a:pt x="43" y="5"/>
                      <a:pt x="42" y="5"/>
                    </a:cubicBezTo>
                    <a:cubicBezTo>
                      <a:pt x="41" y="5"/>
                      <a:pt x="41" y="6"/>
                      <a:pt x="41" y="6"/>
                    </a:cubicBezTo>
                    <a:cubicBezTo>
                      <a:pt x="40" y="5"/>
                      <a:pt x="40" y="6"/>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7"/>
                      <a:pt x="19" y="6"/>
                    </a:cubicBezTo>
                    <a:cubicBezTo>
                      <a:pt x="18" y="7"/>
                      <a:pt x="18" y="7"/>
                      <a:pt x="18" y="7"/>
                    </a:cubicBezTo>
                    <a:cubicBezTo>
                      <a:pt x="18" y="7"/>
                      <a:pt x="18" y="6"/>
                      <a:pt x="18" y="7"/>
                    </a:cubicBezTo>
                    <a:cubicBezTo>
                      <a:pt x="18" y="7"/>
                      <a:pt x="18" y="7"/>
                      <a:pt x="18" y="6"/>
                    </a:cubicBezTo>
                    <a:cubicBezTo>
                      <a:pt x="16" y="6"/>
                      <a:pt x="15" y="6"/>
                      <a:pt x="13" y="7"/>
                    </a:cubicBezTo>
                    <a:cubicBezTo>
                      <a:pt x="13" y="6"/>
                      <a:pt x="12" y="7"/>
                      <a:pt x="11" y="6"/>
                    </a:cubicBezTo>
                    <a:cubicBezTo>
                      <a:pt x="10" y="6"/>
                      <a:pt x="9" y="6"/>
                      <a:pt x="9" y="7"/>
                    </a:cubicBezTo>
                    <a:cubicBezTo>
                      <a:pt x="9" y="7"/>
                      <a:pt x="9" y="6"/>
                      <a:pt x="9" y="6"/>
                    </a:cubicBezTo>
                    <a:cubicBezTo>
                      <a:pt x="8" y="6"/>
                      <a:pt x="7" y="6"/>
                      <a:pt x="6" y="6"/>
                    </a:cubicBezTo>
                    <a:cubicBezTo>
                      <a:pt x="6" y="6"/>
                      <a:pt x="6" y="6"/>
                      <a:pt x="5" y="6"/>
                    </a:cubicBezTo>
                    <a:cubicBezTo>
                      <a:pt x="5" y="6"/>
                      <a:pt x="5" y="6"/>
                      <a:pt x="5" y="6"/>
                    </a:cubicBezTo>
                    <a:cubicBezTo>
                      <a:pt x="5" y="6"/>
                      <a:pt x="5" y="7"/>
                      <a:pt x="4" y="7"/>
                    </a:cubicBezTo>
                    <a:cubicBezTo>
                      <a:pt x="4" y="7"/>
                      <a:pt x="4" y="7"/>
                      <a:pt x="4" y="7"/>
                    </a:cubicBezTo>
                    <a:cubicBezTo>
                      <a:pt x="4" y="7"/>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7"/>
                    </a:cubicBezTo>
                    <a:cubicBezTo>
                      <a:pt x="1" y="7"/>
                      <a:pt x="1" y="6"/>
                      <a:pt x="1" y="7"/>
                    </a:cubicBezTo>
                    <a:cubicBezTo>
                      <a:pt x="1" y="7"/>
                      <a:pt x="1" y="7"/>
                      <a:pt x="1" y="7"/>
                    </a:cubicBezTo>
                    <a:cubicBezTo>
                      <a:pt x="0" y="6"/>
                      <a:pt x="1" y="6"/>
                      <a:pt x="1" y="6"/>
                    </a:cubicBezTo>
                    <a:cubicBezTo>
                      <a:pt x="0" y="6"/>
                      <a:pt x="0" y="6"/>
                      <a:pt x="0" y="7"/>
                    </a:cubicBezTo>
                    <a:cubicBezTo>
                      <a:pt x="0" y="6"/>
                      <a:pt x="0" y="7"/>
                      <a:pt x="0" y="7"/>
                    </a:cubicBezTo>
                    <a:cubicBezTo>
                      <a:pt x="0" y="7"/>
                      <a:pt x="0" y="7"/>
                      <a:pt x="0" y="7"/>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8"/>
                    </a:cubicBezTo>
                    <a:cubicBezTo>
                      <a:pt x="6" y="8"/>
                      <a:pt x="7" y="7"/>
                      <a:pt x="8" y="8"/>
                    </a:cubicBezTo>
                    <a:cubicBezTo>
                      <a:pt x="8" y="8"/>
                      <a:pt x="9" y="8"/>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8"/>
                    </a:cubicBezTo>
                    <a:cubicBezTo>
                      <a:pt x="14" y="8"/>
                      <a:pt x="14" y="8"/>
                      <a:pt x="14" y="7"/>
                    </a:cubicBezTo>
                    <a:cubicBezTo>
                      <a:pt x="14" y="8"/>
                      <a:pt x="14" y="8"/>
                      <a:pt x="15" y="8"/>
                    </a:cubicBezTo>
                    <a:cubicBezTo>
                      <a:pt x="15" y="9"/>
                      <a:pt x="14" y="8"/>
                      <a:pt x="14" y="8"/>
                    </a:cubicBezTo>
                    <a:cubicBezTo>
                      <a:pt x="14" y="9"/>
                      <a:pt x="13" y="9"/>
                      <a:pt x="13" y="9"/>
                    </a:cubicBezTo>
                    <a:cubicBezTo>
                      <a:pt x="12" y="9"/>
                      <a:pt x="13" y="9"/>
                      <a:pt x="13" y="9"/>
                    </a:cubicBezTo>
                    <a:cubicBezTo>
                      <a:pt x="13" y="9"/>
                      <a:pt x="14" y="9"/>
                      <a:pt x="14" y="9"/>
                    </a:cubicBezTo>
                    <a:cubicBezTo>
                      <a:pt x="14" y="9"/>
                      <a:pt x="14" y="9"/>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10"/>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9"/>
                    </a:cubicBezTo>
                    <a:cubicBezTo>
                      <a:pt x="17" y="8"/>
                      <a:pt x="17" y="8"/>
                      <a:pt x="18" y="8"/>
                    </a:cubicBezTo>
                    <a:cubicBezTo>
                      <a:pt x="18" y="8"/>
                      <a:pt x="18" y="9"/>
                      <a:pt x="18" y="9"/>
                    </a:cubicBezTo>
                    <a:cubicBezTo>
                      <a:pt x="18" y="9"/>
                      <a:pt x="18" y="9"/>
                      <a:pt x="18" y="9"/>
                    </a:cubicBezTo>
                    <a:cubicBezTo>
                      <a:pt x="17" y="9"/>
                      <a:pt x="18" y="9"/>
                      <a:pt x="17" y="9"/>
                    </a:cubicBezTo>
                    <a:cubicBezTo>
                      <a:pt x="18" y="10"/>
                      <a:pt x="18" y="9"/>
                      <a:pt x="18" y="9"/>
                    </a:cubicBezTo>
                    <a:cubicBezTo>
                      <a:pt x="18" y="9"/>
                      <a:pt x="18" y="9"/>
                      <a:pt x="18" y="9"/>
                    </a:cubicBezTo>
                    <a:cubicBezTo>
                      <a:pt x="19" y="8"/>
                      <a:pt x="19" y="9"/>
                      <a:pt x="19" y="9"/>
                    </a:cubicBezTo>
                    <a:cubicBezTo>
                      <a:pt x="19" y="9"/>
                      <a:pt x="20" y="9"/>
                      <a:pt x="20" y="8"/>
                    </a:cubicBezTo>
                    <a:cubicBezTo>
                      <a:pt x="20" y="8"/>
                      <a:pt x="20" y="8"/>
                      <a:pt x="20" y="8"/>
                    </a:cubicBezTo>
                    <a:cubicBezTo>
                      <a:pt x="20" y="8"/>
                      <a:pt x="21" y="8"/>
                      <a:pt x="20" y="9"/>
                    </a:cubicBezTo>
                    <a:cubicBezTo>
                      <a:pt x="20" y="9"/>
                      <a:pt x="21" y="9"/>
                      <a:pt x="21" y="9"/>
                    </a:cubicBezTo>
                    <a:cubicBezTo>
                      <a:pt x="21" y="9"/>
                      <a:pt x="20" y="9"/>
                      <a:pt x="20" y="9"/>
                    </a:cubicBezTo>
                    <a:cubicBezTo>
                      <a:pt x="21" y="9"/>
                      <a:pt x="21" y="9"/>
                      <a:pt x="21" y="10"/>
                    </a:cubicBezTo>
                    <a:cubicBezTo>
                      <a:pt x="22" y="9"/>
                      <a:pt x="21" y="9"/>
                      <a:pt x="22" y="9"/>
                    </a:cubicBezTo>
                    <a:cubicBezTo>
                      <a:pt x="21" y="9"/>
                      <a:pt x="22" y="9"/>
                      <a:pt x="22" y="9"/>
                    </a:cubicBezTo>
                    <a:cubicBezTo>
                      <a:pt x="21" y="9"/>
                      <a:pt x="22" y="9"/>
                      <a:pt x="22" y="9"/>
                    </a:cubicBezTo>
                    <a:cubicBezTo>
                      <a:pt x="23" y="9"/>
                      <a:pt x="23" y="9"/>
                      <a:pt x="23" y="9"/>
                    </a:cubicBezTo>
                    <a:cubicBezTo>
                      <a:pt x="23" y="9"/>
                      <a:pt x="23" y="10"/>
                      <a:pt x="22" y="10"/>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10"/>
                      <a:pt x="24" y="10"/>
                      <a:pt x="24" y="9"/>
                    </a:cubicBezTo>
                    <a:cubicBezTo>
                      <a:pt x="24" y="9"/>
                      <a:pt x="24" y="10"/>
                      <a:pt x="24" y="10"/>
                    </a:cubicBezTo>
                    <a:cubicBezTo>
                      <a:pt x="24" y="10"/>
                      <a:pt x="25" y="10"/>
                      <a:pt x="25" y="9"/>
                    </a:cubicBezTo>
                    <a:cubicBezTo>
                      <a:pt x="25" y="10"/>
                      <a:pt x="25" y="10"/>
                      <a:pt x="25" y="10"/>
                    </a:cubicBezTo>
                    <a:cubicBezTo>
                      <a:pt x="25" y="10"/>
                      <a:pt x="25" y="9"/>
                      <a:pt x="26" y="10"/>
                    </a:cubicBezTo>
                    <a:cubicBezTo>
                      <a:pt x="25" y="9"/>
                      <a:pt x="25" y="10"/>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10"/>
                      <a:pt x="28" y="10"/>
                    </a:cubicBezTo>
                    <a:cubicBezTo>
                      <a:pt x="27" y="9"/>
                      <a:pt x="28" y="9"/>
                      <a:pt x="28" y="9"/>
                    </a:cubicBezTo>
                    <a:cubicBezTo>
                      <a:pt x="29" y="9"/>
                      <a:pt x="28" y="9"/>
                      <a:pt x="28" y="10"/>
                    </a:cubicBezTo>
                    <a:cubicBezTo>
                      <a:pt x="28" y="9"/>
                      <a:pt x="29" y="10"/>
                      <a:pt x="29" y="10"/>
                    </a:cubicBezTo>
                    <a:cubicBezTo>
                      <a:pt x="29" y="9"/>
                      <a:pt x="29" y="9"/>
                      <a:pt x="29" y="9"/>
                    </a:cubicBezTo>
                    <a:cubicBezTo>
                      <a:pt x="30" y="9"/>
                      <a:pt x="29" y="9"/>
                      <a:pt x="29" y="9"/>
                    </a:cubicBezTo>
                    <a:cubicBezTo>
                      <a:pt x="30" y="9"/>
                      <a:pt x="30" y="9"/>
                      <a:pt x="30" y="9"/>
                    </a:cubicBezTo>
                    <a:cubicBezTo>
                      <a:pt x="30" y="9"/>
                      <a:pt x="30" y="9"/>
                      <a:pt x="31" y="9"/>
                    </a:cubicBezTo>
                    <a:cubicBezTo>
                      <a:pt x="31" y="9"/>
                      <a:pt x="30" y="9"/>
                      <a:pt x="30" y="9"/>
                    </a:cubicBezTo>
                    <a:cubicBezTo>
                      <a:pt x="31" y="9"/>
                      <a:pt x="31" y="8"/>
                      <a:pt x="31" y="8"/>
                    </a:cubicBezTo>
                    <a:cubicBezTo>
                      <a:pt x="31" y="8"/>
                      <a:pt x="31" y="8"/>
                      <a:pt x="31" y="7"/>
                    </a:cubicBezTo>
                    <a:cubicBezTo>
                      <a:pt x="32" y="8"/>
                      <a:pt x="31" y="8"/>
                      <a:pt x="31" y="8"/>
                    </a:cubicBezTo>
                    <a:cubicBezTo>
                      <a:pt x="32" y="8"/>
                      <a:pt x="32" y="8"/>
                      <a:pt x="32" y="8"/>
                    </a:cubicBezTo>
                    <a:cubicBezTo>
                      <a:pt x="32" y="8"/>
                      <a:pt x="31" y="9"/>
                      <a:pt x="31" y="9"/>
                    </a:cubicBezTo>
                    <a:cubicBezTo>
                      <a:pt x="31" y="9"/>
                      <a:pt x="31" y="9"/>
                      <a:pt x="32" y="9"/>
                    </a:cubicBezTo>
                    <a:cubicBezTo>
                      <a:pt x="32" y="9"/>
                      <a:pt x="31" y="9"/>
                      <a:pt x="32" y="10"/>
                    </a:cubicBezTo>
                    <a:cubicBezTo>
                      <a:pt x="32" y="9"/>
                      <a:pt x="32" y="10"/>
                      <a:pt x="32" y="9"/>
                    </a:cubicBezTo>
                    <a:cubicBezTo>
                      <a:pt x="32" y="9"/>
                      <a:pt x="32" y="10"/>
                      <a:pt x="32" y="9"/>
                    </a:cubicBezTo>
                    <a:cubicBezTo>
                      <a:pt x="32" y="9"/>
                      <a:pt x="33" y="9"/>
                      <a:pt x="33" y="9"/>
                    </a:cubicBezTo>
                    <a:cubicBezTo>
                      <a:pt x="33" y="9"/>
                      <a:pt x="33" y="9"/>
                      <a:pt x="33" y="10"/>
                    </a:cubicBezTo>
                    <a:cubicBezTo>
                      <a:pt x="33" y="10"/>
                      <a:pt x="33" y="9"/>
                      <a:pt x="34" y="9"/>
                    </a:cubicBezTo>
                    <a:cubicBezTo>
                      <a:pt x="34" y="9"/>
                      <a:pt x="34" y="9"/>
                      <a:pt x="34" y="9"/>
                    </a:cubicBezTo>
                    <a:cubicBezTo>
                      <a:pt x="35" y="10"/>
                      <a:pt x="37" y="10"/>
                      <a:pt x="38" y="9"/>
                    </a:cubicBezTo>
                    <a:cubicBezTo>
                      <a:pt x="38" y="9"/>
                      <a:pt x="38" y="9"/>
                      <a:pt x="39" y="9"/>
                    </a:cubicBezTo>
                    <a:cubicBezTo>
                      <a:pt x="39" y="9"/>
                      <a:pt x="39" y="9"/>
                      <a:pt x="39" y="9"/>
                    </a:cubicBezTo>
                    <a:cubicBezTo>
                      <a:pt x="39" y="9"/>
                      <a:pt x="39" y="9"/>
                      <a:pt x="40" y="9"/>
                    </a:cubicBezTo>
                    <a:cubicBezTo>
                      <a:pt x="40" y="10"/>
                      <a:pt x="41" y="9"/>
                      <a:pt x="41" y="9"/>
                    </a:cubicBezTo>
                    <a:cubicBezTo>
                      <a:pt x="41" y="9"/>
                      <a:pt x="41" y="9"/>
                      <a:pt x="41" y="9"/>
                    </a:cubicBezTo>
                    <a:cubicBezTo>
                      <a:pt x="41" y="10"/>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9"/>
                    </a:cubicBezTo>
                    <a:cubicBezTo>
                      <a:pt x="44" y="8"/>
                      <a:pt x="44" y="9"/>
                      <a:pt x="45" y="8"/>
                    </a:cubicBezTo>
                    <a:cubicBezTo>
                      <a:pt x="45" y="9"/>
                      <a:pt x="45" y="9"/>
                      <a:pt x="45" y="9"/>
                    </a:cubicBezTo>
                    <a:cubicBezTo>
                      <a:pt x="46" y="10"/>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8"/>
                      <a:pt x="53" y="9"/>
                    </a:cubicBezTo>
                    <a:cubicBezTo>
                      <a:pt x="53" y="9"/>
                      <a:pt x="53" y="9"/>
                      <a:pt x="53" y="9"/>
                    </a:cubicBezTo>
                    <a:cubicBezTo>
                      <a:pt x="53" y="9"/>
                      <a:pt x="53" y="9"/>
                      <a:pt x="54" y="9"/>
                    </a:cubicBezTo>
                    <a:cubicBezTo>
                      <a:pt x="54" y="9"/>
                      <a:pt x="54" y="9"/>
                      <a:pt x="54" y="8"/>
                    </a:cubicBezTo>
                    <a:cubicBezTo>
                      <a:pt x="55" y="8"/>
                      <a:pt x="55" y="9"/>
                      <a:pt x="55" y="9"/>
                    </a:cubicBezTo>
                    <a:cubicBezTo>
                      <a:pt x="55" y="8"/>
                      <a:pt x="55" y="8"/>
                      <a:pt x="55" y="8"/>
                    </a:cubicBezTo>
                    <a:cubicBezTo>
                      <a:pt x="55" y="8"/>
                      <a:pt x="55" y="8"/>
                      <a:pt x="55" y="8"/>
                    </a:cubicBezTo>
                    <a:cubicBezTo>
                      <a:pt x="55" y="9"/>
                      <a:pt x="55" y="9"/>
                      <a:pt x="55" y="9"/>
                    </a:cubicBezTo>
                    <a:cubicBezTo>
                      <a:pt x="55" y="9"/>
                      <a:pt x="55" y="8"/>
                      <a:pt x="55" y="8"/>
                    </a:cubicBezTo>
                    <a:cubicBezTo>
                      <a:pt x="56" y="8"/>
                      <a:pt x="56" y="8"/>
                      <a:pt x="56" y="9"/>
                    </a:cubicBezTo>
                    <a:cubicBezTo>
                      <a:pt x="56" y="9"/>
                      <a:pt x="55" y="8"/>
                      <a:pt x="55" y="9"/>
                    </a:cubicBezTo>
                    <a:cubicBezTo>
                      <a:pt x="55" y="9"/>
                      <a:pt x="56" y="9"/>
                      <a:pt x="56" y="9"/>
                    </a:cubicBezTo>
                    <a:cubicBezTo>
                      <a:pt x="56" y="9"/>
                      <a:pt x="56" y="8"/>
                      <a:pt x="56" y="8"/>
                    </a:cubicBezTo>
                    <a:cubicBezTo>
                      <a:pt x="56" y="9"/>
                      <a:pt x="57" y="8"/>
                      <a:pt x="57" y="9"/>
                    </a:cubicBezTo>
                    <a:cubicBezTo>
                      <a:pt x="57" y="9"/>
                      <a:pt x="57" y="9"/>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9"/>
                      <a:pt x="59" y="8"/>
                    </a:cubicBezTo>
                    <a:cubicBezTo>
                      <a:pt x="60" y="8"/>
                      <a:pt x="60" y="8"/>
                      <a:pt x="60" y="9"/>
                    </a:cubicBezTo>
                    <a:cubicBezTo>
                      <a:pt x="61" y="9"/>
                      <a:pt x="61" y="8"/>
                      <a:pt x="61" y="8"/>
                    </a:cubicBezTo>
                    <a:cubicBezTo>
                      <a:pt x="61" y="8"/>
                      <a:pt x="61" y="8"/>
                      <a:pt x="62" y="9"/>
                    </a:cubicBezTo>
                    <a:cubicBezTo>
                      <a:pt x="62" y="8"/>
                      <a:pt x="62" y="8"/>
                      <a:pt x="62" y="8"/>
                    </a:cubicBezTo>
                    <a:cubicBezTo>
                      <a:pt x="62" y="8"/>
                      <a:pt x="62" y="9"/>
                      <a:pt x="61" y="8"/>
                    </a:cubicBezTo>
                    <a:cubicBezTo>
                      <a:pt x="61" y="8"/>
                      <a:pt x="62" y="8"/>
                      <a:pt x="62" y="8"/>
                    </a:cubicBezTo>
                    <a:cubicBezTo>
                      <a:pt x="62" y="9"/>
                      <a:pt x="64" y="8"/>
                      <a:pt x="65" y="9"/>
                    </a:cubicBezTo>
                    <a:cubicBezTo>
                      <a:pt x="65" y="8"/>
                      <a:pt x="65" y="8"/>
                      <a:pt x="65" y="8"/>
                    </a:cubicBezTo>
                    <a:cubicBezTo>
                      <a:pt x="65" y="9"/>
                      <a:pt x="66" y="8"/>
                      <a:pt x="66" y="9"/>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8"/>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9"/>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8"/>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8"/>
                    </a:cubicBezTo>
                    <a:cubicBezTo>
                      <a:pt x="81" y="8"/>
                      <a:pt x="82" y="7"/>
                      <a:pt x="82" y="7"/>
                    </a:cubicBezTo>
                    <a:cubicBezTo>
                      <a:pt x="82" y="7"/>
                      <a:pt x="82" y="8"/>
                      <a:pt x="82" y="8"/>
                    </a:cubicBezTo>
                    <a:cubicBezTo>
                      <a:pt x="82" y="8"/>
                      <a:pt x="83" y="7"/>
                      <a:pt x="82" y="7"/>
                    </a:cubicBezTo>
                    <a:cubicBezTo>
                      <a:pt x="83" y="8"/>
                      <a:pt x="84" y="7"/>
                      <a:pt x="85" y="7"/>
                    </a:cubicBezTo>
                    <a:cubicBezTo>
                      <a:pt x="85" y="7"/>
                      <a:pt x="85" y="8"/>
                      <a:pt x="85" y="8"/>
                    </a:cubicBezTo>
                    <a:cubicBezTo>
                      <a:pt x="85" y="7"/>
                      <a:pt x="86" y="7"/>
                      <a:pt x="86" y="7"/>
                    </a:cubicBezTo>
                    <a:cubicBezTo>
                      <a:pt x="86" y="7"/>
                      <a:pt x="86" y="7"/>
                      <a:pt x="86" y="7"/>
                    </a:cubicBezTo>
                    <a:cubicBezTo>
                      <a:pt x="87" y="7"/>
                      <a:pt x="87" y="7"/>
                      <a:pt x="87" y="7"/>
                    </a:cubicBezTo>
                    <a:cubicBezTo>
                      <a:pt x="87" y="7"/>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6"/>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6"/>
                      <a:pt x="101" y="6"/>
                    </a:cubicBezTo>
                    <a:cubicBezTo>
                      <a:pt x="101" y="6"/>
                      <a:pt x="101" y="5"/>
                      <a:pt x="102" y="5"/>
                    </a:cubicBezTo>
                    <a:cubicBezTo>
                      <a:pt x="102" y="5"/>
                      <a:pt x="102" y="5"/>
                      <a:pt x="101" y="6"/>
                    </a:cubicBezTo>
                    <a:cubicBezTo>
                      <a:pt x="102" y="5"/>
                      <a:pt x="102" y="6"/>
                      <a:pt x="103" y="5"/>
                    </a:cubicBezTo>
                    <a:cubicBezTo>
                      <a:pt x="103" y="5"/>
                      <a:pt x="103" y="6"/>
                      <a:pt x="103" y="6"/>
                    </a:cubicBezTo>
                    <a:cubicBezTo>
                      <a:pt x="103" y="5"/>
                      <a:pt x="104" y="6"/>
                      <a:pt x="104" y="5"/>
                    </a:cubicBezTo>
                    <a:cubicBezTo>
                      <a:pt x="104" y="5"/>
                      <a:pt x="104" y="5"/>
                      <a:pt x="104" y="6"/>
                    </a:cubicBezTo>
                    <a:cubicBezTo>
                      <a:pt x="104" y="6"/>
                      <a:pt x="104" y="5"/>
                      <a:pt x="105" y="5"/>
                    </a:cubicBezTo>
                    <a:cubicBezTo>
                      <a:pt x="105" y="5"/>
                      <a:pt x="105" y="6"/>
                      <a:pt x="105" y="6"/>
                    </a:cubicBezTo>
                    <a:cubicBezTo>
                      <a:pt x="105" y="5"/>
                      <a:pt x="106" y="5"/>
                      <a:pt x="106" y="5"/>
                    </a:cubicBezTo>
                    <a:cubicBezTo>
                      <a:pt x="106" y="5"/>
                      <a:pt x="106" y="5"/>
                      <a:pt x="107" y="6"/>
                    </a:cubicBezTo>
                    <a:cubicBezTo>
                      <a:pt x="109" y="6"/>
                      <a:pt x="111" y="6"/>
                      <a:pt x="114" y="5"/>
                    </a:cubicBezTo>
                    <a:cubicBezTo>
                      <a:pt x="114" y="6"/>
                      <a:pt x="113" y="6"/>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7"/>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6"/>
                      <a:pt x="125" y="5"/>
                    </a:cubicBezTo>
                    <a:cubicBezTo>
                      <a:pt x="125" y="5"/>
                      <a:pt x="125" y="5"/>
                      <a:pt x="125" y="5"/>
                    </a:cubicBezTo>
                    <a:cubicBezTo>
                      <a:pt x="126" y="4"/>
                      <a:pt x="127" y="6"/>
                      <a:pt x="128" y="5"/>
                    </a:cubicBezTo>
                    <a:cubicBezTo>
                      <a:pt x="128" y="4"/>
                      <a:pt x="128" y="4"/>
                      <a:pt x="128" y="4"/>
                    </a:cubicBezTo>
                    <a:cubicBezTo>
                      <a:pt x="128" y="4"/>
                      <a:pt x="128" y="5"/>
                      <a:pt x="128" y="5"/>
                    </a:cubicBezTo>
                    <a:cubicBezTo>
                      <a:pt x="129" y="4"/>
                      <a:pt x="129" y="5"/>
                      <a:pt x="130" y="4"/>
                    </a:cubicBezTo>
                    <a:cubicBezTo>
                      <a:pt x="130" y="4"/>
                      <a:pt x="129" y="5"/>
                      <a:pt x="129" y="5"/>
                    </a:cubicBezTo>
                    <a:cubicBezTo>
                      <a:pt x="130" y="5"/>
                      <a:pt x="130" y="4"/>
                      <a:pt x="131" y="4"/>
                    </a:cubicBezTo>
                    <a:cubicBezTo>
                      <a:pt x="131" y="4"/>
                      <a:pt x="131" y="4"/>
                      <a:pt x="131" y="4"/>
                    </a:cubicBezTo>
                    <a:cubicBezTo>
                      <a:pt x="133" y="6"/>
                      <a:pt x="136" y="7"/>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grpSp>
        <p:grpSp>
          <p:nvGrpSpPr>
            <p:cNvPr id="184" name="Grupa 57"/>
            <p:cNvGrpSpPr/>
            <p:nvPr/>
          </p:nvGrpSpPr>
          <p:grpSpPr>
            <a:xfrm>
              <a:off x="2645202" y="3869757"/>
              <a:ext cx="994144" cy="694719"/>
              <a:chOff x="5246340" y="1637308"/>
              <a:chExt cx="1384382" cy="936104"/>
            </a:xfrm>
            <a:grp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sp>
        <p:nvSpPr>
          <p:cNvPr id="202" name="Freeform 145"/>
          <p:cNvSpPr>
            <a:spLocks/>
          </p:cNvSpPr>
          <p:nvPr/>
        </p:nvSpPr>
        <p:spPr bwMode="auto">
          <a:xfrm rot="16200000">
            <a:off x="4795292" y="2260790"/>
            <a:ext cx="367896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4944038" y="324395"/>
            <a:ext cx="1662234"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v</a:t>
            </a:r>
            <a:r>
              <a:rPr lang="en-US" sz="2400" dirty="0" smtClean="0">
                <a:solidFill>
                  <a:srgbClr val="003366"/>
                </a:solidFill>
                <a:latin typeface="Courier"/>
                <a:cs typeface="Courier"/>
              </a:rPr>
              <a:t>alidate</a:t>
            </a:r>
            <a:endParaRPr lang="en-US" sz="2400" dirty="0">
              <a:solidFill>
                <a:srgbClr val="003366"/>
              </a:solidFill>
              <a:latin typeface="Courier"/>
              <a:cs typeface="Courier"/>
            </a:endParaRPr>
          </a:p>
        </p:txBody>
      </p:sp>
      <p:sp>
        <p:nvSpPr>
          <p:cNvPr id="204" name="Freeform 145"/>
          <p:cNvSpPr>
            <a:spLocks/>
          </p:cNvSpPr>
          <p:nvPr/>
        </p:nvSpPr>
        <p:spPr bwMode="auto">
          <a:xfrm>
            <a:off x="651948" y="864023"/>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357984" y="2265743"/>
            <a:ext cx="3669059" cy="4572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647146" y="2260790"/>
            <a:ext cx="367896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3090386" y="2235312"/>
            <a:ext cx="362801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5" name="Freeform 384"/>
          <p:cNvSpPr>
            <a:spLocks/>
          </p:cNvSpPr>
          <p:nvPr/>
        </p:nvSpPr>
        <p:spPr bwMode="auto">
          <a:xfrm>
            <a:off x="499174" y="3162073"/>
            <a:ext cx="1670479"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Revenue generating</a:t>
            </a:r>
          </a:p>
        </p:txBody>
      </p:sp>
      <p:grpSp>
        <p:nvGrpSpPr>
          <p:cNvPr id="85" name="Grupa 57"/>
          <p:cNvGrpSpPr/>
          <p:nvPr/>
        </p:nvGrpSpPr>
        <p:grpSpPr>
          <a:xfrm rot="21233339">
            <a:off x="7691209" y="1323602"/>
            <a:ext cx="506710" cy="265572"/>
            <a:chOff x="5246340" y="1637308"/>
            <a:chExt cx="1384382" cy="936104"/>
          </a:xfrm>
          <a:solidFill>
            <a:srgbClr val="FEB80A"/>
          </a:solidFill>
        </p:grpSpPr>
        <p:sp>
          <p:nvSpPr>
            <p:cNvPr id="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88" name="Grupa 57"/>
          <p:cNvGrpSpPr/>
          <p:nvPr/>
        </p:nvGrpSpPr>
        <p:grpSpPr>
          <a:xfrm>
            <a:off x="7406656" y="1993571"/>
            <a:ext cx="514604" cy="269709"/>
            <a:chOff x="5246340" y="1637308"/>
            <a:chExt cx="1384382" cy="936104"/>
          </a:xfrm>
          <a:solidFill>
            <a:srgbClr val="A6A6A6"/>
          </a:solidFill>
        </p:grpSpPr>
        <p:sp>
          <p:nvSpPr>
            <p:cNvPr id="8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2" name="Rectangle 1"/>
          <p:cNvSpPr/>
          <p:nvPr/>
        </p:nvSpPr>
        <p:spPr>
          <a:xfrm>
            <a:off x="4139090" y="1245902"/>
            <a:ext cx="158480" cy="210486"/>
          </a:xfrm>
          <a:prstGeom prst="rect">
            <a:avLst/>
          </a:prstGeom>
          <a:solidFill>
            <a:srgbClr val="3891A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0" y="4328348"/>
            <a:ext cx="9144000" cy="652377"/>
          </a:xfrm>
          <a:noFill/>
        </p:spPr>
        <p:txBody>
          <a:bodyPr>
            <a:normAutofit fontScale="90000"/>
          </a:bodyPr>
          <a:lstStyle/>
          <a:p>
            <a:r>
              <a:rPr lang="en-US" dirty="0" smtClean="0">
                <a:solidFill>
                  <a:schemeClr val="tx1"/>
                </a:solidFill>
                <a:latin typeface="Arial"/>
                <a:cs typeface="Arial"/>
              </a:rPr>
              <a:t>	 </a:t>
            </a:r>
            <a:r>
              <a:rPr lang="en-US" sz="3200" dirty="0" smtClean="0">
                <a:solidFill>
                  <a:schemeClr val="bg1"/>
                </a:solidFill>
                <a:latin typeface="Gotham HTF Medium"/>
                <a:cs typeface="Gotham HTF Medium"/>
              </a:rPr>
              <a:t>ALL THE TIME </a:t>
            </a:r>
            <a:r>
              <a:rPr lang="en-US" sz="3200" dirty="0">
                <a:solidFill>
                  <a:schemeClr val="bg1"/>
                </a:solidFill>
                <a:latin typeface="Gotham HTF Medium"/>
                <a:cs typeface="Gotham HTF Medium"/>
              </a:rPr>
              <a:t>THIEVES </a:t>
            </a:r>
            <a:r>
              <a:rPr lang="en-US" sz="3200" dirty="0" smtClean="0">
                <a:solidFill>
                  <a:schemeClr val="bg1"/>
                </a:solidFill>
                <a:latin typeface="Gotham HTF Medium"/>
                <a:cs typeface="Gotham HTF Medium"/>
              </a:rPr>
              <a:t>EXPOSED</a:t>
            </a:r>
            <a:endParaRPr lang="en-US" sz="3200" dirty="0">
              <a:solidFill>
                <a:schemeClr val="bg1"/>
              </a:solidFill>
              <a:latin typeface="Gotham HTF Medium"/>
              <a:cs typeface="Gotham HTF Medium"/>
            </a:endParaRPr>
          </a:p>
        </p:txBody>
      </p:sp>
      <p:sp>
        <p:nvSpPr>
          <p:cNvPr id="77" name="Rectangle 76"/>
          <p:cNvSpPr/>
          <p:nvPr/>
        </p:nvSpPr>
        <p:spPr>
          <a:xfrm>
            <a:off x="7350690" y="1194892"/>
            <a:ext cx="158480" cy="210486"/>
          </a:xfrm>
          <a:prstGeom prst="rect">
            <a:avLst/>
          </a:prstGeom>
          <a:solidFill>
            <a:srgbClr val="3891A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7999919" y="1450089"/>
            <a:ext cx="158480" cy="210486"/>
          </a:xfrm>
          <a:prstGeom prst="rect">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upa 57"/>
          <p:cNvGrpSpPr/>
          <p:nvPr/>
        </p:nvGrpSpPr>
        <p:grpSpPr>
          <a:xfrm rot="271967">
            <a:off x="2452871" y="2245963"/>
            <a:ext cx="514604" cy="269709"/>
            <a:chOff x="5246340" y="1637308"/>
            <a:chExt cx="1384382" cy="936104"/>
          </a:xfrm>
          <a:solidFill>
            <a:srgbClr val="A6A6A6"/>
          </a:solidFill>
        </p:grpSpPr>
        <p:sp>
          <p:nvSpPr>
            <p:cNvPr id="9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94" name="Grupa 57"/>
          <p:cNvGrpSpPr/>
          <p:nvPr/>
        </p:nvGrpSpPr>
        <p:grpSpPr>
          <a:xfrm rot="271967">
            <a:off x="2405399" y="2554275"/>
            <a:ext cx="514604" cy="269709"/>
            <a:chOff x="5246340" y="1637308"/>
            <a:chExt cx="1384382" cy="936104"/>
          </a:xfrm>
          <a:solidFill>
            <a:srgbClr val="A6A6A6"/>
          </a:solidFill>
        </p:grpSpPr>
        <p:sp>
          <p:nvSpPr>
            <p:cNvPr id="9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97" name="Rectangle 96"/>
          <p:cNvSpPr/>
          <p:nvPr/>
        </p:nvSpPr>
        <p:spPr>
          <a:xfrm>
            <a:off x="2818848" y="2290878"/>
            <a:ext cx="158480" cy="210486"/>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5813803" y="3162073"/>
            <a:ext cx="158480" cy="210486"/>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2843930" y="3114921"/>
            <a:ext cx="158480" cy="210486"/>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1" name="Grupa 57"/>
          <p:cNvGrpSpPr/>
          <p:nvPr/>
        </p:nvGrpSpPr>
        <p:grpSpPr>
          <a:xfrm>
            <a:off x="3820602" y="2492587"/>
            <a:ext cx="514604" cy="269709"/>
            <a:chOff x="5246340" y="1637308"/>
            <a:chExt cx="1384382" cy="936104"/>
          </a:xfrm>
          <a:solidFill>
            <a:srgbClr val="A6A6A6"/>
          </a:solidFill>
        </p:grpSpPr>
        <p:sp>
          <p:nvSpPr>
            <p:cNvPr id="10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0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04" name="Rectangle 103"/>
          <p:cNvSpPr/>
          <p:nvPr/>
        </p:nvSpPr>
        <p:spPr>
          <a:xfrm>
            <a:off x="4133010" y="2624311"/>
            <a:ext cx="158480" cy="210486"/>
          </a:xfrm>
          <a:prstGeom prst="rect">
            <a:avLst/>
          </a:prstGeom>
          <a:solidFill>
            <a:srgbClr val="3891A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5" name="Grupa 57"/>
          <p:cNvGrpSpPr/>
          <p:nvPr/>
        </p:nvGrpSpPr>
        <p:grpSpPr>
          <a:xfrm>
            <a:off x="3654791" y="3409393"/>
            <a:ext cx="514604" cy="269709"/>
            <a:chOff x="5246340" y="1637308"/>
            <a:chExt cx="1384382" cy="936104"/>
          </a:xfrm>
          <a:solidFill>
            <a:srgbClr val="A6A6A6"/>
          </a:solidFill>
        </p:grpSpPr>
        <p:sp>
          <p:nvSpPr>
            <p:cNvPr id="1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08" name="Grupa 57"/>
          <p:cNvGrpSpPr/>
          <p:nvPr/>
        </p:nvGrpSpPr>
        <p:grpSpPr>
          <a:xfrm>
            <a:off x="3670268" y="3757023"/>
            <a:ext cx="514604" cy="269709"/>
            <a:chOff x="5246340" y="1637308"/>
            <a:chExt cx="1384382" cy="936104"/>
          </a:xfrm>
          <a:solidFill>
            <a:srgbClr val="A6A6A6"/>
          </a:solidFill>
        </p:grpSpPr>
        <p:sp>
          <p:nvSpPr>
            <p:cNvPr id="10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1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5" name="Rectangle 4"/>
          <p:cNvSpPr/>
          <p:nvPr/>
        </p:nvSpPr>
        <p:spPr>
          <a:xfrm>
            <a:off x="9264484" y="454074"/>
            <a:ext cx="45719"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2" name="Grupa 57"/>
          <p:cNvGrpSpPr/>
          <p:nvPr/>
        </p:nvGrpSpPr>
        <p:grpSpPr>
          <a:xfrm>
            <a:off x="5412063" y="2262976"/>
            <a:ext cx="514604" cy="269709"/>
            <a:chOff x="5246340" y="1637308"/>
            <a:chExt cx="1384382" cy="936104"/>
          </a:xfrm>
          <a:solidFill>
            <a:schemeClr val="bg1">
              <a:lumMod val="65000"/>
            </a:schemeClr>
          </a:solidFill>
        </p:grpSpPr>
        <p:sp>
          <p:nvSpPr>
            <p:cNvPr id="11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1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15" name="Grupa 57"/>
          <p:cNvGrpSpPr/>
          <p:nvPr/>
        </p:nvGrpSpPr>
        <p:grpSpPr>
          <a:xfrm>
            <a:off x="5438570" y="2560751"/>
            <a:ext cx="514604" cy="269709"/>
            <a:chOff x="5246340" y="1637308"/>
            <a:chExt cx="1384382" cy="936104"/>
          </a:xfrm>
          <a:solidFill>
            <a:schemeClr val="bg1">
              <a:lumMod val="65000"/>
            </a:schemeClr>
          </a:solidFill>
        </p:grpSpPr>
        <p:sp>
          <p:nvSpPr>
            <p:cNvPr id="11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1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18" name="Rectangle 117"/>
          <p:cNvSpPr/>
          <p:nvPr/>
        </p:nvSpPr>
        <p:spPr>
          <a:xfrm>
            <a:off x="5840720" y="1976859"/>
            <a:ext cx="158480" cy="210486"/>
          </a:xfrm>
          <a:prstGeom prst="rect">
            <a:avLst/>
          </a:prstGeom>
          <a:solidFill>
            <a:srgbClr val="3891A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5787987" y="2325232"/>
            <a:ext cx="158480" cy="210486"/>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0" name="Grupa 57"/>
          <p:cNvGrpSpPr/>
          <p:nvPr/>
        </p:nvGrpSpPr>
        <p:grpSpPr>
          <a:xfrm>
            <a:off x="7344404" y="2444892"/>
            <a:ext cx="514604" cy="269709"/>
            <a:chOff x="5246340" y="1637308"/>
            <a:chExt cx="1384382" cy="936104"/>
          </a:xfrm>
          <a:solidFill>
            <a:srgbClr val="A6A6A6"/>
          </a:solidFill>
        </p:grpSpPr>
        <p:sp>
          <p:nvSpPr>
            <p:cNvPr id="1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23" name="Rectangle 122"/>
          <p:cNvSpPr/>
          <p:nvPr/>
        </p:nvSpPr>
        <p:spPr>
          <a:xfrm>
            <a:off x="7749366" y="2122030"/>
            <a:ext cx="158480" cy="210486"/>
          </a:xfrm>
          <a:prstGeom prst="rect">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a:off x="7716189" y="2532685"/>
            <a:ext cx="158480" cy="210486"/>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013381" y="3504278"/>
            <a:ext cx="158480" cy="210486"/>
          </a:xfrm>
          <a:prstGeom prst="rect">
            <a:avLst/>
          </a:prstGeom>
          <a:solidFill>
            <a:srgbClr val="3891A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4050166" y="3864211"/>
            <a:ext cx="158480" cy="210486"/>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upa 57"/>
          <p:cNvGrpSpPr/>
          <p:nvPr/>
        </p:nvGrpSpPr>
        <p:grpSpPr>
          <a:xfrm>
            <a:off x="5431863" y="3489259"/>
            <a:ext cx="514604" cy="269709"/>
            <a:chOff x="5246340" y="1637308"/>
            <a:chExt cx="1384382" cy="936104"/>
          </a:xfrm>
          <a:solidFill>
            <a:srgbClr val="A6A6A6"/>
          </a:solidFill>
        </p:grpSpPr>
        <p:sp>
          <p:nvSpPr>
            <p:cNvPr id="1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29" name="Rectangle 128"/>
          <p:cNvSpPr/>
          <p:nvPr/>
        </p:nvSpPr>
        <p:spPr>
          <a:xfrm>
            <a:off x="5768772" y="3625443"/>
            <a:ext cx="158480" cy="210486"/>
          </a:xfrm>
          <a:prstGeom prst="rect">
            <a:avLst/>
          </a:prstGeom>
          <a:solidFill>
            <a:srgbClr val="3891A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7999919" y="3645128"/>
            <a:ext cx="158480" cy="210486"/>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626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0" y="6590"/>
            <a:ext cx="9144000" cy="940795"/>
          </a:xfrm>
          <a:prstGeom prst="rect">
            <a:avLst/>
          </a:prstGeom>
          <a:solidFill>
            <a:schemeClr val="bg1">
              <a:lumMod val="95000"/>
            </a:schemeClr>
          </a:solidFill>
        </p:spPr>
        <p:txBody>
          <a:bodyPr vert="horz" lIns="9144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sz="3600" dirty="0" smtClean="0">
                <a:solidFill>
                  <a:schemeClr val="tx1"/>
                </a:solidFill>
                <a:latin typeface="Arial"/>
                <a:cs typeface="Arial"/>
              </a:rPr>
              <a:t>	</a:t>
            </a:r>
            <a:r>
              <a:rPr lang="en-US" sz="3600" dirty="0" smtClean="0">
                <a:solidFill>
                  <a:schemeClr val="tx1"/>
                </a:solidFill>
                <a:latin typeface="Gotham HTF Medium"/>
                <a:cs typeface="Gotham HTF Medium"/>
              </a:rPr>
              <a:t>THE TIME THIEF O’GRAM </a:t>
            </a:r>
            <a:endParaRPr lang="en-US" sz="3600" dirty="0">
              <a:solidFill>
                <a:schemeClr val="tx1"/>
              </a:solidFill>
              <a:latin typeface="Gotham HTF Medium"/>
              <a:cs typeface="Gotham HTF Medium"/>
            </a:endParaRPr>
          </a:p>
        </p:txBody>
      </p:sp>
      <p:sp>
        <p:nvSpPr>
          <p:cNvPr id="35" name="Freeform 145"/>
          <p:cNvSpPr>
            <a:spLocks/>
          </p:cNvSpPr>
          <p:nvPr/>
        </p:nvSpPr>
        <p:spPr bwMode="auto">
          <a:xfrm>
            <a:off x="606005" y="4455733"/>
            <a:ext cx="826718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600">
              <a:solidFill>
                <a:prstClr val="black"/>
              </a:solidFill>
              <a:latin typeface="Calibri"/>
            </a:endParaRPr>
          </a:p>
        </p:txBody>
      </p:sp>
      <p:sp>
        <p:nvSpPr>
          <p:cNvPr id="37" name="Freeform 145"/>
          <p:cNvSpPr>
            <a:spLocks/>
          </p:cNvSpPr>
          <p:nvPr/>
        </p:nvSpPr>
        <p:spPr bwMode="auto">
          <a:xfrm rot="16200000">
            <a:off x="-939279" y="2904263"/>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39" name="Freeform 145"/>
          <p:cNvSpPr>
            <a:spLocks/>
          </p:cNvSpPr>
          <p:nvPr/>
        </p:nvSpPr>
        <p:spPr bwMode="auto">
          <a:xfrm rot="16200000">
            <a:off x="2043453" y="2925925"/>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0" name="Freeform 145"/>
          <p:cNvSpPr>
            <a:spLocks/>
          </p:cNvSpPr>
          <p:nvPr/>
        </p:nvSpPr>
        <p:spPr bwMode="auto">
          <a:xfrm rot="16200000">
            <a:off x="3672170" y="2950246"/>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1" name="Freeform 145"/>
          <p:cNvSpPr>
            <a:spLocks/>
          </p:cNvSpPr>
          <p:nvPr/>
        </p:nvSpPr>
        <p:spPr bwMode="auto">
          <a:xfrm rot="16200000">
            <a:off x="5496056" y="2950247"/>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2" name="Freeform 145"/>
          <p:cNvSpPr>
            <a:spLocks/>
          </p:cNvSpPr>
          <p:nvPr/>
        </p:nvSpPr>
        <p:spPr bwMode="auto">
          <a:xfrm rot="16200000">
            <a:off x="7236463" y="2864729"/>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2" name="Rectangle 1"/>
          <p:cNvSpPr/>
          <p:nvPr/>
        </p:nvSpPr>
        <p:spPr>
          <a:xfrm>
            <a:off x="651725" y="3528776"/>
            <a:ext cx="1370433" cy="914400"/>
          </a:xfrm>
          <a:prstGeom prst="rect">
            <a:avLst/>
          </a:prstGeom>
          <a:solidFill>
            <a:srgbClr val="FEB80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175708" y="1844231"/>
            <a:ext cx="1367718" cy="259766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634457" y="3985336"/>
            <a:ext cx="1367976" cy="46911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390185" y="3210461"/>
            <a:ext cx="1366628" cy="124527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158317" y="3568048"/>
            <a:ext cx="1371206" cy="91311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0" y="4495267"/>
            <a:ext cx="2116598" cy="677108"/>
          </a:xfrm>
          <a:prstGeom prst="rect">
            <a:avLst/>
          </a:prstGeom>
          <a:solidFill>
            <a:srgbClr val="FFFFFF"/>
          </a:solidFill>
        </p:spPr>
        <p:txBody>
          <a:bodyPr wrap="square" rtlCol="0">
            <a:spAutoFit/>
          </a:bodyPr>
          <a:lstStyle/>
          <a:p>
            <a:r>
              <a:rPr lang="en-US" sz="2000" dirty="0" smtClean="0">
                <a:latin typeface="Courier"/>
                <a:cs typeface="Courier"/>
              </a:rPr>
              <a:t>  </a:t>
            </a:r>
            <a:r>
              <a:rPr lang="en-US" sz="2000" dirty="0" smtClean="0">
                <a:latin typeface="Colon Mono Alt Regular"/>
                <a:cs typeface="Colon Mono Alt Regular"/>
              </a:rPr>
              <a:t> </a:t>
            </a:r>
            <a:r>
              <a:rPr lang="en-US" dirty="0">
                <a:latin typeface="Colon Mono Alt Regular"/>
                <a:cs typeface="Colon Mono Alt Regular"/>
              </a:rPr>
              <a:t>U</a:t>
            </a:r>
            <a:r>
              <a:rPr lang="en-US" dirty="0" smtClean="0">
                <a:latin typeface="Colon Mono Alt Regular"/>
                <a:cs typeface="Colon Mono Alt Regular"/>
              </a:rPr>
              <a:t>nplanned</a:t>
            </a:r>
          </a:p>
          <a:p>
            <a:r>
              <a:rPr lang="en-US" dirty="0" smtClean="0">
                <a:latin typeface="Colon Mono Alt Regular"/>
                <a:cs typeface="Colon Mono Alt Regular"/>
              </a:rPr>
              <a:t>        </a:t>
            </a:r>
            <a:r>
              <a:rPr lang="en-US" dirty="0" smtClean="0">
                <a:latin typeface="Colon Mono Alt Regular"/>
                <a:cs typeface="Colon Mono Alt Regular"/>
              </a:rPr>
              <a:t>work</a:t>
            </a:r>
            <a:endParaRPr lang="en-US" dirty="0">
              <a:latin typeface="Colon Mono Alt Regular"/>
              <a:cs typeface="Colon Mono Alt Regular"/>
            </a:endParaRPr>
          </a:p>
        </p:txBody>
      </p:sp>
      <p:sp>
        <p:nvSpPr>
          <p:cNvPr id="27" name="TextBox 26"/>
          <p:cNvSpPr txBox="1"/>
          <p:nvPr/>
        </p:nvSpPr>
        <p:spPr>
          <a:xfrm>
            <a:off x="3479419" y="4516929"/>
            <a:ext cx="1846657" cy="646331"/>
          </a:xfrm>
          <a:prstGeom prst="rect">
            <a:avLst/>
          </a:prstGeom>
          <a:noFill/>
        </p:spPr>
        <p:txBody>
          <a:bodyPr wrap="none" rtlCol="0">
            <a:spAutoFit/>
          </a:bodyPr>
          <a:lstStyle/>
          <a:p>
            <a:r>
              <a:rPr lang="en-US" dirty="0" smtClean="0">
                <a:latin typeface="Colon Mono Alt Regular"/>
                <a:cs typeface="Colon Mono Alt Regular"/>
              </a:rPr>
              <a:t>  Unknown</a:t>
            </a:r>
          </a:p>
          <a:p>
            <a:r>
              <a:rPr lang="en-US" dirty="0">
                <a:latin typeface="Colon Mono Alt Regular"/>
                <a:cs typeface="Colon Mono Alt Regular"/>
              </a:rPr>
              <a:t>d</a:t>
            </a:r>
            <a:r>
              <a:rPr lang="en-US" dirty="0" smtClean="0">
                <a:latin typeface="Colon Mono Alt Regular"/>
                <a:cs typeface="Colon Mono Alt Regular"/>
              </a:rPr>
              <a:t>ependencies</a:t>
            </a:r>
            <a:endParaRPr lang="en-US" dirty="0">
              <a:latin typeface="Colon Mono Alt Regular"/>
              <a:cs typeface="Colon Mono Alt Regular"/>
            </a:endParaRPr>
          </a:p>
        </p:txBody>
      </p:sp>
      <p:sp>
        <p:nvSpPr>
          <p:cNvPr id="28" name="TextBox 27"/>
          <p:cNvSpPr txBox="1"/>
          <p:nvPr/>
        </p:nvSpPr>
        <p:spPr>
          <a:xfrm>
            <a:off x="5333183" y="4516929"/>
            <a:ext cx="1708158" cy="646331"/>
          </a:xfrm>
          <a:prstGeom prst="rect">
            <a:avLst/>
          </a:prstGeom>
          <a:noFill/>
        </p:spPr>
        <p:txBody>
          <a:bodyPr wrap="none" rtlCol="0">
            <a:spAutoFit/>
          </a:bodyPr>
          <a:lstStyle/>
          <a:p>
            <a:r>
              <a:rPr lang="en-US" dirty="0">
                <a:latin typeface="Colon Mono Alt Regular"/>
                <a:cs typeface="Colon Mono Alt Regular"/>
              </a:rPr>
              <a:t>C</a:t>
            </a:r>
            <a:r>
              <a:rPr lang="en-US" dirty="0" smtClean="0">
                <a:latin typeface="Colon Mono Alt Regular"/>
                <a:cs typeface="Colon Mono Alt Regular"/>
              </a:rPr>
              <a:t>onflicting</a:t>
            </a:r>
          </a:p>
          <a:p>
            <a:r>
              <a:rPr lang="en-US" dirty="0" smtClean="0">
                <a:latin typeface="Colon Mono Alt Regular"/>
                <a:cs typeface="Colon Mono Alt Regular"/>
              </a:rPr>
              <a:t>priorities</a:t>
            </a:r>
            <a:endParaRPr lang="en-US" dirty="0">
              <a:latin typeface="Colon Mono Alt Regular"/>
              <a:cs typeface="Colon Mono Alt Regular"/>
            </a:endParaRPr>
          </a:p>
        </p:txBody>
      </p:sp>
      <p:sp>
        <p:nvSpPr>
          <p:cNvPr id="3" name="TextBox 2"/>
          <p:cNvSpPr txBox="1"/>
          <p:nvPr/>
        </p:nvSpPr>
        <p:spPr>
          <a:xfrm>
            <a:off x="2093979" y="4516929"/>
            <a:ext cx="1431160" cy="646331"/>
          </a:xfrm>
          <a:prstGeom prst="rect">
            <a:avLst/>
          </a:prstGeom>
          <a:noFill/>
        </p:spPr>
        <p:txBody>
          <a:bodyPr wrap="none" rtlCol="0">
            <a:spAutoFit/>
          </a:bodyPr>
          <a:lstStyle/>
          <a:p>
            <a:r>
              <a:rPr lang="en-US" dirty="0" smtClean="0">
                <a:latin typeface="Colon Mono Alt Regular"/>
                <a:cs typeface="Colon Mono Alt Regular"/>
              </a:rPr>
              <a:t>Neglected</a:t>
            </a:r>
          </a:p>
          <a:p>
            <a:r>
              <a:rPr lang="en-US" dirty="0" smtClean="0">
                <a:latin typeface="Colon Mono Alt Regular"/>
                <a:cs typeface="Colon Mono Alt Regular"/>
              </a:rPr>
              <a:t>  work</a:t>
            </a:r>
            <a:endParaRPr lang="en-US" dirty="0">
              <a:latin typeface="Colon Mono Alt Regular"/>
              <a:cs typeface="Colon Mono Alt Regular"/>
            </a:endParaRPr>
          </a:p>
        </p:txBody>
      </p:sp>
      <p:sp>
        <p:nvSpPr>
          <p:cNvPr id="24"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0" name="Freeform 145"/>
          <p:cNvSpPr>
            <a:spLocks/>
          </p:cNvSpPr>
          <p:nvPr/>
        </p:nvSpPr>
        <p:spPr bwMode="auto">
          <a:xfrm rot="16200000">
            <a:off x="584703" y="2950247"/>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34" name="TextBox 33"/>
          <p:cNvSpPr txBox="1"/>
          <p:nvPr/>
        </p:nvSpPr>
        <p:spPr>
          <a:xfrm>
            <a:off x="7001678" y="4501452"/>
            <a:ext cx="2073049" cy="646331"/>
          </a:xfrm>
          <a:prstGeom prst="rect">
            <a:avLst/>
          </a:prstGeom>
          <a:solidFill>
            <a:srgbClr val="FFFFFF"/>
          </a:solidFill>
        </p:spPr>
        <p:txBody>
          <a:bodyPr wrap="square" rtlCol="0">
            <a:spAutoFit/>
          </a:bodyPr>
          <a:lstStyle/>
          <a:p>
            <a:r>
              <a:rPr lang="en-US" dirty="0">
                <a:latin typeface="Colon Mono Alt Regular"/>
                <a:cs typeface="Colon Mono Alt Regular"/>
              </a:rPr>
              <a:t> T</a:t>
            </a:r>
            <a:r>
              <a:rPr lang="en-US" dirty="0" smtClean="0">
                <a:latin typeface="Colon Mono Alt Regular"/>
                <a:cs typeface="Colon Mono Alt Regular"/>
              </a:rPr>
              <a:t>oo much </a:t>
            </a:r>
          </a:p>
          <a:p>
            <a:r>
              <a:rPr lang="en-US" dirty="0">
                <a:latin typeface="Colon Mono Alt Regular"/>
                <a:cs typeface="Colon Mono Alt Regular"/>
              </a:rPr>
              <a:t>	</a:t>
            </a:r>
            <a:r>
              <a:rPr lang="en-US" dirty="0" smtClean="0">
                <a:latin typeface="Colon Mono Alt Regular"/>
                <a:cs typeface="Colon Mono Alt Regular"/>
              </a:rPr>
              <a:t>WIP </a:t>
            </a:r>
            <a:endParaRPr lang="en-US" dirty="0">
              <a:latin typeface="Colon Mono Alt Regular"/>
              <a:cs typeface="Colon Mono Alt Regular"/>
            </a:endParaRPr>
          </a:p>
        </p:txBody>
      </p:sp>
      <p:sp>
        <p:nvSpPr>
          <p:cNvPr id="4" name="TextBox 3"/>
          <p:cNvSpPr txBox="1"/>
          <p:nvPr/>
        </p:nvSpPr>
        <p:spPr>
          <a:xfrm>
            <a:off x="212703" y="1242515"/>
            <a:ext cx="593237" cy="369332"/>
          </a:xfrm>
          <a:prstGeom prst="rect">
            <a:avLst/>
          </a:prstGeom>
          <a:noFill/>
        </p:spPr>
        <p:txBody>
          <a:bodyPr wrap="square" rtlCol="0">
            <a:spAutoFit/>
          </a:bodyPr>
          <a:lstStyle/>
          <a:p>
            <a:r>
              <a:rPr lang="en-US" dirty="0" smtClean="0"/>
              <a:t>20</a:t>
            </a:r>
            <a:endParaRPr lang="en-US" dirty="0"/>
          </a:p>
        </p:txBody>
      </p:sp>
      <p:sp>
        <p:nvSpPr>
          <p:cNvPr id="26" name="TextBox 25"/>
          <p:cNvSpPr txBox="1"/>
          <p:nvPr/>
        </p:nvSpPr>
        <p:spPr>
          <a:xfrm>
            <a:off x="212703" y="2767492"/>
            <a:ext cx="593237" cy="369332"/>
          </a:xfrm>
          <a:prstGeom prst="rect">
            <a:avLst/>
          </a:prstGeom>
          <a:noFill/>
        </p:spPr>
        <p:txBody>
          <a:bodyPr wrap="square" rtlCol="0">
            <a:spAutoFit/>
          </a:bodyPr>
          <a:lstStyle/>
          <a:p>
            <a:r>
              <a:rPr lang="en-US" dirty="0"/>
              <a:t>1</a:t>
            </a:r>
            <a:r>
              <a:rPr lang="en-US" dirty="0" smtClean="0"/>
              <a:t>0</a:t>
            </a:r>
            <a:endParaRPr lang="en-US" dirty="0"/>
          </a:p>
        </p:txBody>
      </p:sp>
      <p:sp>
        <p:nvSpPr>
          <p:cNvPr id="29" name="TextBox 28"/>
          <p:cNvSpPr txBox="1"/>
          <p:nvPr/>
        </p:nvSpPr>
        <p:spPr>
          <a:xfrm>
            <a:off x="309386" y="3470291"/>
            <a:ext cx="593237" cy="369332"/>
          </a:xfrm>
          <a:prstGeom prst="rect">
            <a:avLst/>
          </a:prstGeom>
          <a:noFill/>
        </p:spPr>
        <p:txBody>
          <a:bodyPr wrap="square" rtlCol="0">
            <a:spAutoFit/>
          </a:bodyPr>
          <a:lstStyle/>
          <a:p>
            <a:r>
              <a:rPr lang="en-US" dirty="0"/>
              <a:t>5</a:t>
            </a:r>
          </a:p>
        </p:txBody>
      </p:sp>
      <p:sp>
        <p:nvSpPr>
          <p:cNvPr id="31" name="TextBox 30"/>
          <p:cNvSpPr txBox="1"/>
          <p:nvPr/>
        </p:nvSpPr>
        <p:spPr>
          <a:xfrm>
            <a:off x="212703" y="2054819"/>
            <a:ext cx="593237" cy="369332"/>
          </a:xfrm>
          <a:prstGeom prst="rect">
            <a:avLst/>
          </a:prstGeom>
          <a:noFill/>
        </p:spPr>
        <p:txBody>
          <a:bodyPr wrap="square" rtlCol="0">
            <a:spAutoFit/>
          </a:bodyPr>
          <a:lstStyle/>
          <a:p>
            <a:r>
              <a:rPr lang="en-US" dirty="0" smtClean="0"/>
              <a:t>1</a:t>
            </a:r>
            <a:r>
              <a:rPr lang="en-US" dirty="0"/>
              <a:t>5</a:t>
            </a:r>
          </a:p>
        </p:txBody>
      </p:sp>
      <p:sp>
        <p:nvSpPr>
          <p:cNvPr id="32" name="TextBox 31"/>
          <p:cNvSpPr txBox="1"/>
          <p:nvPr/>
        </p:nvSpPr>
        <p:spPr>
          <a:xfrm>
            <a:off x="309386" y="4099765"/>
            <a:ext cx="593237" cy="369332"/>
          </a:xfrm>
          <a:prstGeom prst="rect">
            <a:avLst/>
          </a:prstGeom>
          <a:noFill/>
        </p:spPr>
        <p:txBody>
          <a:bodyPr wrap="square" rtlCol="0">
            <a:spAutoFit/>
          </a:bodyPr>
          <a:lstStyle/>
          <a:p>
            <a:r>
              <a:rPr lang="en-US" dirty="0" smtClean="0"/>
              <a:t>1</a:t>
            </a:r>
            <a:endParaRPr lang="en-US" dirty="0"/>
          </a:p>
        </p:txBody>
      </p:sp>
      <p:pic>
        <p:nvPicPr>
          <p:cNvPr id="36" name="Picture 35"/>
          <p:cNvPicPr>
            <a:picLocks noChangeAspect="1"/>
          </p:cNvPicPr>
          <p:nvPr/>
        </p:nvPicPr>
        <p:blipFill>
          <a:blip r:embed="rId3"/>
          <a:stretch>
            <a:fillRect/>
          </a:stretch>
        </p:blipFill>
        <p:spPr>
          <a:xfrm>
            <a:off x="830706" y="1844231"/>
            <a:ext cx="992408" cy="1366230"/>
          </a:xfrm>
          <a:prstGeom prst="rect">
            <a:avLst/>
          </a:prstGeom>
        </p:spPr>
      </p:pic>
      <p:pic>
        <p:nvPicPr>
          <p:cNvPr id="43" name="Picture 42"/>
          <p:cNvPicPr>
            <a:picLocks noChangeAspect="1"/>
          </p:cNvPicPr>
          <p:nvPr/>
        </p:nvPicPr>
        <p:blipFill>
          <a:blip r:embed="rId4"/>
          <a:stretch>
            <a:fillRect/>
          </a:stretch>
        </p:blipFill>
        <p:spPr>
          <a:xfrm>
            <a:off x="7355193" y="2116848"/>
            <a:ext cx="1156361" cy="1093613"/>
          </a:xfrm>
          <a:prstGeom prst="rect">
            <a:avLst/>
          </a:prstGeom>
        </p:spPr>
      </p:pic>
    </p:spTree>
    <p:extLst>
      <p:ext uri="{BB962C8B-B14F-4D97-AF65-F5344CB8AC3E}">
        <p14:creationId xmlns:p14="http://schemas.microsoft.com/office/powerpoint/2010/main" val="924273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6300" y="1472510"/>
            <a:ext cx="900547" cy="940795"/>
          </a:xfrm>
          <a:noFill/>
        </p:spPr>
        <p:txBody>
          <a:bodyPr>
            <a:noAutofit/>
          </a:bodyPr>
          <a:lstStyle/>
          <a:p>
            <a:r>
              <a:rPr lang="en-US" sz="8800" dirty="0" smtClean="0">
                <a:solidFill>
                  <a:schemeClr val="tx1"/>
                </a:solidFill>
                <a:latin typeface="Gotham HTF Medium"/>
                <a:cs typeface="Gotham HTF Medium"/>
              </a:rPr>
              <a:t>5</a:t>
            </a:r>
            <a:endParaRPr lang="en-US" sz="8800" dirty="0">
              <a:solidFill>
                <a:schemeClr val="tx1"/>
              </a:solidFill>
              <a:latin typeface="Gotham HTF Medium"/>
              <a:cs typeface="Gotham HTF Medium"/>
            </a:endParaRPr>
          </a:p>
        </p:txBody>
      </p:sp>
      <p:sp>
        <p:nvSpPr>
          <p:cNvPr id="3" name="Rectangle 2"/>
          <p:cNvSpPr/>
          <p:nvPr/>
        </p:nvSpPr>
        <p:spPr>
          <a:xfrm>
            <a:off x="920880" y="254001"/>
            <a:ext cx="914400" cy="9144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17092" y="2512377"/>
            <a:ext cx="1431160" cy="646331"/>
          </a:xfrm>
          <a:prstGeom prst="rect">
            <a:avLst/>
          </a:prstGeom>
          <a:noFill/>
        </p:spPr>
        <p:txBody>
          <a:bodyPr wrap="none" rtlCol="0">
            <a:spAutoFit/>
          </a:bodyPr>
          <a:lstStyle/>
          <a:p>
            <a:r>
              <a:rPr lang="en-US" dirty="0" smtClean="0">
                <a:latin typeface="Colon Mono Alt Regular"/>
                <a:cs typeface="Colon Mono Alt Regular"/>
              </a:rPr>
              <a:t>Unplanned</a:t>
            </a:r>
          </a:p>
          <a:p>
            <a:r>
              <a:rPr lang="en-US" dirty="0" smtClean="0">
                <a:latin typeface="Colon Mono Alt Regular"/>
                <a:cs typeface="Colon Mono Alt Regular"/>
              </a:rPr>
              <a:t>  work</a:t>
            </a:r>
            <a:endParaRPr lang="en-US" dirty="0">
              <a:latin typeface="Colon Mono Alt Regular"/>
              <a:cs typeface="Colon Mono Alt Regular"/>
            </a:endParaRPr>
          </a:p>
        </p:txBody>
      </p:sp>
      <p:sp>
        <p:nvSpPr>
          <p:cNvPr id="7" name="Rectangle 6"/>
          <p:cNvSpPr/>
          <p:nvPr/>
        </p:nvSpPr>
        <p:spPr>
          <a:xfrm>
            <a:off x="2431102" y="480292"/>
            <a:ext cx="914400" cy="9144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37561" y="254001"/>
            <a:ext cx="914400" cy="914400"/>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71406" y="489532"/>
            <a:ext cx="914400" cy="914400"/>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063140" y="418716"/>
            <a:ext cx="914400" cy="9144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449286" y="1693914"/>
            <a:ext cx="1144928" cy="707886"/>
          </a:xfrm>
          <a:prstGeom prst="rect">
            <a:avLst/>
          </a:prstGeom>
          <a:noFill/>
        </p:spPr>
        <p:txBody>
          <a:bodyPr wrap="none" rtlCol="0">
            <a:spAutoFit/>
          </a:bodyPr>
          <a:lstStyle/>
          <a:p>
            <a:r>
              <a:rPr lang="en-US" sz="4000" dirty="0" smtClean="0">
                <a:latin typeface="Gotham HTF Medium"/>
                <a:cs typeface="Gotham HTF Medium"/>
              </a:rPr>
              <a:t>The</a:t>
            </a:r>
            <a:endParaRPr lang="en-US" sz="4000" dirty="0">
              <a:latin typeface="Gotham HTF Medium"/>
              <a:cs typeface="Gotham HTF Medium"/>
            </a:endParaRPr>
          </a:p>
        </p:txBody>
      </p:sp>
      <p:sp>
        <p:nvSpPr>
          <p:cNvPr id="12" name="TextBox 11"/>
          <p:cNvSpPr txBox="1"/>
          <p:nvPr/>
        </p:nvSpPr>
        <p:spPr>
          <a:xfrm>
            <a:off x="4947741" y="1705419"/>
            <a:ext cx="2224424" cy="707886"/>
          </a:xfrm>
          <a:prstGeom prst="rect">
            <a:avLst/>
          </a:prstGeom>
          <a:noFill/>
        </p:spPr>
        <p:txBody>
          <a:bodyPr wrap="square" rtlCol="0">
            <a:spAutoFit/>
          </a:bodyPr>
          <a:lstStyle/>
          <a:p>
            <a:r>
              <a:rPr lang="en-US" sz="4000" dirty="0" smtClean="0">
                <a:latin typeface="Gotham HTF Medium"/>
                <a:cs typeface="Gotham HTF Medium"/>
              </a:rPr>
              <a:t>Thieves</a:t>
            </a:r>
            <a:endParaRPr lang="en-US" sz="4000" dirty="0"/>
          </a:p>
        </p:txBody>
      </p:sp>
      <p:sp>
        <p:nvSpPr>
          <p:cNvPr id="21" name="Freeform 145"/>
          <p:cNvSpPr>
            <a:spLocks/>
          </p:cNvSpPr>
          <p:nvPr/>
        </p:nvSpPr>
        <p:spPr bwMode="auto">
          <a:xfrm>
            <a:off x="920880" y="231141"/>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2" name="Freeform 145"/>
          <p:cNvSpPr>
            <a:spLocks/>
          </p:cNvSpPr>
          <p:nvPr/>
        </p:nvSpPr>
        <p:spPr bwMode="auto">
          <a:xfrm>
            <a:off x="898020" y="1167094"/>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3" name="Freeform 145"/>
          <p:cNvSpPr>
            <a:spLocks/>
          </p:cNvSpPr>
          <p:nvPr/>
        </p:nvSpPr>
        <p:spPr bwMode="auto">
          <a:xfrm rot="16200000">
            <a:off x="429390" y="676911"/>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4" name="Freeform 145"/>
          <p:cNvSpPr>
            <a:spLocks/>
          </p:cNvSpPr>
          <p:nvPr/>
        </p:nvSpPr>
        <p:spPr bwMode="auto">
          <a:xfrm rot="16200000">
            <a:off x="1370283" y="676911"/>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5" name="Freeform 145"/>
          <p:cNvSpPr>
            <a:spLocks/>
          </p:cNvSpPr>
          <p:nvPr/>
        </p:nvSpPr>
        <p:spPr bwMode="auto">
          <a:xfrm rot="16200000">
            <a:off x="2899731" y="926064"/>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6" name="Freeform 145"/>
          <p:cNvSpPr>
            <a:spLocks/>
          </p:cNvSpPr>
          <p:nvPr/>
        </p:nvSpPr>
        <p:spPr bwMode="auto">
          <a:xfrm rot="16200000">
            <a:off x="1939613" y="926063"/>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7" name="Freeform 145"/>
          <p:cNvSpPr>
            <a:spLocks/>
          </p:cNvSpPr>
          <p:nvPr/>
        </p:nvSpPr>
        <p:spPr bwMode="auto">
          <a:xfrm rot="16200000">
            <a:off x="3546072" y="699772"/>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8" name="Freeform 145"/>
          <p:cNvSpPr>
            <a:spLocks/>
          </p:cNvSpPr>
          <p:nvPr/>
        </p:nvSpPr>
        <p:spPr bwMode="auto">
          <a:xfrm rot="16200000">
            <a:off x="4972241" y="926064"/>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9" name="Freeform 145"/>
          <p:cNvSpPr>
            <a:spLocks/>
          </p:cNvSpPr>
          <p:nvPr/>
        </p:nvSpPr>
        <p:spPr bwMode="auto">
          <a:xfrm rot="16200000">
            <a:off x="6571651" y="869106"/>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0" name="Freeform 145"/>
          <p:cNvSpPr>
            <a:spLocks/>
          </p:cNvSpPr>
          <p:nvPr/>
        </p:nvSpPr>
        <p:spPr bwMode="auto">
          <a:xfrm rot="16200000">
            <a:off x="4501971" y="704852"/>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1" name="Freeform 145"/>
          <p:cNvSpPr>
            <a:spLocks/>
          </p:cNvSpPr>
          <p:nvPr/>
        </p:nvSpPr>
        <p:spPr bwMode="auto">
          <a:xfrm rot="16200000">
            <a:off x="5917177" y="926063"/>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2" name="Freeform 145"/>
          <p:cNvSpPr>
            <a:spLocks/>
          </p:cNvSpPr>
          <p:nvPr/>
        </p:nvSpPr>
        <p:spPr bwMode="auto">
          <a:xfrm rot="16200000">
            <a:off x="7527852" y="841627"/>
            <a:ext cx="93726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33" name="Freeform 145"/>
          <p:cNvSpPr>
            <a:spLocks/>
          </p:cNvSpPr>
          <p:nvPr/>
        </p:nvSpPr>
        <p:spPr bwMode="auto">
          <a:xfrm>
            <a:off x="2431103" y="457433"/>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4" name="Freeform 145"/>
          <p:cNvSpPr>
            <a:spLocks/>
          </p:cNvSpPr>
          <p:nvPr/>
        </p:nvSpPr>
        <p:spPr bwMode="auto">
          <a:xfrm>
            <a:off x="2431103" y="1403932"/>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5" name="Freeform 145"/>
          <p:cNvSpPr>
            <a:spLocks/>
          </p:cNvSpPr>
          <p:nvPr/>
        </p:nvSpPr>
        <p:spPr bwMode="auto">
          <a:xfrm>
            <a:off x="4033341" y="1167094"/>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6" name="Freeform 145"/>
          <p:cNvSpPr>
            <a:spLocks/>
          </p:cNvSpPr>
          <p:nvPr/>
        </p:nvSpPr>
        <p:spPr bwMode="auto">
          <a:xfrm>
            <a:off x="5448546" y="1426791"/>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7" name="Freeform 145"/>
          <p:cNvSpPr>
            <a:spLocks/>
          </p:cNvSpPr>
          <p:nvPr/>
        </p:nvSpPr>
        <p:spPr bwMode="auto">
          <a:xfrm>
            <a:off x="7063141" y="1337736"/>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8" name="Freeform 145"/>
          <p:cNvSpPr>
            <a:spLocks/>
          </p:cNvSpPr>
          <p:nvPr/>
        </p:nvSpPr>
        <p:spPr bwMode="auto">
          <a:xfrm>
            <a:off x="7059222" y="372997"/>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9" name="Freeform 145"/>
          <p:cNvSpPr>
            <a:spLocks/>
          </p:cNvSpPr>
          <p:nvPr/>
        </p:nvSpPr>
        <p:spPr bwMode="auto">
          <a:xfrm>
            <a:off x="5425687" y="476136"/>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0" name="Freeform 145"/>
          <p:cNvSpPr>
            <a:spLocks/>
          </p:cNvSpPr>
          <p:nvPr/>
        </p:nvSpPr>
        <p:spPr bwMode="auto">
          <a:xfrm>
            <a:off x="4037562" y="214902"/>
            <a:ext cx="91440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3" name="TextBox 42"/>
          <p:cNvSpPr txBox="1"/>
          <p:nvPr/>
        </p:nvSpPr>
        <p:spPr>
          <a:xfrm>
            <a:off x="5531727" y="2475925"/>
            <a:ext cx="1708158" cy="646331"/>
          </a:xfrm>
          <a:prstGeom prst="rect">
            <a:avLst/>
          </a:prstGeom>
          <a:noFill/>
        </p:spPr>
        <p:txBody>
          <a:bodyPr wrap="none" rtlCol="0">
            <a:spAutoFit/>
          </a:bodyPr>
          <a:lstStyle/>
          <a:p>
            <a:r>
              <a:rPr lang="en-US" dirty="0" smtClean="0">
                <a:latin typeface="Colon Mono Alt Regular"/>
                <a:cs typeface="Colon Mono Alt Regular"/>
              </a:rPr>
              <a:t>Conflicting</a:t>
            </a:r>
          </a:p>
          <a:p>
            <a:r>
              <a:rPr lang="en-US" dirty="0" smtClean="0">
                <a:latin typeface="Colon Mono Alt Regular"/>
                <a:cs typeface="Colon Mono Alt Regular"/>
              </a:rPr>
              <a:t>priorities</a:t>
            </a:r>
            <a:endParaRPr lang="en-US" dirty="0">
              <a:latin typeface="Colon Mono Alt Regular"/>
              <a:cs typeface="Colon Mono Alt Regular"/>
            </a:endParaRPr>
          </a:p>
        </p:txBody>
      </p:sp>
      <p:sp>
        <p:nvSpPr>
          <p:cNvPr id="44" name="TextBox 43"/>
          <p:cNvSpPr txBox="1"/>
          <p:nvPr/>
        </p:nvSpPr>
        <p:spPr>
          <a:xfrm>
            <a:off x="7452613" y="2534665"/>
            <a:ext cx="1300356" cy="646331"/>
          </a:xfrm>
          <a:prstGeom prst="rect">
            <a:avLst/>
          </a:prstGeom>
          <a:noFill/>
        </p:spPr>
        <p:txBody>
          <a:bodyPr wrap="none" rtlCol="0">
            <a:spAutoFit/>
          </a:bodyPr>
          <a:lstStyle/>
          <a:p>
            <a:r>
              <a:rPr lang="en-US" dirty="0" smtClean="0">
                <a:latin typeface="Colon Mono Alt Regular"/>
                <a:cs typeface="Colon Mono Alt Regular"/>
              </a:rPr>
              <a:t>Too much</a:t>
            </a:r>
          </a:p>
          <a:p>
            <a:r>
              <a:rPr lang="en-US" dirty="0" smtClean="0">
                <a:latin typeface="Colon Mono Alt Regular"/>
                <a:cs typeface="Colon Mono Alt Regular"/>
              </a:rPr>
              <a:t>   WIP</a:t>
            </a:r>
            <a:endParaRPr lang="en-US" dirty="0">
              <a:latin typeface="Colon Mono Alt Regular"/>
              <a:cs typeface="Colon Mono Alt Regular"/>
            </a:endParaRPr>
          </a:p>
        </p:txBody>
      </p:sp>
      <p:pic>
        <p:nvPicPr>
          <p:cNvPr id="45" name="Picture 44"/>
          <p:cNvPicPr>
            <a:picLocks noChangeAspect="1"/>
          </p:cNvPicPr>
          <p:nvPr/>
        </p:nvPicPr>
        <p:blipFill>
          <a:blip r:embed="rId3"/>
          <a:stretch>
            <a:fillRect/>
          </a:stretch>
        </p:blipFill>
        <p:spPr>
          <a:xfrm>
            <a:off x="216807" y="3107422"/>
            <a:ext cx="8657800" cy="1729047"/>
          </a:xfrm>
          <a:prstGeom prst="rect">
            <a:avLst/>
          </a:prstGeom>
        </p:spPr>
      </p:pic>
      <p:sp>
        <p:nvSpPr>
          <p:cNvPr id="20" name="Freeform 145"/>
          <p:cNvSpPr>
            <a:spLocks/>
          </p:cNvSpPr>
          <p:nvPr/>
        </p:nvSpPr>
        <p:spPr bwMode="auto">
          <a:xfrm rot="16200000">
            <a:off x="1046790" y="3890022"/>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46" name="Freeform 145"/>
          <p:cNvSpPr>
            <a:spLocks/>
          </p:cNvSpPr>
          <p:nvPr/>
        </p:nvSpPr>
        <p:spPr bwMode="auto">
          <a:xfrm rot="16200000">
            <a:off x="-401778" y="3991942"/>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18" name="Freeform 145"/>
          <p:cNvSpPr>
            <a:spLocks/>
          </p:cNvSpPr>
          <p:nvPr/>
        </p:nvSpPr>
        <p:spPr bwMode="auto">
          <a:xfrm>
            <a:off x="275851" y="3189293"/>
            <a:ext cx="150431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17" name="Freeform 145"/>
          <p:cNvSpPr>
            <a:spLocks/>
          </p:cNvSpPr>
          <p:nvPr/>
        </p:nvSpPr>
        <p:spPr bwMode="auto">
          <a:xfrm>
            <a:off x="275851" y="4710814"/>
            <a:ext cx="150431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19" name="Freeform 145"/>
          <p:cNvSpPr>
            <a:spLocks/>
          </p:cNvSpPr>
          <p:nvPr/>
        </p:nvSpPr>
        <p:spPr bwMode="auto">
          <a:xfrm rot="16200000">
            <a:off x="1364901" y="3864688"/>
            <a:ext cx="148840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47" name="TextBox 46"/>
          <p:cNvSpPr txBox="1"/>
          <p:nvPr/>
        </p:nvSpPr>
        <p:spPr>
          <a:xfrm>
            <a:off x="2197491" y="2563045"/>
            <a:ext cx="1431160" cy="646331"/>
          </a:xfrm>
          <a:prstGeom prst="rect">
            <a:avLst/>
          </a:prstGeom>
          <a:noFill/>
        </p:spPr>
        <p:txBody>
          <a:bodyPr wrap="none" rtlCol="0">
            <a:spAutoFit/>
          </a:bodyPr>
          <a:lstStyle/>
          <a:p>
            <a:r>
              <a:rPr lang="en-US" dirty="0" smtClean="0">
                <a:latin typeface="Colon Mono Alt Regular"/>
                <a:cs typeface="Colon Mono Alt Regular"/>
              </a:rPr>
              <a:t>Neglected</a:t>
            </a:r>
          </a:p>
          <a:p>
            <a:r>
              <a:rPr lang="en-US" dirty="0" smtClean="0">
                <a:latin typeface="Colon Mono Alt Regular"/>
                <a:cs typeface="Colon Mono Alt Regular"/>
              </a:rPr>
              <a:t>  work</a:t>
            </a:r>
            <a:endParaRPr lang="en-US" dirty="0">
              <a:latin typeface="Colon Mono Alt Regular"/>
              <a:cs typeface="Colon Mono Alt Regular"/>
            </a:endParaRPr>
          </a:p>
        </p:txBody>
      </p:sp>
      <p:sp>
        <p:nvSpPr>
          <p:cNvPr id="48" name="Freeform 145"/>
          <p:cNvSpPr>
            <a:spLocks/>
          </p:cNvSpPr>
          <p:nvPr/>
        </p:nvSpPr>
        <p:spPr bwMode="auto">
          <a:xfrm>
            <a:off x="2089904" y="3175570"/>
            <a:ext cx="150431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9" name="Freeform 145"/>
          <p:cNvSpPr>
            <a:spLocks/>
          </p:cNvSpPr>
          <p:nvPr/>
        </p:nvSpPr>
        <p:spPr bwMode="auto">
          <a:xfrm rot="16200000">
            <a:off x="3084949" y="3862215"/>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0" name="Freeform 145"/>
          <p:cNvSpPr>
            <a:spLocks/>
          </p:cNvSpPr>
          <p:nvPr/>
        </p:nvSpPr>
        <p:spPr bwMode="auto">
          <a:xfrm rot="16200000">
            <a:off x="4457104" y="3817087"/>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1" name="Freeform 145"/>
          <p:cNvSpPr>
            <a:spLocks/>
          </p:cNvSpPr>
          <p:nvPr/>
        </p:nvSpPr>
        <p:spPr bwMode="auto">
          <a:xfrm rot="16200000">
            <a:off x="4867567" y="3809583"/>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2" name="Freeform 145"/>
          <p:cNvSpPr>
            <a:spLocks/>
          </p:cNvSpPr>
          <p:nvPr/>
        </p:nvSpPr>
        <p:spPr bwMode="auto">
          <a:xfrm rot="16200000">
            <a:off x="6252831" y="3832867"/>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3" name="Freeform 145"/>
          <p:cNvSpPr>
            <a:spLocks/>
          </p:cNvSpPr>
          <p:nvPr/>
        </p:nvSpPr>
        <p:spPr bwMode="auto">
          <a:xfrm rot="16200000">
            <a:off x="6673276" y="3867162"/>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4" name="Freeform 145"/>
          <p:cNvSpPr>
            <a:spLocks/>
          </p:cNvSpPr>
          <p:nvPr/>
        </p:nvSpPr>
        <p:spPr bwMode="auto">
          <a:xfrm rot="16200000">
            <a:off x="8026403" y="3867162"/>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5" name="Freeform 145"/>
          <p:cNvSpPr>
            <a:spLocks/>
          </p:cNvSpPr>
          <p:nvPr/>
        </p:nvSpPr>
        <p:spPr bwMode="auto">
          <a:xfrm rot="16200000">
            <a:off x="2770346" y="3867162"/>
            <a:ext cx="1483461"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56" name="Freeform 145"/>
          <p:cNvSpPr>
            <a:spLocks/>
          </p:cNvSpPr>
          <p:nvPr/>
        </p:nvSpPr>
        <p:spPr bwMode="auto">
          <a:xfrm>
            <a:off x="3742606" y="3166433"/>
            <a:ext cx="150431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57" name="Freeform 145"/>
          <p:cNvSpPr>
            <a:spLocks/>
          </p:cNvSpPr>
          <p:nvPr/>
        </p:nvSpPr>
        <p:spPr bwMode="auto">
          <a:xfrm>
            <a:off x="2084961" y="4648072"/>
            <a:ext cx="144997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58" name="Freeform 145"/>
          <p:cNvSpPr>
            <a:spLocks/>
          </p:cNvSpPr>
          <p:nvPr/>
        </p:nvSpPr>
        <p:spPr bwMode="auto">
          <a:xfrm>
            <a:off x="3754290" y="4618754"/>
            <a:ext cx="150431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59" name="Freeform 145"/>
          <p:cNvSpPr>
            <a:spLocks/>
          </p:cNvSpPr>
          <p:nvPr/>
        </p:nvSpPr>
        <p:spPr bwMode="auto">
          <a:xfrm>
            <a:off x="5554912" y="4626806"/>
            <a:ext cx="1504310"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0" name="Freeform 145"/>
          <p:cNvSpPr>
            <a:spLocks/>
          </p:cNvSpPr>
          <p:nvPr/>
        </p:nvSpPr>
        <p:spPr bwMode="auto">
          <a:xfrm>
            <a:off x="7392146" y="4641614"/>
            <a:ext cx="1401902"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2" name="Freeform 145"/>
          <p:cNvSpPr>
            <a:spLocks/>
          </p:cNvSpPr>
          <p:nvPr/>
        </p:nvSpPr>
        <p:spPr bwMode="auto">
          <a:xfrm>
            <a:off x="5586436" y="3152710"/>
            <a:ext cx="1440943"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3" name="Freeform 145"/>
          <p:cNvSpPr>
            <a:spLocks/>
          </p:cNvSpPr>
          <p:nvPr/>
        </p:nvSpPr>
        <p:spPr bwMode="auto">
          <a:xfrm>
            <a:off x="7392146" y="3166203"/>
            <a:ext cx="1401902"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4" name="TextBox 63"/>
          <p:cNvSpPr txBox="1"/>
          <p:nvPr/>
        </p:nvSpPr>
        <p:spPr>
          <a:xfrm>
            <a:off x="3601889" y="2565821"/>
            <a:ext cx="1846657" cy="646331"/>
          </a:xfrm>
          <a:prstGeom prst="rect">
            <a:avLst/>
          </a:prstGeom>
          <a:noFill/>
        </p:spPr>
        <p:txBody>
          <a:bodyPr wrap="none" rtlCol="0">
            <a:spAutoFit/>
          </a:bodyPr>
          <a:lstStyle/>
          <a:p>
            <a:r>
              <a:rPr lang="en-US" dirty="0" smtClean="0">
                <a:latin typeface="Colon Mono Alt Regular"/>
                <a:cs typeface="Colon Mono Alt Regular"/>
              </a:rPr>
              <a:t>  Unknown</a:t>
            </a:r>
          </a:p>
          <a:p>
            <a:r>
              <a:rPr lang="en-US" dirty="0" smtClean="0">
                <a:latin typeface="Colon Mono Alt Regular"/>
                <a:cs typeface="Colon Mono Alt Regular"/>
              </a:rPr>
              <a:t>Dependencies</a:t>
            </a:r>
            <a:endParaRPr lang="en-US" dirty="0">
              <a:latin typeface="Colon Mono Alt Regular"/>
              <a:cs typeface="Colon Mono Alt Regular"/>
            </a:endParaRPr>
          </a:p>
        </p:txBody>
      </p:sp>
      <p:sp>
        <p:nvSpPr>
          <p:cNvPr id="6" name="TextBox 5"/>
          <p:cNvSpPr txBox="1"/>
          <p:nvPr/>
        </p:nvSpPr>
        <p:spPr>
          <a:xfrm>
            <a:off x="7973622" y="4723886"/>
            <a:ext cx="1072757" cy="369332"/>
          </a:xfrm>
          <a:prstGeom prst="rect">
            <a:avLst/>
          </a:prstGeom>
          <a:solidFill>
            <a:srgbClr val="FFFFFF"/>
          </a:solidFill>
        </p:spPr>
        <p:txBody>
          <a:bodyPr wrap="square" rtlCol="0">
            <a:spAutoFit/>
          </a:bodyPr>
          <a:lstStyle/>
          <a:p>
            <a:endParaRPr lang="en-US" dirty="0"/>
          </a:p>
        </p:txBody>
      </p:sp>
      <p:sp>
        <p:nvSpPr>
          <p:cNvPr id="65" name="TextBox 64"/>
          <p:cNvSpPr txBox="1"/>
          <p:nvPr/>
        </p:nvSpPr>
        <p:spPr>
          <a:xfrm>
            <a:off x="117494" y="4819759"/>
            <a:ext cx="1344710"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331074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0" y="6591"/>
            <a:ext cx="9144000" cy="851196"/>
          </a:xfrm>
          <a:prstGeom prst="rect">
            <a:avLst/>
          </a:prstGeom>
          <a:solidFill>
            <a:schemeClr val="bg1">
              <a:lumMod val="95000"/>
            </a:schemeClr>
          </a:solidFill>
        </p:spPr>
        <p:txBody>
          <a:bodyPr vert="horz" lIns="91440" tIns="45720" rIns="91440" bIns="45720" rtlCol="0" anchor="t">
            <a:normAutofit fontScale="92500"/>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pPr algn="ctr"/>
            <a:r>
              <a:rPr lang="en-US" sz="3600" dirty="0" smtClean="0">
                <a:solidFill>
                  <a:schemeClr val="tx1"/>
                </a:solidFill>
                <a:latin typeface="Arial"/>
                <a:cs typeface="Arial"/>
              </a:rPr>
              <a:t>	</a:t>
            </a:r>
            <a:r>
              <a:rPr lang="en-US" sz="3100" dirty="0">
                <a:solidFill>
                  <a:schemeClr val="tx1"/>
                </a:solidFill>
                <a:latin typeface="Gotham HTF Medium"/>
                <a:cs typeface="Gotham HTF Medium"/>
              </a:rPr>
              <a:t>AGGREGATED TIME </a:t>
            </a:r>
            <a:r>
              <a:rPr lang="en-US" sz="3100" dirty="0" smtClean="0">
                <a:solidFill>
                  <a:schemeClr val="tx1"/>
                </a:solidFill>
                <a:latin typeface="Gotham HTF Medium"/>
                <a:cs typeface="Gotham HTF Medium"/>
              </a:rPr>
              <a:t>THIEF O’GRAM TREND</a:t>
            </a:r>
            <a:endParaRPr lang="en-US" sz="3100" dirty="0">
              <a:solidFill>
                <a:schemeClr val="tx1"/>
              </a:solidFill>
              <a:latin typeface="Gotham HTF Medium"/>
              <a:cs typeface="Gotham HTF Medium"/>
            </a:endParaRPr>
          </a:p>
        </p:txBody>
      </p:sp>
      <p:sp>
        <p:nvSpPr>
          <p:cNvPr id="35" name="Freeform 145"/>
          <p:cNvSpPr>
            <a:spLocks/>
          </p:cNvSpPr>
          <p:nvPr/>
        </p:nvSpPr>
        <p:spPr bwMode="auto">
          <a:xfrm>
            <a:off x="794899" y="4455733"/>
            <a:ext cx="8150205"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600">
              <a:solidFill>
                <a:prstClr val="black"/>
              </a:solidFill>
              <a:latin typeface="Calibri"/>
            </a:endParaRPr>
          </a:p>
        </p:txBody>
      </p:sp>
      <p:sp>
        <p:nvSpPr>
          <p:cNvPr id="37" name="Freeform 145"/>
          <p:cNvSpPr>
            <a:spLocks/>
          </p:cNvSpPr>
          <p:nvPr/>
        </p:nvSpPr>
        <p:spPr bwMode="auto">
          <a:xfrm rot="16200000">
            <a:off x="-867361" y="2904263"/>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39" name="Freeform 145"/>
          <p:cNvSpPr>
            <a:spLocks/>
          </p:cNvSpPr>
          <p:nvPr/>
        </p:nvSpPr>
        <p:spPr bwMode="auto">
          <a:xfrm rot="16200000">
            <a:off x="1794191" y="2910448"/>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0" name="Freeform 145"/>
          <p:cNvSpPr>
            <a:spLocks/>
          </p:cNvSpPr>
          <p:nvPr/>
        </p:nvSpPr>
        <p:spPr bwMode="auto">
          <a:xfrm rot="16200000">
            <a:off x="3128157" y="2903031"/>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1" name="Freeform 145"/>
          <p:cNvSpPr>
            <a:spLocks/>
          </p:cNvSpPr>
          <p:nvPr/>
        </p:nvSpPr>
        <p:spPr bwMode="auto">
          <a:xfrm rot="16200000">
            <a:off x="4464734" y="2891981"/>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2" name="Freeform 145"/>
          <p:cNvSpPr>
            <a:spLocks/>
          </p:cNvSpPr>
          <p:nvPr/>
        </p:nvSpPr>
        <p:spPr bwMode="auto">
          <a:xfrm rot="16200000">
            <a:off x="7145686" y="2888158"/>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dirty="0">
              <a:solidFill>
                <a:prstClr val="black"/>
              </a:solidFill>
              <a:latin typeface="Calibri"/>
            </a:endParaRPr>
          </a:p>
        </p:txBody>
      </p:sp>
      <p:sp>
        <p:nvSpPr>
          <p:cNvPr id="2" name="Rectangle 1"/>
          <p:cNvSpPr/>
          <p:nvPr/>
        </p:nvSpPr>
        <p:spPr>
          <a:xfrm>
            <a:off x="723643" y="3528776"/>
            <a:ext cx="250898" cy="914400"/>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145"/>
          <p:cNvSpPr>
            <a:spLocks/>
          </p:cNvSpPr>
          <p:nvPr/>
        </p:nvSpPr>
        <p:spPr bwMode="auto">
          <a:xfrm>
            <a:off x="0" y="812067"/>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0" name="Freeform 145"/>
          <p:cNvSpPr>
            <a:spLocks/>
          </p:cNvSpPr>
          <p:nvPr/>
        </p:nvSpPr>
        <p:spPr bwMode="auto">
          <a:xfrm rot="16200000">
            <a:off x="469175" y="2925924"/>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 name="TextBox 3"/>
          <p:cNvSpPr txBox="1"/>
          <p:nvPr/>
        </p:nvSpPr>
        <p:spPr>
          <a:xfrm>
            <a:off x="242777" y="1244884"/>
            <a:ext cx="593237" cy="369332"/>
          </a:xfrm>
          <a:prstGeom prst="rect">
            <a:avLst/>
          </a:prstGeom>
          <a:noFill/>
        </p:spPr>
        <p:txBody>
          <a:bodyPr wrap="square" rtlCol="0">
            <a:spAutoFit/>
          </a:bodyPr>
          <a:lstStyle/>
          <a:p>
            <a:r>
              <a:rPr lang="en-US" dirty="0" smtClean="0"/>
              <a:t>20</a:t>
            </a:r>
            <a:endParaRPr lang="en-US" dirty="0"/>
          </a:p>
        </p:txBody>
      </p:sp>
      <p:sp>
        <p:nvSpPr>
          <p:cNvPr id="26" name="TextBox 25"/>
          <p:cNvSpPr txBox="1"/>
          <p:nvPr/>
        </p:nvSpPr>
        <p:spPr>
          <a:xfrm>
            <a:off x="242777" y="2767492"/>
            <a:ext cx="593237" cy="369332"/>
          </a:xfrm>
          <a:prstGeom prst="rect">
            <a:avLst/>
          </a:prstGeom>
          <a:noFill/>
        </p:spPr>
        <p:txBody>
          <a:bodyPr wrap="square" rtlCol="0">
            <a:spAutoFit/>
          </a:bodyPr>
          <a:lstStyle/>
          <a:p>
            <a:r>
              <a:rPr lang="en-US" dirty="0"/>
              <a:t>1</a:t>
            </a:r>
            <a:r>
              <a:rPr lang="en-US" dirty="0" smtClean="0"/>
              <a:t>0</a:t>
            </a:r>
            <a:endParaRPr lang="en-US" dirty="0"/>
          </a:p>
        </p:txBody>
      </p:sp>
      <p:sp>
        <p:nvSpPr>
          <p:cNvPr id="29" name="TextBox 28"/>
          <p:cNvSpPr txBox="1"/>
          <p:nvPr/>
        </p:nvSpPr>
        <p:spPr>
          <a:xfrm>
            <a:off x="381304" y="3470291"/>
            <a:ext cx="593237" cy="369332"/>
          </a:xfrm>
          <a:prstGeom prst="rect">
            <a:avLst/>
          </a:prstGeom>
          <a:noFill/>
        </p:spPr>
        <p:txBody>
          <a:bodyPr wrap="square" rtlCol="0">
            <a:spAutoFit/>
          </a:bodyPr>
          <a:lstStyle/>
          <a:p>
            <a:r>
              <a:rPr lang="en-US" dirty="0"/>
              <a:t>5</a:t>
            </a:r>
          </a:p>
        </p:txBody>
      </p:sp>
      <p:sp>
        <p:nvSpPr>
          <p:cNvPr id="31" name="TextBox 30"/>
          <p:cNvSpPr txBox="1"/>
          <p:nvPr/>
        </p:nvSpPr>
        <p:spPr>
          <a:xfrm>
            <a:off x="249873" y="2054819"/>
            <a:ext cx="593237" cy="369332"/>
          </a:xfrm>
          <a:prstGeom prst="rect">
            <a:avLst/>
          </a:prstGeom>
          <a:noFill/>
        </p:spPr>
        <p:txBody>
          <a:bodyPr wrap="square" rtlCol="0">
            <a:spAutoFit/>
          </a:bodyPr>
          <a:lstStyle/>
          <a:p>
            <a:r>
              <a:rPr lang="en-US" dirty="0" smtClean="0"/>
              <a:t>1</a:t>
            </a:r>
            <a:r>
              <a:rPr lang="en-US" dirty="0"/>
              <a:t>5</a:t>
            </a:r>
          </a:p>
        </p:txBody>
      </p:sp>
      <p:sp>
        <p:nvSpPr>
          <p:cNvPr id="32" name="TextBox 31"/>
          <p:cNvSpPr txBox="1"/>
          <p:nvPr/>
        </p:nvSpPr>
        <p:spPr>
          <a:xfrm>
            <a:off x="381304" y="4099765"/>
            <a:ext cx="593237" cy="369332"/>
          </a:xfrm>
          <a:prstGeom prst="rect">
            <a:avLst/>
          </a:prstGeom>
          <a:noFill/>
        </p:spPr>
        <p:txBody>
          <a:bodyPr wrap="square" rtlCol="0">
            <a:spAutoFit/>
          </a:bodyPr>
          <a:lstStyle/>
          <a:p>
            <a:r>
              <a:rPr lang="en-US" dirty="0" smtClean="0"/>
              <a:t>1</a:t>
            </a:r>
            <a:endParaRPr lang="en-US" dirty="0"/>
          </a:p>
        </p:txBody>
      </p:sp>
      <p:sp>
        <p:nvSpPr>
          <p:cNvPr id="33" name="Rectangle 32"/>
          <p:cNvSpPr/>
          <p:nvPr/>
        </p:nvSpPr>
        <p:spPr>
          <a:xfrm>
            <a:off x="974541" y="1858371"/>
            <a:ext cx="249767" cy="2597664"/>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242043" y="3980769"/>
            <a:ext cx="253817" cy="469116"/>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495860" y="3216987"/>
            <a:ext cx="251452" cy="1245272"/>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47312" y="3541333"/>
            <a:ext cx="250663" cy="913119"/>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4541251"/>
            <a:ext cx="9143999" cy="646331"/>
          </a:xfrm>
          <a:prstGeom prst="rect">
            <a:avLst/>
          </a:prstGeom>
          <a:solidFill>
            <a:schemeClr val="bg1"/>
          </a:solidFill>
        </p:spPr>
        <p:txBody>
          <a:bodyPr wrap="square" rtlCol="0">
            <a:spAutoFit/>
          </a:bodyPr>
          <a:lstStyle/>
          <a:p>
            <a:r>
              <a:rPr lang="en-US" dirty="0" smtClean="0"/>
              <a:t>	    Oct 3		     Oct 10		    Oct 17	    	  Oct 24</a:t>
            </a:r>
            <a:endParaRPr lang="en-US" dirty="0"/>
          </a:p>
          <a:p>
            <a:r>
              <a:rPr lang="en-US" dirty="0" smtClean="0"/>
              <a:t>	</a:t>
            </a:r>
            <a:endParaRPr lang="en-US" dirty="0"/>
          </a:p>
        </p:txBody>
      </p:sp>
      <p:sp>
        <p:nvSpPr>
          <p:cNvPr id="44" name="Rectangle 43"/>
          <p:cNvSpPr/>
          <p:nvPr/>
        </p:nvSpPr>
        <p:spPr>
          <a:xfrm>
            <a:off x="2060180" y="3980768"/>
            <a:ext cx="250898" cy="488365"/>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2316279" y="3528775"/>
            <a:ext cx="249767" cy="929501"/>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582756" y="3210461"/>
            <a:ext cx="253817" cy="1239424"/>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837361" y="2767492"/>
            <a:ext cx="251452" cy="1688543"/>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088813" y="3024482"/>
            <a:ext cx="250663" cy="1431553"/>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391878" y="3392100"/>
            <a:ext cx="250898" cy="1070160"/>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655309" y="2607018"/>
            <a:ext cx="249767" cy="1843514"/>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905076" y="3634391"/>
            <a:ext cx="253817" cy="824943"/>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158893" y="2890804"/>
            <a:ext cx="251452" cy="1567472"/>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410345" y="2461419"/>
            <a:ext cx="250663" cy="2017743"/>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4746636" y="4208343"/>
            <a:ext cx="250898" cy="241542"/>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4997534" y="3839622"/>
            <a:ext cx="249767" cy="643363"/>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247301" y="4302785"/>
            <a:ext cx="253817" cy="166311"/>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501118" y="3470290"/>
            <a:ext cx="251452" cy="989043"/>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759356" y="3470290"/>
            <a:ext cx="250663" cy="993486"/>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145"/>
          <p:cNvSpPr>
            <a:spLocks/>
          </p:cNvSpPr>
          <p:nvPr/>
        </p:nvSpPr>
        <p:spPr bwMode="auto">
          <a:xfrm rot="16200000">
            <a:off x="5791426" y="2867272"/>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dirty="0">
              <a:solidFill>
                <a:prstClr val="black"/>
              </a:solidFill>
              <a:latin typeface="Calibri"/>
            </a:endParaRPr>
          </a:p>
        </p:txBody>
      </p:sp>
    </p:spTree>
    <p:extLst>
      <p:ext uri="{BB962C8B-B14F-4D97-AF65-F5344CB8AC3E}">
        <p14:creationId xmlns:p14="http://schemas.microsoft.com/office/powerpoint/2010/main" val="214332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0" y="6591"/>
            <a:ext cx="9144000" cy="851196"/>
          </a:xfrm>
          <a:prstGeom prst="rect">
            <a:avLst/>
          </a:prstGeom>
          <a:solidFill>
            <a:schemeClr val="bg1">
              <a:lumMod val="95000"/>
            </a:schemeClr>
          </a:solidFill>
        </p:spPr>
        <p:txBody>
          <a:bodyPr vert="horz" lIns="9144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tx1"/>
                </a:solidFill>
                <a:latin typeface="Gotham HTF Medium"/>
                <a:cs typeface="Gotham HTF Medium"/>
              </a:rPr>
              <a:t>  CONGREGATED </a:t>
            </a:r>
            <a:r>
              <a:rPr lang="en-US" dirty="0">
                <a:solidFill>
                  <a:schemeClr val="tx1"/>
                </a:solidFill>
                <a:latin typeface="Gotham HTF Medium"/>
                <a:cs typeface="Gotham HTF Medium"/>
              </a:rPr>
              <a:t>TIME </a:t>
            </a:r>
            <a:r>
              <a:rPr lang="en-US" dirty="0" smtClean="0">
                <a:solidFill>
                  <a:schemeClr val="tx1"/>
                </a:solidFill>
                <a:latin typeface="Gotham HTF Medium"/>
                <a:cs typeface="Gotham HTF Medium"/>
              </a:rPr>
              <a:t>THIEF O’GRAM</a:t>
            </a:r>
            <a:endParaRPr lang="en-US" dirty="0">
              <a:solidFill>
                <a:schemeClr val="tx1"/>
              </a:solidFill>
              <a:latin typeface="Gotham HTF Medium"/>
              <a:cs typeface="Gotham HTF Medium"/>
            </a:endParaRPr>
          </a:p>
        </p:txBody>
      </p:sp>
      <p:sp>
        <p:nvSpPr>
          <p:cNvPr id="35" name="Freeform 145"/>
          <p:cNvSpPr>
            <a:spLocks/>
          </p:cNvSpPr>
          <p:nvPr/>
        </p:nvSpPr>
        <p:spPr bwMode="auto">
          <a:xfrm>
            <a:off x="544001" y="4455733"/>
            <a:ext cx="8150205"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600">
              <a:solidFill>
                <a:prstClr val="black"/>
              </a:solidFill>
              <a:latin typeface="Calibri"/>
            </a:endParaRPr>
          </a:p>
        </p:txBody>
      </p:sp>
      <p:sp>
        <p:nvSpPr>
          <p:cNvPr id="37" name="Freeform 145"/>
          <p:cNvSpPr>
            <a:spLocks/>
          </p:cNvSpPr>
          <p:nvPr/>
        </p:nvSpPr>
        <p:spPr bwMode="auto">
          <a:xfrm rot="16200000">
            <a:off x="-1118259" y="2904263"/>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39" name="Freeform 145"/>
          <p:cNvSpPr>
            <a:spLocks/>
          </p:cNvSpPr>
          <p:nvPr/>
        </p:nvSpPr>
        <p:spPr bwMode="auto">
          <a:xfrm rot="16200000">
            <a:off x="1022655" y="2910448"/>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0" name="Freeform 145"/>
          <p:cNvSpPr>
            <a:spLocks/>
          </p:cNvSpPr>
          <p:nvPr/>
        </p:nvSpPr>
        <p:spPr bwMode="auto">
          <a:xfrm rot="16200000">
            <a:off x="2119043" y="2910448"/>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1" name="Freeform 145"/>
          <p:cNvSpPr>
            <a:spLocks/>
          </p:cNvSpPr>
          <p:nvPr/>
        </p:nvSpPr>
        <p:spPr bwMode="auto">
          <a:xfrm rot="16200000">
            <a:off x="3236248" y="2950247"/>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2" name="Rectangle 1"/>
          <p:cNvSpPr/>
          <p:nvPr/>
        </p:nvSpPr>
        <p:spPr>
          <a:xfrm>
            <a:off x="472745" y="3528776"/>
            <a:ext cx="250898" cy="914400"/>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145"/>
          <p:cNvSpPr>
            <a:spLocks/>
          </p:cNvSpPr>
          <p:nvPr/>
        </p:nvSpPr>
        <p:spPr bwMode="auto">
          <a:xfrm>
            <a:off x="0" y="812067"/>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30" name="Freeform 145"/>
          <p:cNvSpPr>
            <a:spLocks/>
          </p:cNvSpPr>
          <p:nvPr/>
        </p:nvSpPr>
        <p:spPr bwMode="auto">
          <a:xfrm rot="16200000">
            <a:off x="-48310" y="2903031"/>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a:solidFill>
                <a:prstClr val="black"/>
              </a:solidFill>
              <a:latin typeface="Calibri"/>
            </a:endParaRPr>
          </a:p>
        </p:txBody>
      </p:sp>
      <p:sp>
        <p:nvSpPr>
          <p:cNvPr id="4" name="TextBox 3"/>
          <p:cNvSpPr txBox="1"/>
          <p:nvPr/>
        </p:nvSpPr>
        <p:spPr>
          <a:xfrm>
            <a:off x="58488" y="1244884"/>
            <a:ext cx="593237" cy="369332"/>
          </a:xfrm>
          <a:prstGeom prst="rect">
            <a:avLst/>
          </a:prstGeom>
          <a:noFill/>
        </p:spPr>
        <p:txBody>
          <a:bodyPr wrap="square" rtlCol="0">
            <a:spAutoFit/>
          </a:bodyPr>
          <a:lstStyle/>
          <a:p>
            <a:r>
              <a:rPr lang="en-US" dirty="0" smtClean="0"/>
              <a:t>20</a:t>
            </a:r>
            <a:endParaRPr lang="en-US" dirty="0"/>
          </a:p>
        </p:txBody>
      </p:sp>
      <p:sp>
        <p:nvSpPr>
          <p:cNvPr id="26" name="TextBox 25"/>
          <p:cNvSpPr txBox="1"/>
          <p:nvPr/>
        </p:nvSpPr>
        <p:spPr>
          <a:xfrm>
            <a:off x="58488" y="2767492"/>
            <a:ext cx="593237" cy="369332"/>
          </a:xfrm>
          <a:prstGeom prst="rect">
            <a:avLst/>
          </a:prstGeom>
          <a:noFill/>
        </p:spPr>
        <p:txBody>
          <a:bodyPr wrap="square" rtlCol="0">
            <a:spAutoFit/>
          </a:bodyPr>
          <a:lstStyle/>
          <a:p>
            <a:r>
              <a:rPr lang="en-US" dirty="0"/>
              <a:t>1</a:t>
            </a:r>
            <a:r>
              <a:rPr lang="en-US" dirty="0" smtClean="0"/>
              <a:t>0</a:t>
            </a:r>
            <a:endParaRPr lang="en-US" dirty="0"/>
          </a:p>
        </p:txBody>
      </p:sp>
      <p:sp>
        <p:nvSpPr>
          <p:cNvPr id="29" name="TextBox 28"/>
          <p:cNvSpPr txBox="1"/>
          <p:nvPr/>
        </p:nvSpPr>
        <p:spPr>
          <a:xfrm>
            <a:off x="130406" y="3470291"/>
            <a:ext cx="593237" cy="369332"/>
          </a:xfrm>
          <a:prstGeom prst="rect">
            <a:avLst/>
          </a:prstGeom>
          <a:noFill/>
        </p:spPr>
        <p:txBody>
          <a:bodyPr wrap="square" rtlCol="0">
            <a:spAutoFit/>
          </a:bodyPr>
          <a:lstStyle/>
          <a:p>
            <a:r>
              <a:rPr lang="en-US" dirty="0"/>
              <a:t>5</a:t>
            </a:r>
          </a:p>
        </p:txBody>
      </p:sp>
      <p:sp>
        <p:nvSpPr>
          <p:cNvPr id="31" name="TextBox 30"/>
          <p:cNvSpPr txBox="1"/>
          <p:nvPr/>
        </p:nvSpPr>
        <p:spPr>
          <a:xfrm>
            <a:off x="59385" y="2054819"/>
            <a:ext cx="593237" cy="369332"/>
          </a:xfrm>
          <a:prstGeom prst="rect">
            <a:avLst/>
          </a:prstGeom>
          <a:noFill/>
        </p:spPr>
        <p:txBody>
          <a:bodyPr wrap="square" rtlCol="0">
            <a:spAutoFit/>
          </a:bodyPr>
          <a:lstStyle/>
          <a:p>
            <a:r>
              <a:rPr lang="en-US" dirty="0" smtClean="0"/>
              <a:t>1</a:t>
            </a:r>
            <a:r>
              <a:rPr lang="en-US" dirty="0"/>
              <a:t>5</a:t>
            </a:r>
          </a:p>
        </p:txBody>
      </p:sp>
      <p:sp>
        <p:nvSpPr>
          <p:cNvPr id="32" name="TextBox 31"/>
          <p:cNvSpPr txBox="1"/>
          <p:nvPr/>
        </p:nvSpPr>
        <p:spPr>
          <a:xfrm>
            <a:off x="130406" y="4099765"/>
            <a:ext cx="593237" cy="369332"/>
          </a:xfrm>
          <a:prstGeom prst="rect">
            <a:avLst/>
          </a:prstGeom>
          <a:noFill/>
        </p:spPr>
        <p:txBody>
          <a:bodyPr wrap="square" rtlCol="0">
            <a:spAutoFit/>
          </a:bodyPr>
          <a:lstStyle/>
          <a:p>
            <a:r>
              <a:rPr lang="en-US" dirty="0" smtClean="0"/>
              <a:t>1</a:t>
            </a:r>
            <a:endParaRPr lang="en-US" dirty="0"/>
          </a:p>
        </p:txBody>
      </p:sp>
      <p:sp>
        <p:nvSpPr>
          <p:cNvPr id="33" name="Rectangle 32"/>
          <p:cNvSpPr/>
          <p:nvPr/>
        </p:nvSpPr>
        <p:spPr>
          <a:xfrm>
            <a:off x="1559515" y="1873365"/>
            <a:ext cx="249767" cy="2597664"/>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410511" y="3989160"/>
            <a:ext cx="253817" cy="469116"/>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961499" y="3226074"/>
            <a:ext cx="251452" cy="1245272"/>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814719" y="3557910"/>
            <a:ext cx="275729" cy="913119"/>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4541251"/>
            <a:ext cx="9143999" cy="646331"/>
          </a:xfrm>
          <a:prstGeom prst="rect">
            <a:avLst/>
          </a:prstGeom>
          <a:solidFill>
            <a:schemeClr val="bg1"/>
          </a:solidFill>
        </p:spPr>
        <p:txBody>
          <a:bodyPr wrap="square" rtlCol="0">
            <a:spAutoFit/>
          </a:bodyPr>
          <a:lstStyle/>
          <a:p>
            <a:r>
              <a:rPr lang="en-US" dirty="0" smtClean="0"/>
              <a:t>	</a:t>
            </a:r>
          </a:p>
          <a:p>
            <a:r>
              <a:rPr lang="en-US" dirty="0" smtClean="0"/>
              <a:t>	</a:t>
            </a:r>
            <a:endParaRPr lang="en-US" dirty="0"/>
          </a:p>
        </p:txBody>
      </p:sp>
      <p:sp>
        <p:nvSpPr>
          <p:cNvPr id="44" name="Rectangle 43"/>
          <p:cNvSpPr/>
          <p:nvPr/>
        </p:nvSpPr>
        <p:spPr>
          <a:xfrm>
            <a:off x="740247" y="3962167"/>
            <a:ext cx="250898" cy="488365"/>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809282" y="3541845"/>
            <a:ext cx="249767" cy="929501"/>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902877" y="3210461"/>
            <a:ext cx="253817" cy="1239424"/>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710047" y="2775233"/>
            <a:ext cx="251452" cy="1688543"/>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994064" y="3392100"/>
            <a:ext cx="250898" cy="1070160"/>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2059049" y="2625582"/>
            <a:ext cx="249767" cy="1843514"/>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156694" y="3628251"/>
            <a:ext cx="253817" cy="824943"/>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212951" y="2908571"/>
            <a:ext cx="251452" cy="1567472"/>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328578" y="2444517"/>
            <a:ext cx="250663" cy="2017743"/>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245516" y="4208343"/>
            <a:ext cx="250898" cy="241542"/>
          </a:xfrm>
          <a:prstGeom prst="rect">
            <a:avLst/>
          </a:prstGeom>
          <a:solidFill>
            <a:srgbClr val="FEB80A"/>
          </a:solidFill>
          <a:ln w="952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2308816" y="3814913"/>
            <a:ext cx="249767" cy="643363"/>
          </a:xfrm>
          <a:prstGeom prst="rect">
            <a:avLst/>
          </a:prstGeom>
          <a:solidFill>
            <a:schemeClr val="accent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2613660" y="4293023"/>
            <a:ext cx="253817" cy="166311"/>
          </a:xfrm>
          <a:prstGeom prst="rect">
            <a:avLst/>
          </a:prstGeom>
          <a:solidFill>
            <a:schemeClr val="accent6"/>
          </a:solid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4464403" y="3470290"/>
            <a:ext cx="251452" cy="989043"/>
          </a:xfrm>
          <a:prstGeom prst="rect">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579241" y="3485676"/>
            <a:ext cx="250663" cy="993486"/>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145"/>
          <p:cNvSpPr>
            <a:spLocks/>
          </p:cNvSpPr>
          <p:nvPr/>
        </p:nvSpPr>
        <p:spPr bwMode="auto">
          <a:xfrm rot="16200000">
            <a:off x="4345699" y="2910448"/>
            <a:ext cx="313628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28575" cmpd="sng">
            <a:solidFill>
              <a:schemeClr val="tx2">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sz="1600" dirty="0">
              <a:solidFill>
                <a:prstClr val="black"/>
              </a:solidFill>
              <a:latin typeface="Calibri"/>
            </a:endParaRPr>
          </a:p>
        </p:txBody>
      </p:sp>
      <p:pic>
        <p:nvPicPr>
          <p:cNvPr id="65" name="Picture 64"/>
          <p:cNvPicPr>
            <a:picLocks noChangeAspect="1"/>
          </p:cNvPicPr>
          <p:nvPr/>
        </p:nvPicPr>
        <p:blipFill>
          <a:blip r:embed="rId3"/>
          <a:stretch>
            <a:fillRect/>
          </a:stretch>
        </p:blipFill>
        <p:spPr>
          <a:xfrm>
            <a:off x="740247" y="901418"/>
            <a:ext cx="578784" cy="1425596"/>
          </a:xfrm>
          <a:prstGeom prst="rect">
            <a:avLst/>
          </a:prstGeom>
        </p:spPr>
      </p:pic>
      <p:pic>
        <p:nvPicPr>
          <p:cNvPr id="66" name="Picture 65"/>
          <p:cNvPicPr>
            <a:picLocks noChangeAspect="1"/>
          </p:cNvPicPr>
          <p:nvPr/>
        </p:nvPicPr>
        <p:blipFill>
          <a:blip r:embed="rId4"/>
          <a:stretch>
            <a:fillRect/>
          </a:stretch>
        </p:blipFill>
        <p:spPr>
          <a:xfrm>
            <a:off x="1831093" y="901418"/>
            <a:ext cx="696780" cy="1425597"/>
          </a:xfrm>
          <a:prstGeom prst="rect">
            <a:avLst/>
          </a:prstGeom>
        </p:spPr>
      </p:pic>
      <p:pic>
        <p:nvPicPr>
          <p:cNvPr id="67" name="Picture 66"/>
          <p:cNvPicPr>
            <a:picLocks noChangeAspect="1"/>
          </p:cNvPicPr>
          <p:nvPr/>
        </p:nvPicPr>
        <p:blipFill>
          <a:blip r:embed="rId5"/>
          <a:stretch>
            <a:fillRect/>
          </a:stretch>
        </p:blipFill>
        <p:spPr>
          <a:xfrm>
            <a:off x="2902877" y="924312"/>
            <a:ext cx="654408" cy="1376092"/>
          </a:xfrm>
          <a:prstGeom prst="rect">
            <a:avLst/>
          </a:prstGeom>
        </p:spPr>
      </p:pic>
      <p:pic>
        <p:nvPicPr>
          <p:cNvPr id="68" name="Picture 67"/>
          <p:cNvPicPr>
            <a:picLocks noChangeAspect="1"/>
          </p:cNvPicPr>
          <p:nvPr/>
        </p:nvPicPr>
        <p:blipFill>
          <a:blip r:embed="rId6"/>
          <a:stretch>
            <a:fillRect/>
          </a:stretch>
        </p:blipFill>
        <p:spPr>
          <a:xfrm>
            <a:off x="3876931" y="901461"/>
            <a:ext cx="666890" cy="1425554"/>
          </a:xfrm>
          <a:prstGeom prst="rect">
            <a:avLst/>
          </a:prstGeom>
        </p:spPr>
      </p:pic>
      <p:pic>
        <p:nvPicPr>
          <p:cNvPr id="69" name="Picture 68"/>
          <p:cNvPicPr>
            <a:picLocks noChangeAspect="1"/>
          </p:cNvPicPr>
          <p:nvPr/>
        </p:nvPicPr>
        <p:blipFill>
          <a:blip r:embed="rId7"/>
          <a:stretch>
            <a:fillRect/>
          </a:stretch>
        </p:blipFill>
        <p:spPr>
          <a:xfrm>
            <a:off x="5013272" y="979572"/>
            <a:ext cx="743636" cy="1347443"/>
          </a:xfrm>
          <a:prstGeom prst="rect">
            <a:avLst/>
          </a:prstGeom>
        </p:spPr>
      </p:pic>
      <p:sp>
        <p:nvSpPr>
          <p:cNvPr id="3" name="Rectangle 2"/>
          <p:cNvSpPr/>
          <p:nvPr/>
        </p:nvSpPr>
        <p:spPr>
          <a:xfrm>
            <a:off x="6500471" y="1013670"/>
            <a:ext cx="2277289" cy="400110"/>
          </a:xfrm>
          <a:prstGeom prst="rect">
            <a:avLst/>
          </a:prstGeom>
        </p:spPr>
        <p:txBody>
          <a:bodyPr wrap="none">
            <a:spAutoFit/>
          </a:bodyPr>
          <a:lstStyle/>
          <a:p>
            <a:r>
              <a:rPr lang="en-US" sz="2000" dirty="0" smtClean="0">
                <a:latin typeface="Gotham HTF Medium"/>
                <a:cs typeface="Gotham HTF Medium"/>
              </a:rPr>
              <a:t>OCTOBER, 2016</a:t>
            </a:r>
            <a:endParaRPr lang="en-US" sz="2000" dirty="0">
              <a:latin typeface="Gotham HTF Medium"/>
              <a:cs typeface="Gotham HTF Medium"/>
            </a:endParaRPr>
          </a:p>
        </p:txBody>
      </p:sp>
      <p:sp>
        <p:nvSpPr>
          <p:cNvPr id="70" name="TextBox 69"/>
          <p:cNvSpPr txBox="1"/>
          <p:nvPr/>
        </p:nvSpPr>
        <p:spPr>
          <a:xfrm>
            <a:off x="0" y="4495267"/>
            <a:ext cx="1746290" cy="553998"/>
          </a:xfrm>
          <a:prstGeom prst="rect">
            <a:avLst/>
          </a:prstGeom>
          <a:solidFill>
            <a:srgbClr val="FFFFFF"/>
          </a:solidFill>
        </p:spPr>
        <p:txBody>
          <a:bodyPr wrap="square" rtlCol="0">
            <a:spAutoFit/>
          </a:bodyPr>
          <a:lstStyle/>
          <a:p>
            <a:r>
              <a:rPr lang="en-US" sz="1600" dirty="0" smtClean="0">
                <a:latin typeface="Colon Mono Alt Regular"/>
                <a:cs typeface="Colon Mono Alt Regular"/>
              </a:rPr>
              <a:t>   </a:t>
            </a:r>
            <a:r>
              <a:rPr lang="en-US" sz="1400" dirty="0">
                <a:latin typeface="Colon Mono Alt Regular"/>
                <a:cs typeface="Colon Mono Alt Regular"/>
              </a:rPr>
              <a:t>U</a:t>
            </a:r>
            <a:r>
              <a:rPr lang="en-US" sz="1400" dirty="0" smtClean="0">
                <a:latin typeface="Colon Mono Alt Regular"/>
                <a:cs typeface="Colon Mono Alt Regular"/>
              </a:rPr>
              <a:t>nplanned</a:t>
            </a:r>
          </a:p>
          <a:p>
            <a:r>
              <a:rPr lang="en-US" sz="1400" dirty="0" smtClean="0">
                <a:latin typeface="Colon Mono Alt Regular"/>
                <a:cs typeface="Colon Mono Alt Regular"/>
              </a:rPr>
              <a:t>     work</a:t>
            </a:r>
            <a:endParaRPr lang="en-US" sz="1400" dirty="0">
              <a:latin typeface="Colon Mono Alt Regular"/>
              <a:cs typeface="Colon Mono Alt Regular"/>
            </a:endParaRPr>
          </a:p>
        </p:txBody>
      </p:sp>
      <p:sp>
        <p:nvSpPr>
          <p:cNvPr id="71" name="TextBox 70"/>
          <p:cNvSpPr txBox="1"/>
          <p:nvPr/>
        </p:nvSpPr>
        <p:spPr>
          <a:xfrm>
            <a:off x="1319031" y="4484228"/>
            <a:ext cx="1294629" cy="553998"/>
          </a:xfrm>
          <a:prstGeom prst="rect">
            <a:avLst/>
          </a:prstGeom>
          <a:noFill/>
        </p:spPr>
        <p:txBody>
          <a:bodyPr wrap="square" rtlCol="0">
            <a:spAutoFit/>
          </a:bodyPr>
          <a:lstStyle/>
          <a:p>
            <a:r>
              <a:rPr lang="en-US" sz="1600" dirty="0" smtClean="0">
                <a:latin typeface="Colon Mono Alt Regular"/>
                <a:cs typeface="Colon Mono Alt Regular"/>
              </a:rPr>
              <a:t> </a:t>
            </a:r>
            <a:r>
              <a:rPr lang="en-US" sz="1400" dirty="0" smtClean="0">
                <a:latin typeface="Colon Mono Alt Regular"/>
                <a:cs typeface="Colon Mono Alt Regular"/>
              </a:rPr>
              <a:t>Neglected</a:t>
            </a:r>
          </a:p>
          <a:p>
            <a:r>
              <a:rPr lang="en-US" sz="1400" dirty="0" smtClean="0">
                <a:latin typeface="Colon Mono Alt Regular"/>
                <a:cs typeface="Colon Mono Alt Regular"/>
              </a:rPr>
              <a:t>     work</a:t>
            </a:r>
            <a:endParaRPr lang="en-US" sz="1400" dirty="0">
              <a:latin typeface="Colon Mono Alt Regular"/>
              <a:cs typeface="Colon Mono Alt Regular"/>
            </a:endParaRPr>
          </a:p>
        </p:txBody>
      </p:sp>
      <p:sp>
        <p:nvSpPr>
          <p:cNvPr id="72" name="TextBox 71"/>
          <p:cNvSpPr txBox="1"/>
          <p:nvPr/>
        </p:nvSpPr>
        <p:spPr>
          <a:xfrm>
            <a:off x="2398015" y="4494035"/>
            <a:ext cx="1629314" cy="553998"/>
          </a:xfrm>
          <a:prstGeom prst="rect">
            <a:avLst/>
          </a:prstGeom>
          <a:noFill/>
        </p:spPr>
        <p:txBody>
          <a:bodyPr wrap="square" rtlCol="0">
            <a:spAutoFit/>
          </a:bodyPr>
          <a:lstStyle/>
          <a:p>
            <a:r>
              <a:rPr lang="en-US" sz="1600" dirty="0" smtClean="0">
                <a:latin typeface="Colon Mono Alt Regular"/>
                <a:cs typeface="Colon Mono Alt Regular"/>
              </a:rPr>
              <a:t>  </a:t>
            </a:r>
            <a:r>
              <a:rPr lang="en-US" sz="1400" dirty="0" smtClean="0">
                <a:latin typeface="Colon Mono Alt Regular"/>
                <a:cs typeface="Colon Mono Alt Regular"/>
              </a:rPr>
              <a:t>Unknown</a:t>
            </a:r>
          </a:p>
          <a:p>
            <a:r>
              <a:rPr lang="en-US" sz="1400" dirty="0" smtClean="0">
                <a:latin typeface="Colon Mono Alt Regular"/>
                <a:cs typeface="Colon Mono Alt Regular"/>
              </a:rPr>
              <a:t> dependency</a:t>
            </a:r>
            <a:endParaRPr lang="en-US" sz="1400" dirty="0">
              <a:latin typeface="Colon Mono Alt Regular"/>
              <a:cs typeface="Colon Mono Alt Regular"/>
            </a:endParaRPr>
          </a:p>
        </p:txBody>
      </p:sp>
      <p:sp>
        <p:nvSpPr>
          <p:cNvPr id="73" name="TextBox 72"/>
          <p:cNvSpPr txBox="1"/>
          <p:nvPr/>
        </p:nvSpPr>
        <p:spPr>
          <a:xfrm>
            <a:off x="3405534" y="4494035"/>
            <a:ext cx="1733070" cy="553998"/>
          </a:xfrm>
          <a:prstGeom prst="rect">
            <a:avLst/>
          </a:prstGeom>
          <a:noFill/>
        </p:spPr>
        <p:txBody>
          <a:bodyPr wrap="square" rtlCol="0">
            <a:spAutoFit/>
          </a:bodyPr>
          <a:lstStyle/>
          <a:p>
            <a:r>
              <a:rPr lang="en-US" sz="1600" dirty="0" smtClean="0">
                <a:latin typeface="Colon Mono Alt Regular"/>
                <a:cs typeface="Colon Mono Alt Regular"/>
              </a:rPr>
              <a:t>   </a:t>
            </a:r>
            <a:r>
              <a:rPr lang="en-US" sz="1400" dirty="0" smtClean="0">
                <a:latin typeface="Colon Mono Alt Regular"/>
                <a:cs typeface="Colon Mono Alt Regular"/>
              </a:rPr>
              <a:t>Conflict</a:t>
            </a:r>
          </a:p>
          <a:p>
            <a:r>
              <a:rPr lang="en-US" sz="1400" dirty="0" smtClean="0">
                <a:latin typeface="Colon Mono Alt Regular"/>
                <a:cs typeface="Colon Mono Alt Regular"/>
              </a:rPr>
              <a:t>    priority</a:t>
            </a:r>
            <a:endParaRPr lang="en-US" sz="1400" dirty="0">
              <a:latin typeface="Colon Mono Alt Regular"/>
              <a:cs typeface="Colon Mono Alt Regular"/>
            </a:endParaRPr>
          </a:p>
        </p:txBody>
      </p:sp>
      <p:sp>
        <p:nvSpPr>
          <p:cNvPr id="74" name="TextBox 73"/>
          <p:cNvSpPr txBox="1"/>
          <p:nvPr/>
        </p:nvSpPr>
        <p:spPr>
          <a:xfrm>
            <a:off x="4827252" y="4476043"/>
            <a:ext cx="1171964" cy="553998"/>
          </a:xfrm>
          <a:prstGeom prst="rect">
            <a:avLst/>
          </a:prstGeom>
          <a:solidFill>
            <a:srgbClr val="FFFFFF"/>
          </a:solidFill>
        </p:spPr>
        <p:txBody>
          <a:bodyPr wrap="square" rtlCol="0">
            <a:spAutoFit/>
          </a:bodyPr>
          <a:lstStyle/>
          <a:p>
            <a:r>
              <a:rPr lang="en-US" sz="1600" dirty="0" smtClean="0">
                <a:latin typeface="Colon Mono Alt Regular"/>
                <a:cs typeface="Colon Mono Alt Regular"/>
              </a:rPr>
              <a:t> </a:t>
            </a:r>
            <a:r>
              <a:rPr lang="en-US" sz="1400" dirty="0" smtClean="0">
                <a:latin typeface="Colon Mono Alt Regular"/>
                <a:cs typeface="Colon Mono Alt Regular"/>
              </a:rPr>
              <a:t> Over </a:t>
            </a:r>
          </a:p>
          <a:p>
            <a:r>
              <a:rPr lang="en-US" sz="1400" dirty="0">
                <a:latin typeface="Colon Mono Alt Regular"/>
                <a:cs typeface="Colon Mono Alt Regular"/>
              </a:rPr>
              <a:t> </a:t>
            </a:r>
            <a:r>
              <a:rPr lang="en-US" sz="1400" dirty="0" smtClean="0">
                <a:latin typeface="Colon Mono Alt Regular"/>
                <a:cs typeface="Colon Mono Alt Regular"/>
              </a:rPr>
              <a:t>  WIP</a:t>
            </a:r>
            <a:endParaRPr lang="en-US" sz="1400" dirty="0">
              <a:latin typeface="Colon Mono Alt Regular"/>
              <a:cs typeface="Colon Mono Alt Regular"/>
            </a:endParaRPr>
          </a:p>
        </p:txBody>
      </p:sp>
      <p:sp>
        <p:nvSpPr>
          <p:cNvPr id="75" name="Rectangle 74"/>
          <p:cNvSpPr/>
          <p:nvPr/>
        </p:nvSpPr>
        <p:spPr>
          <a:xfrm>
            <a:off x="5077915" y="3032223"/>
            <a:ext cx="250663" cy="1431553"/>
          </a:xfrm>
          <a:prstGeom prst="rect">
            <a:avLst/>
          </a:prstGeom>
          <a:solidFill>
            <a:schemeClr val="accent3"/>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402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845771" y="4774168"/>
            <a:ext cx="1236608" cy="369332"/>
          </a:xfrm>
          <a:prstGeom prst="rect">
            <a:avLst/>
          </a:prstGeom>
          <a:solidFill>
            <a:srgbClr val="FFFFFF"/>
          </a:solidFill>
        </p:spPr>
        <p:txBody>
          <a:bodyPr wrap="square" rtlCol="0">
            <a:spAutoFit/>
          </a:bodyPr>
          <a:lstStyle/>
          <a:p>
            <a:endParaRPr lang="en-US" dirty="0"/>
          </a:p>
        </p:txBody>
      </p:sp>
      <p:sp>
        <p:nvSpPr>
          <p:cNvPr id="23" name="TextBox 22"/>
          <p:cNvSpPr txBox="1"/>
          <p:nvPr/>
        </p:nvSpPr>
        <p:spPr>
          <a:xfrm>
            <a:off x="208886" y="4695467"/>
            <a:ext cx="1236608" cy="369332"/>
          </a:xfrm>
          <a:prstGeom prst="rect">
            <a:avLst/>
          </a:prstGeom>
          <a:solidFill>
            <a:srgbClr val="FFFFFF"/>
          </a:solidFill>
        </p:spPr>
        <p:txBody>
          <a:bodyPr wrap="square" rtlCol="0">
            <a:spAutoFit/>
          </a:bodyPr>
          <a:lstStyle/>
          <a:p>
            <a:endParaRPr lang="en-US" dirty="0"/>
          </a:p>
        </p:txBody>
      </p:sp>
      <p:pic>
        <p:nvPicPr>
          <p:cNvPr id="3" name="Picture 2"/>
          <p:cNvPicPr>
            <a:picLocks noChangeAspect="1"/>
          </p:cNvPicPr>
          <p:nvPr/>
        </p:nvPicPr>
        <p:blipFill>
          <a:blip r:embed="rId3"/>
          <a:stretch>
            <a:fillRect/>
          </a:stretch>
        </p:blipFill>
        <p:spPr>
          <a:xfrm>
            <a:off x="4261281" y="119917"/>
            <a:ext cx="4053153" cy="2411626"/>
          </a:xfrm>
          <a:prstGeom prst="rect">
            <a:avLst/>
          </a:prstGeom>
        </p:spPr>
      </p:pic>
      <p:pic>
        <p:nvPicPr>
          <p:cNvPr id="4" name="Picture 3"/>
          <p:cNvPicPr>
            <a:picLocks noChangeAspect="1"/>
          </p:cNvPicPr>
          <p:nvPr/>
        </p:nvPicPr>
        <p:blipFill>
          <a:blip r:embed="rId4"/>
          <a:stretch>
            <a:fillRect/>
          </a:stretch>
        </p:blipFill>
        <p:spPr>
          <a:xfrm>
            <a:off x="190500" y="192163"/>
            <a:ext cx="3979917" cy="2339379"/>
          </a:xfrm>
          <a:prstGeom prst="rect">
            <a:avLst/>
          </a:prstGeom>
        </p:spPr>
      </p:pic>
      <p:pic>
        <p:nvPicPr>
          <p:cNvPr id="5" name="Picture 4"/>
          <p:cNvPicPr>
            <a:picLocks noChangeAspect="1"/>
          </p:cNvPicPr>
          <p:nvPr/>
        </p:nvPicPr>
        <p:blipFill>
          <a:blip r:embed="rId5"/>
          <a:stretch>
            <a:fillRect/>
          </a:stretch>
        </p:blipFill>
        <p:spPr>
          <a:xfrm>
            <a:off x="190500" y="2638117"/>
            <a:ext cx="3979917" cy="2381020"/>
          </a:xfrm>
          <a:prstGeom prst="rect">
            <a:avLst/>
          </a:prstGeom>
        </p:spPr>
      </p:pic>
      <p:pic>
        <p:nvPicPr>
          <p:cNvPr id="6" name="Picture 5"/>
          <p:cNvPicPr>
            <a:picLocks noChangeAspect="1"/>
          </p:cNvPicPr>
          <p:nvPr/>
        </p:nvPicPr>
        <p:blipFill>
          <a:blip r:embed="rId6"/>
          <a:stretch>
            <a:fillRect/>
          </a:stretch>
        </p:blipFill>
        <p:spPr>
          <a:xfrm>
            <a:off x="4170417" y="2601793"/>
            <a:ext cx="4144017" cy="2417344"/>
          </a:xfrm>
          <a:prstGeom prst="rect">
            <a:avLst/>
          </a:prstGeom>
        </p:spPr>
      </p:pic>
    </p:spTree>
    <p:extLst>
      <p:ext uri="{BB962C8B-B14F-4D97-AF65-F5344CB8AC3E}">
        <p14:creationId xmlns:p14="http://schemas.microsoft.com/office/powerpoint/2010/main" val="1917318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497552" y="985084"/>
            <a:ext cx="1656813" cy="2321481"/>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1836" y="575203"/>
            <a:ext cx="1656141" cy="2363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txBox="1">
            <a:spLocks/>
          </p:cNvSpPr>
          <p:nvPr/>
        </p:nvSpPr>
        <p:spPr>
          <a:xfrm>
            <a:off x="0" y="4202705"/>
            <a:ext cx="9144000" cy="940795"/>
          </a:xfrm>
          <a:prstGeom prst="rect">
            <a:avLst/>
          </a:prstGeom>
          <a:solidFill>
            <a:schemeClr val="bg1">
              <a:lumMod val="95000"/>
            </a:schemeClr>
          </a:solidFill>
        </p:spPr>
        <p:txBody>
          <a:bodyPr vert="horz" lIns="9144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pPr algn="ctr"/>
            <a:r>
              <a:rPr lang="en-US" sz="3600" dirty="0" smtClean="0">
                <a:solidFill>
                  <a:schemeClr val="tx1"/>
                </a:solidFill>
                <a:latin typeface="Arial"/>
                <a:cs typeface="Arial"/>
              </a:rPr>
              <a:t>	</a:t>
            </a:r>
            <a:r>
              <a:rPr lang="en-US" dirty="0" smtClean="0">
                <a:solidFill>
                  <a:schemeClr val="tx1"/>
                </a:solidFill>
                <a:latin typeface="Gotham HTF Medium"/>
                <a:cs typeface="Gotham HTF Medium"/>
              </a:rPr>
              <a:t>MORE ON TIME THEFT &amp; UNCERTAINTY</a:t>
            </a:r>
            <a:endParaRPr lang="en-US" dirty="0">
              <a:solidFill>
                <a:schemeClr val="tx1"/>
              </a:solidFill>
              <a:latin typeface="Gotham HTF Medium"/>
              <a:cs typeface="Gotham HTF Medium"/>
            </a:endParaRPr>
          </a:p>
        </p:txBody>
      </p:sp>
      <p:pic>
        <p:nvPicPr>
          <p:cNvPr id="18" name="Picture 17"/>
          <p:cNvPicPr>
            <a:picLocks noChangeAspect="1"/>
          </p:cNvPicPr>
          <p:nvPr/>
        </p:nvPicPr>
        <p:blipFill>
          <a:blip r:embed="rId5"/>
          <a:stretch>
            <a:fillRect/>
          </a:stretch>
        </p:blipFill>
        <p:spPr>
          <a:xfrm>
            <a:off x="1878813" y="1152473"/>
            <a:ext cx="1587403" cy="2363745"/>
          </a:xfrm>
          <a:prstGeom prst="rect">
            <a:avLst/>
          </a:prstGeom>
        </p:spPr>
      </p:pic>
      <p:pic>
        <p:nvPicPr>
          <p:cNvPr id="3" name="Picture 2"/>
          <p:cNvPicPr>
            <a:picLocks noChangeAspect="1"/>
          </p:cNvPicPr>
          <p:nvPr/>
        </p:nvPicPr>
        <p:blipFill>
          <a:blip r:embed="rId6"/>
          <a:stretch>
            <a:fillRect/>
          </a:stretch>
        </p:blipFill>
        <p:spPr>
          <a:xfrm>
            <a:off x="254558" y="575203"/>
            <a:ext cx="1448786" cy="2321480"/>
          </a:xfrm>
          <a:prstGeom prst="rect">
            <a:avLst/>
          </a:prstGeom>
        </p:spPr>
      </p:pic>
      <p:sp>
        <p:nvSpPr>
          <p:cNvPr id="8" name="Freeform 145"/>
          <p:cNvSpPr>
            <a:spLocks/>
          </p:cNvSpPr>
          <p:nvPr/>
        </p:nvSpPr>
        <p:spPr bwMode="auto">
          <a:xfrm>
            <a:off x="48762" y="415698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9" name="Picture 8"/>
          <p:cNvPicPr>
            <a:picLocks noChangeAspect="1"/>
          </p:cNvPicPr>
          <p:nvPr/>
        </p:nvPicPr>
        <p:blipFill>
          <a:blip r:embed="rId7"/>
          <a:stretch>
            <a:fillRect/>
          </a:stretch>
        </p:blipFill>
        <p:spPr>
          <a:xfrm>
            <a:off x="7354806" y="575203"/>
            <a:ext cx="1608425" cy="2321480"/>
          </a:xfrm>
          <a:prstGeom prst="rect">
            <a:avLst/>
          </a:prstGeom>
        </p:spPr>
      </p:pic>
    </p:spTree>
    <p:extLst>
      <p:ext uri="{BB962C8B-B14F-4D97-AF65-F5344CB8AC3E}">
        <p14:creationId xmlns:p14="http://schemas.microsoft.com/office/powerpoint/2010/main" val="2409097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292435" y="166477"/>
            <a:ext cx="8597767" cy="3785652"/>
          </a:xfrm>
          <a:prstGeom prst="rect">
            <a:avLst/>
          </a:prstGeom>
          <a:noFill/>
        </p:spPr>
        <p:txBody>
          <a:bodyPr wrap="square" rtlCol="0">
            <a:spAutoFit/>
          </a:bodyPr>
          <a:lstStyle/>
          <a:p>
            <a:r>
              <a:rPr lang="en-US" sz="2400" dirty="0" smtClean="0">
                <a:latin typeface="Gotham HTF Medium"/>
                <a:cs typeface="Gotham HTF Medium"/>
              </a:rPr>
              <a:t>TO RECEIVE THE FOLLOWING:</a:t>
            </a:r>
          </a:p>
          <a:p>
            <a:endParaRPr lang="en-US" sz="2400" dirty="0">
              <a:latin typeface="Gotham HTF Medium"/>
              <a:cs typeface="Gotham HTF Medium"/>
            </a:endParaRPr>
          </a:p>
          <a:p>
            <a:pPr marL="285750" indent="-285750">
              <a:buFont typeface="Wingdings" charset="2"/>
              <a:buChar char="Ø"/>
            </a:pPr>
            <a:r>
              <a:rPr lang="en-US" sz="2400" dirty="0" smtClean="0">
                <a:latin typeface="Gotham HTF Medium"/>
                <a:cs typeface="Gotham HTF Medium"/>
              </a:rPr>
              <a:t>A copy of this presentation</a:t>
            </a:r>
          </a:p>
          <a:p>
            <a:pPr marL="285750" indent="-285750">
              <a:buFont typeface="Wingdings" charset="2"/>
              <a:buChar char="Ø"/>
            </a:pPr>
            <a:r>
              <a:rPr lang="en-US" sz="2400" dirty="0" smtClean="0">
                <a:latin typeface="Gotham HTF Medium"/>
                <a:cs typeface="Gotham HTF Medium"/>
              </a:rPr>
              <a:t>A copy of the Kanban for ITOps white paper</a:t>
            </a:r>
          </a:p>
          <a:p>
            <a:pPr marL="285750" indent="-285750">
              <a:buFont typeface="Wingdings" charset="2"/>
              <a:buChar char="Ø"/>
            </a:pPr>
            <a:r>
              <a:rPr lang="en-US" sz="2400" dirty="0" smtClean="0">
                <a:latin typeface="Gotham HTF Medium"/>
                <a:cs typeface="Gotham HTF Medium"/>
              </a:rPr>
              <a:t>A discount </a:t>
            </a:r>
            <a:r>
              <a:rPr lang="en-US" sz="2400" dirty="0">
                <a:latin typeface="Gotham HTF Medium"/>
                <a:cs typeface="Gotham HTF Medium"/>
              </a:rPr>
              <a:t>code for DevOpsDays Seattle </a:t>
            </a:r>
            <a:r>
              <a:rPr lang="en-US" sz="2400" dirty="0" smtClean="0">
                <a:latin typeface="Gotham HTF Medium"/>
                <a:cs typeface="Gotham HTF Medium"/>
              </a:rPr>
              <a:t>2017</a:t>
            </a:r>
          </a:p>
          <a:p>
            <a:pPr marL="285750" indent="-285750">
              <a:buFont typeface="Wingdings" charset="2"/>
              <a:buChar char="Ø"/>
            </a:pPr>
            <a:r>
              <a:rPr lang="en-US" sz="2400" dirty="0" smtClean="0">
                <a:latin typeface="Gotham HTF Medium"/>
                <a:cs typeface="Gotham HTF Medium"/>
              </a:rPr>
              <a:t>A copy of the Lean Kit Lean Business report</a:t>
            </a:r>
          </a:p>
          <a:p>
            <a:endParaRPr lang="en-US" sz="2400" dirty="0">
              <a:latin typeface="Gotham HTF Medium"/>
              <a:cs typeface="Gotham HTF Medium"/>
            </a:endParaRPr>
          </a:p>
          <a:p>
            <a:r>
              <a:rPr lang="en-US" sz="2400" dirty="0" smtClean="0">
                <a:latin typeface="Gotham HTF Medium"/>
                <a:cs typeface="Gotham HTF Medium"/>
              </a:rPr>
              <a:t>Just pick up your phone and send an email to: </a:t>
            </a:r>
            <a:r>
              <a:rPr lang="en-US" sz="2400" dirty="0" smtClean="0">
                <a:solidFill>
                  <a:srgbClr val="000090"/>
                </a:solidFill>
                <a:latin typeface="Gotham HTF Medium"/>
                <a:cs typeface="Gotham HTF Medium"/>
                <a:hlinkClick r:id="rId3"/>
              </a:rPr>
              <a:t>dominica@leankit.com</a:t>
            </a:r>
            <a:endParaRPr lang="en-US" sz="2400" dirty="0" smtClean="0">
              <a:solidFill>
                <a:srgbClr val="000090"/>
              </a:solidFill>
              <a:latin typeface="Gotham HTF Medium"/>
              <a:cs typeface="Gotham HTF Medium"/>
            </a:endParaRPr>
          </a:p>
          <a:p>
            <a:r>
              <a:rPr lang="en-US" sz="2400" dirty="0" smtClean="0">
                <a:latin typeface="Gotham HTF Medium"/>
                <a:cs typeface="Gotham HTF Medium"/>
              </a:rPr>
              <a:t>Subject: Flow</a:t>
            </a:r>
            <a:endParaRPr lang="en-US" sz="2400" dirty="0">
              <a:latin typeface="Gotham HTF Medium"/>
              <a:cs typeface="Gotham HTF Medium"/>
            </a:endParaRPr>
          </a:p>
        </p:txBody>
      </p:sp>
      <p:pic>
        <p:nvPicPr>
          <p:cNvPr id="10" name="Picture 9" descr="LK_logo_color_hor_RG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889" y="3550842"/>
            <a:ext cx="2957451" cy="947252"/>
          </a:xfrm>
          <a:prstGeom prst="rect">
            <a:avLst/>
          </a:prstGeom>
        </p:spPr>
      </p:pic>
      <p:sp>
        <p:nvSpPr>
          <p:cNvPr id="12" name="TextBox 11"/>
          <p:cNvSpPr txBox="1"/>
          <p:nvPr/>
        </p:nvSpPr>
        <p:spPr>
          <a:xfrm>
            <a:off x="7987814" y="4628628"/>
            <a:ext cx="1061143"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145901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accent3"/>
          </a:solidFill>
        </p:spPr>
        <p:txBody>
          <a:bodyPr/>
          <a:lstStyle/>
          <a:p>
            <a:pPr algn="l"/>
            <a:r>
              <a:rPr lang="en-US" dirty="0" smtClean="0">
                <a:solidFill>
                  <a:schemeClr val="tx1"/>
                </a:solidFill>
                <a:latin typeface="Arial"/>
                <a:cs typeface="Arial"/>
              </a:rPr>
              <a:t>	  </a:t>
            </a:r>
            <a:r>
              <a:rPr lang="en-US" dirty="0">
                <a:solidFill>
                  <a:srgbClr val="FFFFFF"/>
                </a:solidFill>
                <a:latin typeface="Gotham HTF Medium"/>
                <a:cs typeface="Gotham HTF Medium"/>
              </a:rPr>
              <a:t>thief </a:t>
            </a:r>
            <a:r>
              <a:rPr lang="en-US" dirty="0" smtClean="0">
                <a:solidFill>
                  <a:srgbClr val="FFFFFF"/>
                </a:solidFill>
                <a:latin typeface="Gotham HTF Medium"/>
                <a:cs typeface="Gotham HTF Medium"/>
              </a:rPr>
              <a:t>#1 – TOO MUCH WIP</a:t>
            </a:r>
            <a:endParaRPr lang="en-US" dirty="0">
              <a:solidFill>
                <a:srgbClr val="FFFFFF"/>
              </a:solidFill>
              <a:latin typeface="Gotham HTF Medium"/>
              <a:cs typeface="Gotham HTF Medium"/>
            </a:endParaRPr>
          </a:p>
        </p:txBody>
      </p:sp>
      <p:sp>
        <p:nvSpPr>
          <p:cNvPr id="8"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3" name="Picture 2"/>
          <p:cNvPicPr>
            <a:picLocks noChangeAspect="1"/>
          </p:cNvPicPr>
          <p:nvPr/>
        </p:nvPicPr>
        <p:blipFill>
          <a:blip r:embed="rId3"/>
          <a:stretch>
            <a:fillRect/>
          </a:stretch>
        </p:blipFill>
        <p:spPr>
          <a:xfrm>
            <a:off x="6912036" y="2464701"/>
            <a:ext cx="1187902" cy="2152437"/>
          </a:xfrm>
          <a:prstGeom prst="rect">
            <a:avLst/>
          </a:prstGeom>
        </p:spPr>
      </p:pic>
      <p:sp>
        <p:nvSpPr>
          <p:cNvPr id="4" name="TextBox 3"/>
          <p:cNvSpPr txBox="1"/>
          <p:nvPr/>
        </p:nvSpPr>
        <p:spPr>
          <a:xfrm>
            <a:off x="1261674" y="1097600"/>
            <a:ext cx="6157969" cy="461665"/>
          </a:xfrm>
          <a:prstGeom prst="rect">
            <a:avLst/>
          </a:prstGeom>
          <a:noFill/>
        </p:spPr>
        <p:txBody>
          <a:bodyPr wrap="square" rtlCol="0">
            <a:spAutoFit/>
          </a:bodyPr>
          <a:lstStyle/>
          <a:p>
            <a:r>
              <a:rPr lang="en-US" sz="2400" dirty="0" smtClean="0">
                <a:latin typeface="Colon Mono Alt Regular"/>
                <a:cs typeface="Colon Mono Alt Regular"/>
              </a:rPr>
              <a:t>When demand exceeds capacity</a:t>
            </a:r>
            <a:endParaRPr lang="en-US" sz="2400" dirty="0">
              <a:latin typeface="Colon Mono Alt Regular"/>
              <a:cs typeface="Colon Mono Alt Regular"/>
            </a:endParaRPr>
          </a:p>
        </p:txBody>
      </p:sp>
      <p:pic>
        <p:nvPicPr>
          <p:cNvPr id="9" name="Picture 8"/>
          <p:cNvPicPr>
            <a:picLocks noChangeAspect="1"/>
          </p:cNvPicPr>
          <p:nvPr/>
        </p:nvPicPr>
        <p:blipFill>
          <a:blip r:embed="rId4"/>
          <a:stretch>
            <a:fillRect/>
          </a:stretch>
        </p:blipFill>
        <p:spPr>
          <a:xfrm>
            <a:off x="1781683" y="1577397"/>
            <a:ext cx="4810769" cy="3039741"/>
          </a:xfrm>
          <a:prstGeom prst="rect">
            <a:avLst/>
          </a:prstGeom>
        </p:spPr>
      </p:pic>
      <p:sp>
        <p:nvSpPr>
          <p:cNvPr id="10" name="TextBox 9"/>
          <p:cNvSpPr txBox="1"/>
          <p:nvPr/>
        </p:nvSpPr>
        <p:spPr>
          <a:xfrm>
            <a:off x="2013926" y="3083946"/>
            <a:ext cx="1292661" cy="461665"/>
          </a:xfrm>
          <a:prstGeom prst="rect">
            <a:avLst/>
          </a:prstGeom>
          <a:noFill/>
        </p:spPr>
        <p:txBody>
          <a:bodyPr wrap="none" rtlCol="0">
            <a:spAutoFit/>
          </a:bodyPr>
          <a:lstStyle/>
          <a:p>
            <a:r>
              <a:rPr lang="en-US" sz="2400" dirty="0" smtClean="0">
                <a:solidFill>
                  <a:srgbClr val="C32D2E"/>
                </a:solidFill>
                <a:latin typeface="Colon Mono Alt Regular"/>
                <a:cs typeface="Colon Mono Alt Regular"/>
              </a:rPr>
              <a:t>demand</a:t>
            </a:r>
            <a:endParaRPr lang="en-US" sz="2400" dirty="0">
              <a:solidFill>
                <a:srgbClr val="C32D2E"/>
              </a:solidFill>
              <a:latin typeface="Colon Mono Alt Regular"/>
              <a:cs typeface="Colon Mono Alt Regular"/>
            </a:endParaRPr>
          </a:p>
        </p:txBody>
      </p:sp>
      <p:sp>
        <p:nvSpPr>
          <p:cNvPr id="11" name="TextBox 10"/>
          <p:cNvSpPr txBox="1"/>
          <p:nvPr/>
        </p:nvSpPr>
        <p:spPr>
          <a:xfrm>
            <a:off x="4923625" y="2570986"/>
            <a:ext cx="1415772" cy="400110"/>
          </a:xfrm>
          <a:prstGeom prst="rect">
            <a:avLst/>
          </a:prstGeom>
          <a:noFill/>
        </p:spPr>
        <p:txBody>
          <a:bodyPr wrap="none" rtlCol="0">
            <a:spAutoFit/>
          </a:bodyPr>
          <a:lstStyle/>
          <a:p>
            <a:r>
              <a:rPr lang="en-US" sz="2000" dirty="0" smtClean="0">
                <a:solidFill>
                  <a:schemeClr val="bg1"/>
                </a:solidFill>
                <a:latin typeface="Colon Mono Alt Regular"/>
                <a:cs typeface="Colon Mono Alt Regular"/>
              </a:rPr>
              <a:t>capacity</a:t>
            </a:r>
            <a:endParaRPr lang="en-US" sz="2000" dirty="0">
              <a:solidFill>
                <a:schemeClr val="bg1"/>
              </a:solidFill>
              <a:latin typeface="Colon Mono Alt Regular"/>
              <a:cs typeface="Colon Mono Alt Regular"/>
            </a:endParaRPr>
          </a:p>
        </p:txBody>
      </p:sp>
    </p:spTree>
    <p:extLst>
      <p:ext uri="{BB962C8B-B14F-4D97-AF65-F5344CB8AC3E}">
        <p14:creationId xmlns:p14="http://schemas.microsoft.com/office/powerpoint/2010/main" val="428742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bg1">
              <a:lumMod val="95000"/>
            </a:schemeClr>
          </a:solidFill>
        </p:spPr>
        <p:txBody>
          <a:bodyPr/>
          <a:lstStyle/>
          <a:p>
            <a:pPr algn="l"/>
            <a:r>
              <a:rPr lang="en-US" dirty="0" smtClean="0">
                <a:solidFill>
                  <a:schemeClr val="tx1"/>
                </a:solidFill>
                <a:latin typeface="Arial"/>
                <a:cs typeface="Arial"/>
              </a:rPr>
              <a:t>     WHY TOO MUCH WIP Matters</a:t>
            </a:r>
            <a:endParaRPr lang="en-US" dirty="0">
              <a:solidFill>
                <a:schemeClr val="tx1"/>
              </a:solidFill>
              <a:latin typeface="Gotham HTF Medium"/>
              <a:cs typeface="Gotham HTF Medium"/>
            </a:endParaRPr>
          </a:p>
        </p:txBody>
      </p:sp>
      <p:sp>
        <p:nvSpPr>
          <p:cNvPr id="7" name="TextBox 6"/>
          <p:cNvSpPr txBox="1"/>
          <p:nvPr/>
        </p:nvSpPr>
        <p:spPr>
          <a:xfrm>
            <a:off x="5126408" y="1133783"/>
            <a:ext cx="3515904" cy="2554545"/>
          </a:xfrm>
          <a:prstGeom prst="rect">
            <a:avLst/>
          </a:prstGeom>
          <a:noFill/>
        </p:spPr>
        <p:txBody>
          <a:bodyPr wrap="square" rtlCol="0">
            <a:spAutoFit/>
          </a:bodyPr>
          <a:lstStyle/>
          <a:p>
            <a:r>
              <a:rPr lang="en-US" sz="3200" dirty="0" smtClean="0">
                <a:solidFill>
                  <a:schemeClr val="bg1"/>
                </a:solidFill>
                <a:latin typeface="Courier"/>
                <a:cs typeface="Courier"/>
              </a:rPr>
              <a:t>Effective people say yes deliberately </a:t>
            </a:r>
          </a:p>
          <a:p>
            <a:endParaRPr lang="en-US" sz="3200" dirty="0">
              <a:solidFill>
                <a:schemeClr val="bg1"/>
              </a:solidFill>
              <a:latin typeface="Courier"/>
              <a:cs typeface="Courier"/>
            </a:endParaRPr>
          </a:p>
        </p:txBody>
      </p:sp>
      <p:sp>
        <p:nvSpPr>
          <p:cNvPr id="3" name="Rectangle 2"/>
          <p:cNvSpPr/>
          <p:nvPr/>
        </p:nvSpPr>
        <p:spPr>
          <a:xfrm>
            <a:off x="1015609" y="1512277"/>
            <a:ext cx="5355309" cy="523220"/>
          </a:xfrm>
          <a:prstGeom prst="rect">
            <a:avLst/>
          </a:prstGeom>
        </p:spPr>
        <p:txBody>
          <a:bodyPr wrap="none">
            <a:spAutoFit/>
          </a:bodyPr>
          <a:lstStyle/>
          <a:p>
            <a:r>
              <a:rPr lang="en-US" sz="2800" dirty="0" smtClean="0">
                <a:solidFill>
                  <a:srgbClr val="000000"/>
                </a:solidFill>
                <a:latin typeface="Colon Mono Alt Regular"/>
                <a:cs typeface="Colon Mono Alt Regular"/>
              </a:rPr>
              <a:t>Too much WIP delays work </a:t>
            </a:r>
          </a:p>
        </p:txBody>
      </p:sp>
      <p:sp>
        <p:nvSpPr>
          <p:cNvPr id="8"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9" name="Picture 8"/>
          <p:cNvPicPr>
            <a:picLocks noChangeAspect="1"/>
          </p:cNvPicPr>
          <p:nvPr/>
        </p:nvPicPr>
        <p:blipFill>
          <a:blip r:embed="rId3"/>
          <a:stretch>
            <a:fillRect/>
          </a:stretch>
        </p:blipFill>
        <p:spPr>
          <a:xfrm>
            <a:off x="7386220" y="3613223"/>
            <a:ext cx="1618079" cy="1530276"/>
          </a:xfrm>
          <a:prstGeom prst="rect">
            <a:avLst/>
          </a:prstGeom>
        </p:spPr>
      </p:pic>
      <p:pic>
        <p:nvPicPr>
          <p:cNvPr id="10" name="Picture 9"/>
          <p:cNvPicPr>
            <a:picLocks noChangeAspect="1"/>
          </p:cNvPicPr>
          <p:nvPr/>
        </p:nvPicPr>
        <p:blipFill>
          <a:blip r:embed="rId4"/>
          <a:stretch>
            <a:fillRect/>
          </a:stretch>
        </p:blipFill>
        <p:spPr>
          <a:xfrm>
            <a:off x="6917962" y="1150998"/>
            <a:ext cx="936515" cy="1092601"/>
          </a:xfrm>
          <a:prstGeom prst="rect">
            <a:avLst/>
          </a:prstGeom>
        </p:spPr>
      </p:pic>
    </p:spTree>
    <p:extLst>
      <p:ext uri="{BB962C8B-B14F-4D97-AF65-F5344CB8AC3E}">
        <p14:creationId xmlns:p14="http://schemas.microsoft.com/office/powerpoint/2010/main" val="21216839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0"/>
            <a:ext cx="9144000" cy="51435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9" name="Picture 8"/>
          <p:cNvPicPr>
            <a:picLocks noChangeAspect="1"/>
          </p:cNvPicPr>
          <p:nvPr/>
        </p:nvPicPr>
        <p:blipFill>
          <a:blip r:embed="rId3"/>
          <a:stretch>
            <a:fillRect/>
          </a:stretch>
        </p:blipFill>
        <p:spPr>
          <a:xfrm>
            <a:off x="7402932" y="3629027"/>
            <a:ext cx="1601368" cy="1514472"/>
          </a:xfrm>
          <a:prstGeom prst="rect">
            <a:avLst/>
          </a:prstGeom>
          <a:ln>
            <a:noFill/>
          </a:ln>
        </p:spPr>
      </p:pic>
      <p:sp>
        <p:nvSpPr>
          <p:cNvPr id="2" name="Rectangle 1"/>
          <p:cNvSpPr/>
          <p:nvPr/>
        </p:nvSpPr>
        <p:spPr>
          <a:xfrm>
            <a:off x="564812" y="1386251"/>
            <a:ext cx="8109909" cy="1107996"/>
          </a:xfrm>
          <a:prstGeom prst="rect">
            <a:avLst/>
          </a:prstGeom>
        </p:spPr>
        <p:txBody>
          <a:bodyPr wrap="none">
            <a:spAutoFit/>
          </a:bodyPr>
          <a:lstStyle/>
          <a:p>
            <a:r>
              <a:rPr lang="en-US" sz="6600" dirty="0">
                <a:solidFill>
                  <a:schemeClr val="accent3"/>
                </a:solidFill>
                <a:latin typeface="Colon Mono Alt Regular"/>
                <a:cs typeface="Colon Mono Alt Regular"/>
              </a:rPr>
              <a:t>WIP</a:t>
            </a:r>
            <a:r>
              <a:rPr lang="en-US" sz="4000" dirty="0">
                <a:solidFill>
                  <a:schemeClr val="bg1"/>
                </a:solidFill>
                <a:latin typeface="Colon Mono Alt Regular"/>
                <a:cs typeface="Colon Mono Alt Regular"/>
              </a:rPr>
              <a:t> </a:t>
            </a:r>
            <a:r>
              <a:rPr lang="en-US" sz="3600" dirty="0">
                <a:solidFill>
                  <a:schemeClr val="bg1"/>
                </a:solidFill>
                <a:latin typeface="Colon Mono Alt Regular"/>
                <a:cs typeface="Colon Mono Alt Regular"/>
              </a:rPr>
              <a:t>is a leading indicator</a:t>
            </a:r>
          </a:p>
        </p:txBody>
      </p:sp>
      <p:sp>
        <p:nvSpPr>
          <p:cNvPr id="4" name="Rectangle 3"/>
          <p:cNvSpPr/>
          <p:nvPr/>
        </p:nvSpPr>
        <p:spPr>
          <a:xfrm>
            <a:off x="7369510" y="3629027"/>
            <a:ext cx="167108" cy="151447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859379" y="3629027"/>
            <a:ext cx="167108" cy="151447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402932" y="3475648"/>
            <a:ext cx="1495892" cy="153379"/>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08408" y="5066809"/>
            <a:ext cx="1495892" cy="15337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6730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 y="0"/>
            <a:ext cx="9144000" cy="929036"/>
          </a:xfrm>
          <a:solidFill>
            <a:schemeClr val="bg1">
              <a:lumMod val="95000"/>
            </a:schemeClr>
          </a:solidFill>
        </p:spPr>
        <p:txBody>
          <a:bodyPr>
            <a:normAutofit/>
          </a:bodyPr>
          <a:lstStyle/>
          <a:p>
            <a:pPr algn="l"/>
            <a:r>
              <a:rPr lang="en-US" sz="3000" dirty="0" smtClean="0">
                <a:solidFill>
                  <a:schemeClr val="tx1"/>
                </a:solidFill>
                <a:latin typeface="Gotham HTF Medium"/>
                <a:cs typeface="Gotham HTF Medium"/>
              </a:rPr>
              <a:t>  You </a:t>
            </a:r>
            <a:r>
              <a:rPr lang="en-US" sz="3000" dirty="0">
                <a:solidFill>
                  <a:schemeClr val="tx1"/>
                </a:solidFill>
                <a:latin typeface="Gotham HTF Medium"/>
                <a:cs typeface="Gotham HTF Medium"/>
              </a:rPr>
              <a:t>know Thief </a:t>
            </a:r>
            <a:r>
              <a:rPr lang="en-US" sz="3000" dirty="0" smtClean="0">
                <a:solidFill>
                  <a:schemeClr val="tx1"/>
                </a:solidFill>
                <a:latin typeface="Gotham HTF Medium"/>
                <a:cs typeface="Gotham HTF Medium"/>
              </a:rPr>
              <a:t>#1 </a:t>
            </a:r>
            <a:r>
              <a:rPr lang="en-US" sz="3000" dirty="0">
                <a:solidFill>
                  <a:schemeClr val="tx1"/>
                </a:solidFill>
                <a:latin typeface="Gotham HTF Medium"/>
                <a:cs typeface="Gotham HTF Medium"/>
              </a:rPr>
              <a:t>steals time when...</a:t>
            </a:r>
          </a:p>
        </p:txBody>
      </p:sp>
      <p:sp>
        <p:nvSpPr>
          <p:cNvPr id="7"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 name="TextBox 1"/>
          <p:cNvSpPr txBox="1"/>
          <p:nvPr/>
        </p:nvSpPr>
        <p:spPr>
          <a:xfrm>
            <a:off x="669636" y="1246908"/>
            <a:ext cx="7359955" cy="2308324"/>
          </a:xfrm>
          <a:prstGeom prst="rect">
            <a:avLst/>
          </a:prstGeom>
          <a:noFill/>
        </p:spPr>
        <p:txBody>
          <a:bodyPr wrap="square" rtlCol="0">
            <a:spAutoFit/>
          </a:bodyPr>
          <a:lstStyle/>
          <a:p>
            <a:pPr marL="342900" indent="-342900">
              <a:buFont typeface="Wingdings" charset="2"/>
              <a:buChar char="Ø"/>
            </a:pPr>
            <a:r>
              <a:rPr lang="en-US" sz="2400" dirty="0">
                <a:latin typeface="Colon Mono Alt Regular"/>
                <a:cs typeface="Colon Mono Alt Regular"/>
              </a:rPr>
              <a:t>C</a:t>
            </a:r>
            <a:r>
              <a:rPr lang="en-US" sz="2400" dirty="0" smtClean="0">
                <a:latin typeface="Colon Mono Alt Regular"/>
                <a:cs typeface="Colon Mono Alt Regular"/>
              </a:rPr>
              <a:t>ontext switching is common.</a:t>
            </a:r>
          </a:p>
          <a:p>
            <a:pPr marL="342900" indent="-342900">
              <a:buFont typeface="Wingdings" charset="2"/>
              <a:buChar char="Ø"/>
            </a:pPr>
            <a:r>
              <a:rPr lang="en-US" sz="2400" dirty="0" smtClean="0">
                <a:latin typeface="Colon Mono Alt Regular"/>
                <a:cs typeface="Colon Mono Alt Regular"/>
              </a:rPr>
              <a:t>We start new tasks before finishing older tasks.</a:t>
            </a:r>
          </a:p>
          <a:p>
            <a:pPr marL="342900" indent="-342900">
              <a:buFont typeface="Wingdings" charset="2"/>
              <a:buChar char="Ø"/>
            </a:pPr>
            <a:r>
              <a:rPr lang="en-US" sz="2400" dirty="0" smtClean="0">
                <a:latin typeface="Colon Mono Alt Regular"/>
                <a:cs typeface="Colon Mono Alt Regular"/>
              </a:rPr>
              <a:t>Work gets neglected and ages.</a:t>
            </a:r>
          </a:p>
          <a:p>
            <a:pPr marL="342900" indent="-342900">
              <a:buFont typeface="Wingdings" charset="2"/>
              <a:buChar char="Ø"/>
            </a:pPr>
            <a:r>
              <a:rPr lang="en-US" sz="2400" dirty="0">
                <a:latin typeface="Colon Mono Alt Regular"/>
                <a:cs typeface="Colon Mono Alt Regular"/>
              </a:rPr>
              <a:t>We say, “Yes, I’ll do that.”</a:t>
            </a:r>
          </a:p>
          <a:p>
            <a:endParaRPr lang="en-US" sz="2400" dirty="0" smtClean="0">
              <a:latin typeface="Colon Mono Alt Regular"/>
              <a:cs typeface="Colon Mono Alt Regular"/>
            </a:endParaRPr>
          </a:p>
        </p:txBody>
      </p:sp>
      <p:pic>
        <p:nvPicPr>
          <p:cNvPr id="9" name="Picture 8"/>
          <p:cNvPicPr>
            <a:picLocks noChangeAspect="1"/>
          </p:cNvPicPr>
          <p:nvPr/>
        </p:nvPicPr>
        <p:blipFill>
          <a:blip r:embed="rId3"/>
          <a:stretch>
            <a:fillRect/>
          </a:stretch>
        </p:blipFill>
        <p:spPr>
          <a:xfrm>
            <a:off x="7770571" y="2826339"/>
            <a:ext cx="1237311" cy="2241965"/>
          </a:xfrm>
          <a:prstGeom prst="rect">
            <a:avLst/>
          </a:prstGeom>
        </p:spPr>
      </p:pic>
      <p:sp>
        <p:nvSpPr>
          <p:cNvPr id="3" name="Rectangle 2"/>
          <p:cNvSpPr/>
          <p:nvPr/>
        </p:nvSpPr>
        <p:spPr>
          <a:xfrm>
            <a:off x="1462813" y="4758816"/>
            <a:ext cx="6815123" cy="307777"/>
          </a:xfrm>
          <a:prstGeom prst="rect">
            <a:avLst/>
          </a:prstGeom>
        </p:spPr>
        <p:txBody>
          <a:bodyPr wrap="square">
            <a:spAutoFit/>
          </a:bodyPr>
          <a:lstStyle/>
          <a:p>
            <a:pPr>
              <a:defRPr/>
            </a:pPr>
            <a:r>
              <a:rPr lang="en-US" sz="1400" dirty="0" smtClean="0">
                <a:cs typeface="Colon Mono Alt Regular"/>
              </a:rPr>
              <a:t>Molecules </a:t>
            </a:r>
            <a:r>
              <a:rPr lang="en-US" sz="1400" dirty="0">
                <a:cs typeface="Colon Mono Alt Regular"/>
              </a:rPr>
              <a:t>Of Emotion: The Science Behind Mind-Body </a:t>
            </a:r>
            <a:r>
              <a:rPr lang="en-US" sz="1400" dirty="0" smtClean="0">
                <a:cs typeface="Colon Mono Alt Regular"/>
              </a:rPr>
              <a:t>Medicine,</a:t>
            </a:r>
            <a:r>
              <a:rPr lang="en-US" sz="1400" dirty="0">
                <a:cs typeface="Colon Mono Alt Regular"/>
              </a:rPr>
              <a:t> </a:t>
            </a:r>
            <a:r>
              <a:rPr lang="en-US" sz="1400" dirty="0">
                <a:cs typeface="Colon Mono Alt Regular"/>
                <a:hlinkClick r:id="rId4"/>
              </a:rPr>
              <a:t>Candace B. </a:t>
            </a:r>
            <a:r>
              <a:rPr lang="en-US" sz="1400" dirty="0" smtClean="0">
                <a:cs typeface="Colon Mono Alt Regular"/>
                <a:hlinkClick r:id="rId4"/>
              </a:rPr>
              <a:t>Pert</a:t>
            </a:r>
            <a:r>
              <a:rPr lang="en-US" sz="1400" dirty="0" smtClean="0">
                <a:cs typeface="Colon Mono Alt Regular"/>
              </a:rPr>
              <a:t>, 1999</a:t>
            </a:r>
            <a:endParaRPr lang="en-US" sz="1400" dirty="0">
              <a:cs typeface="Colon Mono Alt Regular"/>
            </a:endParaRPr>
          </a:p>
        </p:txBody>
      </p:sp>
    </p:spTree>
    <p:extLst>
      <p:ext uri="{BB962C8B-B14F-4D97-AF65-F5344CB8AC3E}">
        <p14:creationId xmlns:p14="http://schemas.microsoft.com/office/powerpoint/2010/main" val="25250286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051"/>
            <a:ext cx="9144000" cy="5143500"/>
          </a:xfrm>
          <a:prstGeom prst="rect">
            <a:avLst/>
          </a:prstGeom>
          <a:solidFill>
            <a:srgbClr val="C32D2E"/>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Rectangle 2"/>
          <p:cNvSpPr/>
          <p:nvPr/>
        </p:nvSpPr>
        <p:spPr>
          <a:xfrm>
            <a:off x="415801" y="225945"/>
            <a:ext cx="8331202" cy="4185455"/>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https://</a:t>
            </a:r>
            <a:r>
              <a:rPr lang="en-US" dirty="0" err="1"/>
              <a:t>docs.google.com</a:t>
            </a:r>
            <a:r>
              <a:rPr lang="en-US" dirty="0"/>
              <a:t>/spreadsheets/d/1UKjHHM7Y-emzSo4p0RLhzLaIR4Yp3owWR3JdT5QghoY/</a:t>
            </a:r>
            <a:r>
              <a:rPr lang="en-US" dirty="0" err="1"/>
              <a:t>edit#gid</a:t>
            </a:r>
            <a:r>
              <a:rPr lang="en-US" dirty="0"/>
              <a:t>=0</a:t>
            </a:r>
          </a:p>
        </p:txBody>
      </p:sp>
      <p:sp>
        <p:nvSpPr>
          <p:cNvPr id="143" name="pole tekstowe 22"/>
          <p:cNvSpPr txBox="1"/>
          <p:nvPr/>
        </p:nvSpPr>
        <p:spPr>
          <a:xfrm>
            <a:off x="6880424" y="454075"/>
            <a:ext cx="1569886" cy="400110"/>
          </a:xfrm>
          <a:prstGeom prst="rect">
            <a:avLst/>
          </a:prstGeom>
          <a:noFill/>
        </p:spPr>
        <p:txBody>
          <a:bodyPr wrap="none" rtlCol="0">
            <a:spAutoFit/>
          </a:bodyPr>
          <a:lstStyle/>
          <a:p>
            <a:pPr algn="ctr" defTabSz="457200"/>
            <a:r>
              <a:rPr lang="en-US" sz="2000" dirty="0">
                <a:solidFill>
                  <a:srgbClr val="003366"/>
                </a:solidFill>
                <a:latin typeface="Courier"/>
                <a:cs typeface="Courier"/>
              </a:rPr>
              <a:t>d</a:t>
            </a:r>
            <a:r>
              <a:rPr lang="en-US" sz="2000" dirty="0" smtClean="0">
                <a:solidFill>
                  <a:srgbClr val="003366"/>
                </a:solidFill>
                <a:latin typeface="Courier"/>
                <a:cs typeface="Courier"/>
              </a:rPr>
              <a:t>elivered</a:t>
            </a:r>
            <a:endParaRPr lang="en-US" sz="2000" dirty="0">
              <a:solidFill>
                <a:srgbClr val="003366"/>
              </a:solidFill>
              <a:latin typeface="Courier"/>
              <a:cs typeface="Courier"/>
            </a:endParaRPr>
          </a:p>
        </p:txBody>
      </p:sp>
      <p:sp>
        <p:nvSpPr>
          <p:cNvPr id="144" name="pole tekstowe 51"/>
          <p:cNvSpPr txBox="1"/>
          <p:nvPr/>
        </p:nvSpPr>
        <p:spPr>
          <a:xfrm>
            <a:off x="3480358" y="315584"/>
            <a:ext cx="1108146" cy="707886"/>
          </a:xfrm>
          <a:prstGeom prst="rect">
            <a:avLst/>
          </a:prstGeom>
          <a:noFill/>
        </p:spPr>
        <p:txBody>
          <a:bodyPr wrap="none" rtlCol="0">
            <a:spAutoFit/>
          </a:bodyPr>
          <a:lstStyle/>
          <a:p>
            <a:pPr algn="ctr" defTabSz="457200"/>
            <a:r>
              <a:rPr lang="en-US" sz="2000" dirty="0" smtClean="0">
                <a:solidFill>
                  <a:srgbClr val="003366"/>
                </a:solidFill>
                <a:latin typeface="Courier"/>
                <a:cs typeface="Courier"/>
              </a:rPr>
              <a:t>Build/</a:t>
            </a:r>
          </a:p>
          <a:p>
            <a:pPr algn="ctr" defTabSz="457200"/>
            <a:r>
              <a:rPr lang="en-US" sz="2000" dirty="0" smtClean="0">
                <a:solidFill>
                  <a:srgbClr val="003366"/>
                </a:solidFill>
                <a:latin typeface="Courier"/>
                <a:cs typeface="Courier"/>
              </a:rPr>
              <a:t>fix</a:t>
            </a:r>
            <a:endParaRPr lang="en-US" sz="2000" dirty="0">
              <a:solidFill>
                <a:srgbClr val="003366"/>
              </a:solidFill>
              <a:latin typeface="Courier"/>
              <a:cs typeface="Courier"/>
            </a:endParaRPr>
          </a:p>
        </p:txBody>
      </p:sp>
      <p:sp>
        <p:nvSpPr>
          <p:cNvPr id="145" name="pole tekstowe 52"/>
          <p:cNvSpPr txBox="1"/>
          <p:nvPr/>
        </p:nvSpPr>
        <p:spPr>
          <a:xfrm>
            <a:off x="2146108" y="333837"/>
            <a:ext cx="954233" cy="400110"/>
          </a:xfrm>
          <a:prstGeom prst="rect">
            <a:avLst/>
          </a:prstGeom>
          <a:noFill/>
        </p:spPr>
        <p:txBody>
          <a:bodyPr wrap="none" rtlCol="0">
            <a:spAutoFit/>
          </a:bodyPr>
          <a:lstStyle/>
          <a:p>
            <a:pPr algn="ctr" defTabSz="457200"/>
            <a:r>
              <a:rPr lang="en-US" sz="2000" dirty="0" smtClean="0">
                <a:solidFill>
                  <a:srgbClr val="003366"/>
                </a:solidFill>
                <a:latin typeface="Courier"/>
                <a:cs typeface="Courier"/>
              </a:rPr>
              <a:t>Study</a:t>
            </a:r>
            <a:endParaRPr lang="en-US" sz="2000" dirty="0">
              <a:solidFill>
                <a:srgbClr val="003366"/>
              </a:solidFill>
              <a:latin typeface="Courier"/>
              <a:cs typeface="Courier"/>
            </a:endParaRPr>
          </a:p>
        </p:txBody>
      </p:sp>
      <p:sp>
        <p:nvSpPr>
          <p:cNvPr id="146" name="pole tekstowe 87"/>
          <p:cNvSpPr txBox="1"/>
          <p:nvPr/>
        </p:nvSpPr>
        <p:spPr>
          <a:xfrm>
            <a:off x="7283702" y="560748"/>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391810" y="1953070"/>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384477" y="2881826"/>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391810" y="923545"/>
            <a:ext cx="1453799"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kern="0" dirty="0" smtClean="0">
                <a:solidFill>
                  <a:srgbClr val="003366"/>
                </a:solidFill>
                <a:latin typeface="Courier"/>
                <a:cs typeface="Courier"/>
              </a:rPr>
              <a:t>Silver Bullet</a:t>
            </a:r>
            <a:endParaRPr lang="en-US" kern="0" dirty="0">
              <a:solidFill>
                <a:srgbClr val="003366"/>
              </a:solidFill>
              <a:latin typeface="Courier"/>
              <a:cs typeface="Courier"/>
            </a:endParaRPr>
          </a:p>
        </p:txBody>
      </p:sp>
      <p:sp>
        <p:nvSpPr>
          <p:cNvPr id="150" name="Freeform 384"/>
          <p:cNvSpPr>
            <a:spLocks/>
          </p:cNvSpPr>
          <p:nvPr/>
        </p:nvSpPr>
        <p:spPr bwMode="auto">
          <a:xfrm>
            <a:off x="329657" y="1865722"/>
            <a:ext cx="1528792"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Team </a:t>
            </a:r>
          </a:p>
          <a:p>
            <a:pPr algn="ctr" defTabSz="457200">
              <a:defRPr/>
            </a:pPr>
            <a:r>
              <a:rPr lang="en-US" sz="2000" kern="0" dirty="0" smtClean="0">
                <a:solidFill>
                  <a:srgbClr val="003366"/>
                </a:solidFill>
                <a:latin typeface="Courier"/>
                <a:cs typeface="Courier"/>
              </a:rPr>
              <a:t>work</a:t>
            </a:r>
          </a:p>
        </p:txBody>
      </p:sp>
      <p:grpSp>
        <p:nvGrpSpPr>
          <p:cNvPr id="152" name="Grupa 57"/>
          <p:cNvGrpSpPr/>
          <p:nvPr/>
        </p:nvGrpSpPr>
        <p:grpSpPr>
          <a:xfrm>
            <a:off x="4920940" y="2219341"/>
            <a:ext cx="514604" cy="269709"/>
            <a:chOff x="5246340" y="1637308"/>
            <a:chExt cx="1384382" cy="936104"/>
          </a:xfrm>
          <a:solidFill>
            <a:srgbClr val="475A8D"/>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4" name="Grupa 57"/>
          <p:cNvGrpSpPr/>
          <p:nvPr/>
        </p:nvGrpSpPr>
        <p:grpSpPr>
          <a:xfrm>
            <a:off x="3607001" y="2292587"/>
            <a:ext cx="514604" cy="269709"/>
            <a:chOff x="5246340" y="1637308"/>
            <a:chExt cx="1384382" cy="936104"/>
          </a:xfrm>
          <a:solidFill>
            <a:schemeClr val="accent6"/>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160930" y="2312501"/>
            <a:ext cx="514604" cy="269709"/>
            <a:chOff x="5246340" y="1637308"/>
            <a:chExt cx="1384382" cy="936104"/>
          </a:xfrm>
          <a:solidFill>
            <a:srgbClr val="A6A6A6"/>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82" name="Grupa 124"/>
          <p:cNvGrpSpPr/>
          <p:nvPr/>
        </p:nvGrpSpPr>
        <p:grpSpPr>
          <a:xfrm>
            <a:off x="3515725" y="1269906"/>
            <a:ext cx="882610" cy="351483"/>
            <a:chOff x="1907704" y="3645020"/>
            <a:chExt cx="1731642" cy="919456"/>
          </a:xfrm>
          <a:solidFill>
            <a:schemeClr val="accent2"/>
          </a:solidFill>
        </p:grpSpPr>
        <p:grpSp>
          <p:nvGrpSpPr>
            <p:cNvPr id="183" name="Grupa 119"/>
            <p:cNvGrpSpPr/>
            <p:nvPr/>
          </p:nvGrpSpPr>
          <p:grpSpPr>
            <a:xfrm rot="2352781">
              <a:off x="1907704" y="3645018"/>
              <a:ext cx="1504650" cy="471864"/>
              <a:chOff x="4860040" y="5233988"/>
              <a:chExt cx="2278063" cy="1624012"/>
            </a:xfrm>
            <a:grpFill/>
          </p:grpSpPr>
          <p:sp>
            <p:nvSpPr>
              <p:cNvPr id="187" name="Freeform 193"/>
              <p:cNvSpPr>
                <a:spLocks noEditPoints="1"/>
              </p:cNvSpPr>
              <p:nvPr/>
            </p:nvSpPr>
            <p:spPr bwMode="auto">
              <a:xfrm>
                <a:off x="4860040" y="5233988"/>
                <a:ext cx="2278063" cy="155575"/>
              </a:xfrm>
              <a:custGeom>
                <a:avLst/>
                <a:gdLst/>
                <a:ahLst/>
                <a:cxnLst>
                  <a:cxn ang="0">
                    <a:pos x="119" y="2"/>
                  </a:cxn>
                  <a:cxn ang="0">
                    <a:pos x="98" y="2"/>
                  </a:cxn>
                  <a:cxn ang="0">
                    <a:pos x="79" y="4"/>
                  </a:cxn>
                  <a:cxn ang="0">
                    <a:pos x="70" y="4"/>
                  </a:cxn>
                  <a:cxn ang="0">
                    <a:pos x="63" y="5"/>
                  </a:cxn>
                  <a:cxn ang="0">
                    <a:pos x="48" y="6"/>
                  </a:cxn>
                  <a:cxn ang="0">
                    <a:pos x="39" y="6"/>
                  </a:cxn>
                  <a:cxn ang="0">
                    <a:pos x="25" y="7"/>
                  </a:cxn>
                  <a:cxn ang="0">
                    <a:pos x="18" y="7"/>
                  </a:cxn>
                  <a:cxn ang="0">
                    <a:pos x="9" y="7"/>
                  </a:cxn>
                  <a:cxn ang="0">
                    <a:pos x="4" y="7"/>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10"/>
                  </a:cxn>
                  <a:cxn ang="0">
                    <a:pos x="29" y="10"/>
                  </a:cxn>
                  <a:cxn ang="0">
                    <a:pos x="31" y="9"/>
                  </a:cxn>
                  <a:cxn ang="0">
                    <a:pos x="32" y="10"/>
                  </a:cxn>
                  <a:cxn ang="0">
                    <a:pos x="39" y="10"/>
                  </a:cxn>
                  <a:cxn ang="0">
                    <a:pos x="42" y="10"/>
                  </a:cxn>
                  <a:cxn ang="0">
                    <a:pos x="45" y="9"/>
                  </a:cxn>
                  <a:cxn ang="0">
                    <a:pos x="51" y="9"/>
                  </a:cxn>
                  <a:cxn ang="0">
                    <a:pos x="54" y="9"/>
                  </a:cxn>
                  <a:cxn ang="0">
                    <a:pos x="56" y="9"/>
                  </a:cxn>
                  <a:cxn ang="0">
                    <a:pos x="57" y="9"/>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6"/>
                  </a:cxn>
                  <a:cxn ang="0">
                    <a:pos x="105" y="6"/>
                  </a:cxn>
                  <a:cxn ang="0">
                    <a:pos x="114" y="6"/>
                  </a:cxn>
                  <a:cxn ang="0">
                    <a:pos x="117" y="6"/>
                  </a:cxn>
                  <a:cxn ang="0">
                    <a:pos x="125" y="6"/>
                  </a:cxn>
                  <a:cxn ang="0">
                    <a:pos x="131" y="5"/>
                  </a:cxn>
                  <a:cxn ang="0">
                    <a:pos x="136" y="2"/>
                  </a:cxn>
                </a:cxnLst>
                <a:rect l="0" t="0" r="r" b="b"/>
                <a:pathLst>
                  <a:path w="146" h="10">
                    <a:moveTo>
                      <a:pt x="136" y="2"/>
                    </a:moveTo>
                    <a:cubicBezTo>
                      <a:pt x="135" y="2"/>
                      <a:pt x="134" y="2"/>
                      <a:pt x="133" y="2"/>
                    </a:cubicBezTo>
                    <a:cubicBezTo>
                      <a:pt x="129" y="2"/>
                      <a:pt x="124" y="0"/>
                      <a:pt x="120" y="1"/>
                    </a:cubicBezTo>
                    <a:cubicBezTo>
                      <a:pt x="120" y="1"/>
                      <a:pt x="120" y="1"/>
                      <a:pt x="120" y="2"/>
                    </a:cubicBezTo>
                    <a:cubicBezTo>
                      <a:pt x="120" y="2"/>
                      <a:pt x="120" y="1"/>
                      <a:pt x="120" y="1"/>
                    </a:cubicBezTo>
                    <a:cubicBezTo>
                      <a:pt x="120" y="2"/>
                      <a:pt x="119" y="2"/>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2"/>
                      <a:pt x="98" y="2"/>
                    </a:cubicBezTo>
                    <a:cubicBezTo>
                      <a:pt x="93" y="2"/>
                      <a:pt x="89" y="3"/>
                      <a:pt x="84" y="3"/>
                    </a:cubicBezTo>
                    <a:cubicBezTo>
                      <a:pt x="83" y="4"/>
                      <a:pt x="82" y="4"/>
                      <a:pt x="82" y="5"/>
                    </a:cubicBezTo>
                    <a:cubicBezTo>
                      <a:pt x="82" y="5"/>
                      <a:pt x="82" y="4"/>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4"/>
                    </a:cubicBezTo>
                    <a:cubicBezTo>
                      <a:pt x="71" y="4"/>
                      <a:pt x="71" y="5"/>
                      <a:pt x="71" y="5"/>
                    </a:cubicBezTo>
                    <a:cubicBezTo>
                      <a:pt x="71" y="4"/>
                      <a:pt x="70" y="5"/>
                      <a:pt x="70" y="5"/>
                    </a:cubicBezTo>
                    <a:cubicBezTo>
                      <a:pt x="70" y="5"/>
                      <a:pt x="70" y="5"/>
                      <a:pt x="70" y="4"/>
                    </a:cubicBezTo>
                    <a:cubicBezTo>
                      <a:pt x="69" y="4"/>
                      <a:pt x="69" y="5"/>
                      <a:pt x="68" y="4"/>
                    </a:cubicBezTo>
                    <a:cubicBezTo>
                      <a:pt x="68" y="4"/>
                      <a:pt x="68" y="4"/>
                      <a:pt x="68" y="4"/>
                    </a:cubicBezTo>
                    <a:cubicBezTo>
                      <a:pt x="67" y="5"/>
                      <a:pt x="66" y="4"/>
                      <a:pt x="65" y="5"/>
                    </a:cubicBezTo>
                    <a:cubicBezTo>
                      <a:pt x="66" y="4"/>
                      <a:pt x="65" y="4"/>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5"/>
                      <a:pt x="51" y="5"/>
                    </a:cubicBezTo>
                    <a:cubicBezTo>
                      <a:pt x="51" y="5"/>
                      <a:pt x="51" y="5"/>
                      <a:pt x="51" y="5"/>
                    </a:cubicBezTo>
                    <a:cubicBezTo>
                      <a:pt x="50" y="5"/>
                      <a:pt x="49" y="5"/>
                      <a:pt x="48" y="5"/>
                    </a:cubicBezTo>
                    <a:cubicBezTo>
                      <a:pt x="48" y="5"/>
                      <a:pt x="48" y="5"/>
                      <a:pt x="48" y="6"/>
                    </a:cubicBezTo>
                    <a:cubicBezTo>
                      <a:pt x="47" y="5"/>
                      <a:pt x="46" y="6"/>
                      <a:pt x="45" y="5"/>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6"/>
                    </a:cubicBezTo>
                    <a:cubicBezTo>
                      <a:pt x="38" y="6"/>
                      <a:pt x="38" y="6"/>
                      <a:pt x="38" y="6"/>
                    </a:cubicBezTo>
                    <a:cubicBezTo>
                      <a:pt x="37" y="6"/>
                      <a:pt x="34" y="6"/>
                      <a:pt x="33" y="6"/>
                    </a:cubicBezTo>
                    <a:cubicBezTo>
                      <a:pt x="33" y="6"/>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6"/>
                      <a:pt x="21" y="7"/>
                    </a:cubicBezTo>
                    <a:cubicBezTo>
                      <a:pt x="21" y="7"/>
                      <a:pt x="21" y="7"/>
                      <a:pt x="21" y="7"/>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6"/>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7"/>
                    </a:cubicBezTo>
                    <a:cubicBezTo>
                      <a:pt x="2" y="7"/>
                      <a:pt x="2" y="7"/>
                      <a:pt x="2" y="7"/>
                    </a:cubicBezTo>
                    <a:cubicBezTo>
                      <a:pt x="2" y="7"/>
                      <a:pt x="3" y="7"/>
                      <a:pt x="3" y="7"/>
                    </a:cubicBezTo>
                    <a:cubicBezTo>
                      <a:pt x="3" y="7"/>
                      <a:pt x="3" y="7"/>
                      <a:pt x="3" y="8"/>
                    </a:cubicBezTo>
                    <a:cubicBezTo>
                      <a:pt x="3" y="7"/>
                      <a:pt x="3" y="7"/>
                      <a:pt x="3" y="7"/>
                    </a:cubicBezTo>
                    <a:cubicBezTo>
                      <a:pt x="3" y="8"/>
                      <a:pt x="3" y="8"/>
                      <a:pt x="3" y="8"/>
                    </a:cubicBezTo>
                    <a:cubicBezTo>
                      <a:pt x="3" y="7"/>
                      <a:pt x="4" y="8"/>
                      <a:pt x="5" y="8"/>
                    </a:cubicBezTo>
                    <a:cubicBezTo>
                      <a:pt x="5" y="8"/>
                      <a:pt x="5" y="8"/>
                      <a:pt x="4" y="8"/>
                    </a:cubicBezTo>
                    <a:cubicBezTo>
                      <a:pt x="5" y="8"/>
                      <a:pt x="4" y="7"/>
                      <a:pt x="5" y="7"/>
                    </a:cubicBezTo>
                    <a:cubicBezTo>
                      <a:pt x="5" y="8"/>
                      <a:pt x="5" y="8"/>
                      <a:pt x="5" y="8"/>
                    </a:cubicBezTo>
                    <a:cubicBezTo>
                      <a:pt x="6" y="8"/>
                      <a:pt x="7" y="8"/>
                      <a:pt x="8" y="8"/>
                    </a:cubicBezTo>
                    <a:cubicBezTo>
                      <a:pt x="8" y="8"/>
                      <a:pt x="9" y="8"/>
                      <a:pt x="9" y="8"/>
                    </a:cubicBezTo>
                    <a:cubicBezTo>
                      <a:pt x="10" y="8"/>
                      <a:pt x="9" y="8"/>
                      <a:pt x="10" y="8"/>
                    </a:cubicBezTo>
                    <a:cubicBezTo>
                      <a:pt x="10" y="8"/>
                      <a:pt x="10" y="8"/>
                      <a:pt x="10" y="9"/>
                    </a:cubicBezTo>
                    <a:cubicBezTo>
                      <a:pt x="10" y="8"/>
                      <a:pt x="11" y="9"/>
                      <a:pt x="10" y="8"/>
                    </a:cubicBezTo>
                    <a:cubicBezTo>
                      <a:pt x="11" y="8"/>
                      <a:pt x="12" y="8"/>
                      <a:pt x="13" y="8"/>
                    </a:cubicBezTo>
                    <a:cubicBezTo>
                      <a:pt x="12" y="8"/>
                      <a:pt x="12" y="9"/>
                      <a:pt x="12" y="9"/>
                    </a:cubicBezTo>
                    <a:cubicBezTo>
                      <a:pt x="13" y="9"/>
                      <a:pt x="13" y="8"/>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9"/>
                      <a:pt x="13" y="9"/>
                      <a:pt x="13" y="9"/>
                    </a:cubicBezTo>
                    <a:cubicBezTo>
                      <a:pt x="13" y="9"/>
                      <a:pt x="14" y="9"/>
                      <a:pt x="14" y="9"/>
                    </a:cubicBezTo>
                    <a:cubicBezTo>
                      <a:pt x="14" y="9"/>
                      <a:pt x="14" y="9"/>
                      <a:pt x="14" y="9"/>
                    </a:cubicBezTo>
                    <a:cubicBezTo>
                      <a:pt x="15" y="9"/>
                      <a:pt x="15" y="9"/>
                      <a:pt x="15" y="9"/>
                    </a:cubicBezTo>
                    <a:cubicBezTo>
                      <a:pt x="15" y="9"/>
                      <a:pt x="15" y="9"/>
                      <a:pt x="15" y="9"/>
                    </a:cubicBezTo>
                    <a:cubicBezTo>
                      <a:pt x="15" y="9"/>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9"/>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9"/>
                      <a:pt x="18" y="10"/>
                      <a:pt x="17" y="10"/>
                    </a:cubicBezTo>
                    <a:cubicBezTo>
                      <a:pt x="18" y="10"/>
                      <a:pt x="18" y="10"/>
                      <a:pt x="18" y="10"/>
                    </a:cubicBezTo>
                    <a:cubicBezTo>
                      <a:pt x="18" y="10"/>
                      <a:pt x="18" y="9"/>
                      <a:pt x="18" y="9"/>
                    </a:cubicBezTo>
                    <a:cubicBezTo>
                      <a:pt x="19" y="9"/>
                      <a:pt x="19" y="10"/>
                      <a:pt x="19" y="10"/>
                    </a:cubicBezTo>
                    <a:cubicBezTo>
                      <a:pt x="19" y="9"/>
                      <a:pt x="20" y="9"/>
                      <a:pt x="20" y="9"/>
                    </a:cubicBezTo>
                    <a:cubicBezTo>
                      <a:pt x="20" y="8"/>
                      <a:pt x="20" y="8"/>
                      <a:pt x="20" y="8"/>
                    </a:cubicBezTo>
                    <a:cubicBezTo>
                      <a:pt x="20" y="9"/>
                      <a:pt x="21" y="9"/>
                      <a:pt x="20" y="9"/>
                    </a:cubicBezTo>
                    <a:cubicBezTo>
                      <a:pt x="20" y="9"/>
                      <a:pt x="21" y="9"/>
                      <a:pt x="21" y="9"/>
                    </a:cubicBezTo>
                    <a:cubicBezTo>
                      <a:pt x="21" y="9"/>
                      <a:pt x="20" y="9"/>
                      <a:pt x="20" y="9"/>
                    </a:cubicBezTo>
                    <a:cubicBezTo>
                      <a:pt x="21" y="10"/>
                      <a:pt x="21" y="10"/>
                      <a:pt x="21" y="10"/>
                    </a:cubicBezTo>
                    <a:cubicBezTo>
                      <a:pt x="22" y="10"/>
                      <a:pt x="21" y="10"/>
                      <a:pt x="22" y="10"/>
                    </a:cubicBezTo>
                    <a:cubicBezTo>
                      <a:pt x="21" y="10"/>
                      <a:pt x="22" y="10"/>
                      <a:pt x="22" y="10"/>
                    </a:cubicBezTo>
                    <a:cubicBezTo>
                      <a:pt x="21" y="10"/>
                      <a:pt x="22" y="10"/>
                      <a:pt x="22" y="9"/>
                    </a:cubicBezTo>
                    <a:cubicBezTo>
                      <a:pt x="23" y="9"/>
                      <a:pt x="23" y="10"/>
                      <a:pt x="23" y="10"/>
                    </a:cubicBezTo>
                    <a:cubicBezTo>
                      <a:pt x="23" y="10"/>
                      <a:pt x="23" y="10"/>
                      <a:pt x="22" y="10"/>
                    </a:cubicBezTo>
                    <a:cubicBezTo>
                      <a:pt x="23" y="10"/>
                      <a:pt x="23" y="10"/>
                      <a:pt x="23" y="10"/>
                    </a:cubicBezTo>
                    <a:cubicBezTo>
                      <a:pt x="23" y="10"/>
                      <a:pt x="23" y="10"/>
                      <a:pt x="23" y="9"/>
                    </a:cubicBezTo>
                    <a:cubicBezTo>
                      <a:pt x="23" y="9"/>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9"/>
                      <a:pt x="25" y="10"/>
                      <a:pt x="25" y="9"/>
                    </a:cubicBezTo>
                    <a:cubicBezTo>
                      <a:pt x="25" y="10"/>
                      <a:pt x="26" y="10"/>
                      <a:pt x="26" y="10"/>
                    </a:cubicBezTo>
                    <a:cubicBezTo>
                      <a:pt x="26" y="10"/>
                      <a:pt x="27" y="10"/>
                      <a:pt x="27" y="10"/>
                    </a:cubicBezTo>
                    <a:cubicBezTo>
                      <a:pt x="27" y="10"/>
                      <a:pt x="27" y="10"/>
                      <a:pt x="27" y="10"/>
                    </a:cubicBezTo>
                    <a:cubicBezTo>
                      <a:pt x="27" y="10"/>
                      <a:pt x="27" y="9"/>
                      <a:pt x="28" y="10"/>
                    </a:cubicBezTo>
                    <a:cubicBezTo>
                      <a:pt x="28" y="10"/>
                      <a:pt x="28" y="10"/>
                      <a:pt x="28" y="10"/>
                    </a:cubicBezTo>
                    <a:cubicBezTo>
                      <a:pt x="27" y="10"/>
                      <a:pt x="28" y="10"/>
                      <a:pt x="28" y="9"/>
                    </a:cubicBezTo>
                    <a:cubicBezTo>
                      <a:pt x="29" y="9"/>
                      <a:pt x="28" y="10"/>
                      <a:pt x="28" y="10"/>
                    </a:cubicBezTo>
                    <a:cubicBezTo>
                      <a:pt x="28" y="10"/>
                      <a:pt x="29" y="10"/>
                      <a:pt x="29" y="10"/>
                    </a:cubicBezTo>
                    <a:cubicBezTo>
                      <a:pt x="29" y="10"/>
                      <a:pt x="29" y="10"/>
                      <a:pt x="29" y="10"/>
                    </a:cubicBezTo>
                    <a:cubicBezTo>
                      <a:pt x="30" y="10"/>
                      <a:pt x="29" y="10"/>
                      <a:pt x="29" y="10"/>
                    </a:cubicBezTo>
                    <a:cubicBezTo>
                      <a:pt x="30" y="10"/>
                      <a:pt x="30" y="9"/>
                      <a:pt x="30" y="9"/>
                    </a:cubicBezTo>
                    <a:cubicBezTo>
                      <a:pt x="30" y="9"/>
                      <a:pt x="30" y="9"/>
                      <a:pt x="31" y="9"/>
                    </a:cubicBezTo>
                    <a:cubicBezTo>
                      <a:pt x="31" y="10"/>
                      <a:pt x="30" y="9"/>
                      <a:pt x="30" y="10"/>
                    </a:cubicBezTo>
                    <a:cubicBezTo>
                      <a:pt x="31" y="10"/>
                      <a:pt x="31" y="9"/>
                      <a:pt x="31" y="9"/>
                    </a:cubicBezTo>
                    <a:cubicBezTo>
                      <a:pt x="31" y="9"/>
                      <a:pt x="31" y="8"/>
                      <a:pt x="31" y="8"/>
                    </a:cubicBezTo>
                    <a:cubicBezTo>
                      <a:pt x="32" y="8"/>
                      <a:pt x="31" y="8"/>
                      <a:pt x="31" y="9"/>
                    </a:cubicBezTo>
                    <a:cubicBezTo>
                      <a:pt x="32" y="9"/>
                      <a:pt x="32" y="9"/>
                      <a:pt x="32" y="8"/>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9"/>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9"/>
                    </a:cubicBezTo>
                    <a:cubicBezTo>
                      <a:pt x="39" y="10"/>
                      <a:pt x="39" y="10"/>
                      <a:pt x="40" y="10"/>
                    </a:cubicBezTo>
                    <a:cubicBezTo>
                      <a:pt x="40" y="10"/>
                      <a:pt x="41" y="10"/>
                      <a:pt x="41" y="9"/>
                    </a:cubicBezTo>
                    <a:cubicBezTo>
                      <a:pt x="41" y="10"/>
                      <a:pt x="41" y="10"/>
                      <a:pt x="41" y="10"/>
                    </a:cubicBezTo>
                    <a:cubicBezTo>
                      <a:pt x="41" y="10"/>
                      <a:pt x="41" y="10"/>
                      <a:pt x="41" y="9"/>
                    </a:cubicBezTo>
                    <a:cubicBezTo>
                      <a:pt x="42" y="10"/>
                      <a:pt x="42" y="10"/>
                      <a:pt x="42" y="10"/>
                    </a:cubicBezTo>
                    <a:cubicBezTo>
                      <a:pt x="42" y="10"/>
                      <a:pt x="42" y="10"/>
                      <a:pt x="42" y="9"/>
                    </a:cubicBezTo>
                    <a:cubicBezTo>
                      <a:pt x="42" y="9"/>
                      <a:pt x="43" y="9"/>
                      <a:pt x="43" y="10"/>
                    </a:cubicBezTo>
                    <a:cubicBezTo>
                      <a:pt x="43" y="10"/>
                      <a:pt x="43" y="10"/>
                      <a:pt x="43" y="10"/>
                    </a:cubicBezTo>
                    <a:cubicBezTo>
                      <a:pt x="43" y="10"/>
                      <a:pt x="44" y="10"/>
                      <a:pt x="45" y="10"/>
                    </a:cubicBezTo>
                    <a:cubicBezTo>
                      <a:pt x="44" y="10"/>
                      <a:pt x="44" y="9"/>
                      <a:pt x="44" y="9"/>
                    </a:cubicBezTo>
                    <a:cubicBezTo>
                      <a:pt x="44" y="9"/>
                      <a:pt x="44" y="9"/>
                      <a:pt x="45" y="9"/>
                    </a:cubicBezTo>
                    <a:cubicBezTo>
                      <a:pt x="45" y="9"/>
                      <a:pt x="45" y="9"/>
                      <a:pt x="45" y="9"/>
                    </a:cubicBezTo>
                    <a:cubicBezTo>
                      <a:pt x="46" y="10"/>
                      <a:pt x="47" y="9"/>
                      <a:pt x="48" y="10"/>
                    </a:cubicBezTo>
                    <a:cubicBezTo>
                      <a:pt x="48" y="10"/>
                      <a:pt x="48" y="9"/>
                      <a:pt x="48" y="9"/>
                    </a:cubicBezTo>
                    <a:cubicBezTo>
                      <a:pt x="49" y="10"/>
                      <a:pt x="50" y="9"/>
                      <a:pt x="50" y="9"/>
                    </a:cubicBezTo>
                    <a:cubicBezTo>
                      <a:pt x="50" y="9"/>
                      <a:pt x="50" y="9"/>
                      <a:pt x="51" y="9"/>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8"/>
                      <a:pt x="57" y="8"/>
                      <a:pt x="57" y="9"/>
                    </a:cubicBezTo>
                    <a:cubicBezTo>
                      <a:pt x="57" y="9"/>
                      <a:pt x="57" y="9"/>
                      <a:pt x="57" y="9"/>
                    </a:cubicBezTo>
                    <a:cubicBezTo>
                      <a:pt x="57" y="9"/>
                      <a:pt x="58" y="9"/>
                      <a:pt x="58" y="8"/>
                    </a:cubicBezTo>
                    <a:cubicBezTo>
                      <a:pt x="58" y="8"/>
                      <a:pt x="58" y="9"/>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8"/>
                    </a:cubicBezTo>
                    <a:cubicBezTo>
                      <a:pt x="67" y="9"/>
                      <a:pt x="67" y="7"/>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8"/>
                    </a:cubicBezTo>
                    <a:cubicBezTo>
                      <a:pt x="72" y="9"/>
                      <a:pt x="72" y="9"/>
                      <a:pt x="73" y="9"/>
                    </a:cubicBezTo>
                    <a:cubicBezTo>
                      <a:pt x="73" y="8"/>
                      <a:pt x="74" y="9"/>
                      <a:pt x="74" y="8"/>
                    </a:cubicBezTo>
                    <a:cubicBezTo>
                      <a:pt x="74" y="8"/>
                      <a:pt x="74" y="8"/>
                      <a:pt x="74" y="9"/>
                    </a:cubicBezTo>
                    <a:cubicBezTo>
                      <a:pt x="74" y="8"/>
                      <a:pt x="74" y="8"/>
                      <a:pt x="75" y="8"/>
                    </a:cubicBezTo>
                    <a:cubicBezTo>
                      <a:pt x="74" y="8"/>
                      <a:pt x="74" y="8"/>
                      <a:pt x="74" y="8"/>
                    </a:cubicBezTo>
                    <a:cubicBezTo>
                      <a:pt x="74" y="9"/>
                      <a:pt x="75" y="8"/>
                      <a:pt x="75" y="9"/>
                    </a:cubicBezTo>
                    <a:cubicBezTo>
                      <a:pt x="75" y="8"/>
                      <a:pt x="75" y="9"/>
                      <a:pt x="76" y="8"/>
                    </a:cubicBezTo>
                    <a:cubicBezTo>
                      <a:pt x="76" y="8"/>
                      <a:pt x="76" y="8"/>
                      <a:pt x="76" y="8"/>
                    </a:cubicBezTo>
                    <a:cubicBezTo>
                      <a:pt x="76" y="8"/>
                      <a:pt x="76" y="8"/>
                      <a:pt x="76" y="8"/>
                    </a:cubicBezTo>
                    <a:cubicBezTo>
                      <a:pt x="77" y="8"/>
                      <a:pt x="77" y="8"/>
                      <a:pt x="76" y="8"/>
                    </a:cubicBezTo>
                    <a:cubicBezTo>
                      <a:pt x="77" y="9"/>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9"/>
                      <a:pt x="78" y="9"/>
                      <a:pt x="78" y="9"/>
                    </a:cubicBezTo>
                    <a:cubicBezTo>
                      <a:pt x="78" y="9"/>
                      <a:pt x="79" y="8"/>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8"/>
                      <a:pt x="84" y="7"/>
                      <a:pt x="85" y="8"/>
                    </a:cubicBezTo>
                    <a:cubicBezTo>
                      <a:pt x="85" y="8"/>
                      <a:pt x="85" y="8"/>
                      <a:pt x="85" y="8"/>
                    </a:cubicBezTo>
                    <a:cubicBezTo>
                      <a:pt x="85" y="8"/>
                      <a:pt x="86" y="8"/>
                      <a:pt x="86" y="7"/>
                    </a:cubicBezTo>
                    <a:cubicBezTo>
                      <a:pt x="86" y="7"/>
                      <a:pt x="86" y="8"/>
                      <a:pt x="86" y="8"/>
                    </a:cubicBezTo>
                    <a:cubicBezTo>
                      <a:pt x="87" y="8"/>
                      <a:pt x="87" y="8"/>
                      <a:pt x="87" y="7"/>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7"/>
                    </a:cubicBezTo>
                    <a:cubicBezTo>
                      <a:pt x="90" y="7"/>
                      <a:pt x="90" y="7"/>
                      <a:pt x="90" y="7"/>
                    </a:cubicBezTo>
                    <a:cubicBezTo>
                      <a:pt x="90" y="7"/>
                      <a:pt x="90" y="7"/>
                      <a:pt x="90" y="7"/>
                    </a:cubicBezTo>
                    <a:cubicBezTo>
                      <a:pt x="90" y="7"/>
                      <a:pt x="91" y="6"/>
                      <a:pt x="91" y="6"/>
                    </a:cubicBezTo>
                    <a:cubicBezTo>
                      <a:pt x="91" y="6"/>
                      <a:pt x="91" y="7"/>
                      <a:pt x="91" y="7"/>
                    </a:cubicBezTo>
                    <a:cubicBezTo>
                      <a:pt x="92" y="7"/>
                      <a:pt x="92" y="6"/>
                      <a:pt x="93" y="5"/>
                    </a:cubicBezTo>
                    <a:cubicBezTo>
                      <a:pt x="93" y="6"/>
                      <a:pt x="94" y="5"/>
                      <a:pt x="94" y="5"/>
                    </a:cubicBezTo>
                    <a:cubicBezTo>
                      <a:pt x="94" y="6"/>
                      <a:pt x="94" y="5"/>
                      <a:pt x="94" y="5"/>
                    </a:cubicBezTo>
                    <a:cubicBezTo>
                      <a:pt x="94" y="6"/>
                      <a:pt x="94" y="6"/>
                      <a:pt x="94" y="6"/>
                    </a:cubicBezTo>
                    <a:cubicBezTo>
                      <a:pt x="93" y="6"/>
                      <a:pt x="94" y="7"/>
                      <a:pt x="94" y="7"/>
                    </a:cubicBezTo>
                    <a:cubicBezTo>
                      <a:pt x="94" y="7"/>
                      <a:pt x="95" y="7"/>
                      <a:pt x="96" y="7"/>
                    </a:cubicBezTo>
                    <a:cubicBezTo>
                      <a:pt x="95" y="6"/>
                      <a:pt x="96" y="7"/>
                      <a:pt x="96" y="6"/>
                    </a:cubicBezTo>
                    <a:cubicBezTo>
                      <a:pt x="97" y="6"/>
                      <a:pt x="97" y="6"/>
                      <a:pt x="97" y="7"/>
                    </a:cubicBezTo>
                    <a:cubicBezTo>
                      <a:pt x="98" y="6"/>
                      <a:pt x="98" y="6"/>
                      <a:pt x="99" y="6"/>
                    </a:cubicBezTo>
                    <a:cubicBezTo>
                      <a:pt x="99" y="6"/>
                      <a:pt x="99" y="6"/>
                      <a:pt x="99" y="7"/>
                    </a:cubicBezTo>
                    <a:cubicBezTo>
                      <a:pt x="99" y="6"/>
                      <a:pt x="100" y="6"/>
                      <a:pt x="101" y="6"/>
                    </a:cubicBezTo>
                    <a:cubicBezTo>
                      <a:pt x="101" y="6"/>
                      <a:pt x="101" y="6"/>
                      <a:pt x="101" y="6"/>
                    </a:cubicBezTo>
                    <a:cubicBezTo>
                      <a:pt x="101" y="6"/>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6"/>
                      <a:pt x="104" y="5"/>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6"/>
                      <a:pt x="113" y="6"/>
                      <a:pt x="113" y="7"/>
                    </a:cubicBezTo>
                    <a:cubicBezTo>
                      <a:pt x="113" y="6"/>
                      <a:pt x="114" y="6"/>
                      <a:pt x="114" y="6"/>
                    </a:cubicBezTo>
                    <a:cubicBezTo>
                      <a:pt x="114" y="6"/>
                      <a:pt x="114" y="6"/>
                      <a:pt x="114" y="6"/>
                    </a:cubicBezTo>
                    <a:cubicBezTo>
                      <a:pt x="115" y="6"/>
                      <a:pt x="115" y="7"/>
                      <a:pt x="115" y="6"/>
                    </a:cubicBezTo>
                    <a:cubicBezTo>
                      <a:pt x="115" y="6"/>
                      <a:pt x="115" y="6"/>
                      <a:pt x="115" y="6"/>
                    </a:cubicBezTo>
                    <a:cubicBezTo>
                      <a:pt x="116" y="6"/>
                      <a:pt x="116" y="7"/>
                      <a:pt x="116" y="6"/>
                    </a:cubicBezTo>
                    <a:cubicBezTo>
                      <a:pt x="116" y="6"/>
                      <a:pt x="116" y="7"/>
                      <a:pt x="116" y="7"/>
                    </a:cubicBezTo>
                    <a:cubicBezTo>
                      <a:pt x="117" y="6"/>
                      <a:pt x="117" y="7"/>
                      <a:pt x="117" y="6"/>
                    </a:cubicBezTo>
                    <a:cubicBezTo>
                      <a:pt x="117" y="6"/>
                      <a:pt x="117" y="6"/>
                      <a:pt x="117" y="6"/>
                    </a:cubicBezTo>
                    <a:cubicBezTo>
                      <a:pt x="118" y="7"/>
                      <a:pt x="119" y="6"/>
                      <a:pt x="119" y="6"/>
                    </a:cubicBezTo>
                    <a:cubicBezTo>
                      <a:pt x="119" y="6"/>
                      <a:pt x="120" y="6"/>
                      <a:pt x="120" y="5"/>
                    </a:cubicBezTo>
                    <a:cubicBezTo>
                      <a:pt x="120" y="6"/>
                      <a:pt x="120" y="6"/>
                      <a:pt x="120" y="6"/>
                    </a:cubicBezTo>
                    <a:cubicBezTo>
                      <a:pt x="122" y="6"/>
                      <a:pt x="124" y="6"/>
                      <a:pt x="125" y="5"/>
                    </a:cubicBezTo>
                    <a:cubicBezTo>
                      <a:pt x="125" y="5"/>
                      <a:pt x="125" y="5"/>
                      <a:pt x="125" y="6"/>
                    </a:cubicBezTo>
                    <a:cubicBezTo>
                      <a:pt x="126" y="5"/>
                      <a:pt x="127" y="7"/>
                      <a:pt x="128" y="5"/>
                    </a:cubicBezTo>
                    <a:cubicBezTo>
                      <a:pt x="128" y="5"/>
                      <a:pt x="128" y="5"/>
                      <a:pt x="128" y="4"/>
                    </a:cubicBezTo>
                    <a:cubicBezTo>
                      <a:pt x="128" y="5"/>
                      <a:pt x="128" y="5"/>
                      <a:pt x="128" y="5"/>
                    </a:cubicBezTo>
                    <a:cubicBezTo>
                      <a:pt x="129" y="5"/>
                      <a:pt x="129" y="5"/>
                      <a:pt x="130" y="5"/>
                    </a:cubicBezTo>
                    <a:cubicBezTo>
                      <a:pt x="130" y="5"/>
                      <a:pt x="129" y="5"/>
                      <a:pt x="129" y="5"/>
                    </a:cubicBezTo>
                    <a:cubicBezTo>
                      <a:pt x="130" y="5"/>
                      <a:pt x="130" y="4"/>
                      <a:pt x="131" y="5"/>
                    </a:cubicBezTo>
                    <a:cubicBezTo>
                      <a:pt x="131" y="5"/>
                      <a:pt x="131" y="5"/>
                      <a:pt x="131" y="5"/>
                    </a:cubicBezTo>
                    <a:cubicBezTo>
                      <a:pt x="133" y="6"/>
                      <a:pt x="136" y="7"/>
                      <a:pt x="138" y="6"/>
                    </a:cubicBezTo>
                    <a:cubicBezTo>
                      <a:pt x="138" y="6"/>
                      <a:pt x="138" y="7"/>
                      <a:pt x="138" y="7"/>
                    </a:cubicBezTo>
                    <a:cubicBezTo>
                      <a:pt x="140" y="5"/>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8" name="Freeform 214"/>
              <p:cNvSpPr>
                <a:spLocks noEditPoints="1"/>
              </p:cNvSpPr>
              <p:nvPr/>
            </p:nvSpPr>
            <p:spPr bwMode="auto">
              <a:xfrm>
                <a:off x="4860040" y="5608638"/>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6"/>
                  </a:cxn>
                  <a:cxn ang="0">
                    <a:pos x="0" y="6"/>
                  </a:cxn>
                  <a:cxn ang="0">
                    <a:pos x="3" y="7"/>
                  </a:cxn>
                  <a:cxn ang="0">
                    <a:pos x="8" y="8"/>
                  </a:cxn>
                  <a:cxn ang="0">
                    <a:pos x="12" y="8"/>
                  </a:cxn>
                  <a:cxn ang="0">
                    <a:pos x="13" y="8"/>
                  </a:cxn>
                  <a:cxn ang="0">
                    <a:pos x="16" y="9"/>
                  </a:cxn>
                  <a:cxn ang="0">
                    <a:pos x="16" y="9"/>
                  </a:cxn>
                  <a:cxn ang="0">
                    <a:pos x="17" y="9"/>
                  </a:cxn>
                  <a:cxn ang="0">
                    <a:pos x="20" y="8"/>
                  </a:cxn>
                  <a:cxn ang="0">
                    <a:pos x="22" y="9"/>
                  </a:cxn>
                  <a:cxn ang="0">
                    <a:pos x="23" y="9"/>
                  </a:cxn>
                  <a:cxn ang="0">
                    <a:pos x="26" y="9"/>
                  </a:cxn>
                  <a:cxn ang="0">
                    <a:pos x="28" y="9"/>
                  </a:cxn>
                  <a:cxn ang="0">
                    <a:pos x="29" y="9"/>
                  </a:cxn>
                  <a:cxn ang="0">
                    <a:pos x="31" y="8"/>
                  </a:cxn>
                  <a:cxn ang="0">
                    <a:pos x="32" y="9"/>
                  </a:cxn>
                  <a:cxn ang="0">
                    <a:pos x="39" y="9"/>
                  </a:cxn>
                  <a:cxn ang="0">
                    <a:pos x="42" y="9"/>
                  </a:cxn>
                  <a:cxn ang="0">
                    <a:pos x="45" y="8"/>
                  </a:cxn>
                  <a:cxn ang="0">
                    <a:pos x="51" y="9"/>
                  </a:cxn>
                  <a:cxn ang="0">
                    <a:pos x="54" y="8"/>
                  </a:cxn>
                  <a:cxn ang="0">
                    <a:pos x="56" y="8"/>
                  </a:cxn>
                  <a:cxn ang="0">
                    <a:pos x="57" y="8"/>
                  </a:cxn>
                  <a:cxn ang="0">
                    <a:pos x="59" y="9"/>
                  </a:cxn>
                  <a:cxn ang="0">
                    <a:pos x="61" y="8"/>
                  </a:cxn>
                  <a:cxn ang="0">
                    <a:pos x="67" y="8"/>
                  </a:cxn>
                  <a:cxn ang="0">
                    <a:pos x="70" y="8"/>
                  </a:cxn>
                  <a:cxn ang="0">
                    <a:pos x="74" y="8"/>
                  </a:cxn>
                  <a:cxn ang="0">
                    <a:pos x="77" y="8"/>
                  </a:cxn>
                  <a:cxn ang="0">
                    <a:pos x="78" y="8"/>
                  </a:cxn>
                  <a:cxn ang="0">
                    <a:pos x="81" y="7"/>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0"/>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1"/>
                      <a:pt x="114" y="1"/>
                      <a:pt x="114" y="2"/>
                    </a:cubicBezTo>
                    <a:cubicBezTo>
                      <a:pt x="113" y="1"/>
                      <a:pt x="114" y="1"/>
                      <a:pt x="114" y="1"/>
                    </a:cubicBezTo>
                    <a:cubicBezTo>
                      <a:pt x="112" y="2"/>
                      <a:pt x="112" y="2"/>
                      <a:pt x="111" y="1"/>
                    </a:cubicBezTo>
                    <a:cubicBezTo>
                      <a:pt x="107" y="0"/>
                      <a:pt x="102" y="1"/>
                      <a:pt x="98" y="1"/>
                    </a:cubicBezTo>
                    <a:cubicBezTo>
                      <a:pt x="93" y="1"/>
                      <a:pt x="89" y="2"/>
                      <a:pt x="84" y="3"/>
                    </a:cubicBezTo>
                    <a:cubicBezTo>
                      <a:pt x="83" y="4"/>
                      <a:pt x="82" y="3"/>
                      <a:pt x="82" y="4"/>
                    </a:cubicBezTo>
                    <a:cubicBezTo>
                      <a:pt x="82" y="4"/>
                      <a:pt x="82" y="4"/>
                      <a:pt x="82" y="4"/>
                    </a:cubicBezTo>
                    <a:cubicBezTo>
                      <a:pt x="81" y="4"/>
                      <a:pt x="81" y="4"/>
                      <a:pt x="80" y="3"/>
                    </a:cubicBezTo>
                    <a:cubicBezTo>
                      <a:pt x="80" y="4"/>
                      <a:pt x="79" y="4"/>
                      <a:pt x="80" y="4"/>
                    </a:cubicBezTo>
                    <a:cubicBezTo>
                      <a:pt x="79" y="4"/>
                      <a:pt x="79" y="3"/>
                      <a:pt x="79" y="4"/>
                    </a:cubicBezTo>
                    <a:cubicBezTo>
                      <a:pt x="79" y="3"/>
                      <a:pt x="79" y="4"/>
                      <a:pt x="79" y="4"/>
                    </a:cubicBezTo>
                    <a:cubicBezTo>
                      <a:pt x="77" y="4"/>
                      <a:pt x="79" y="3"/>
                      <a:pt x="77" y="3"/>
                    </a:cubicBezTo>
                    <a:cubicBezTo>
                      <a:pt x="75" y="3"/>
                      <a:pt x="73" y="4"/>
                      <a:pt x="71" y="4"/>
                    </a:cubicBezTo>
                    <a:cubicBezTo>
                      <a:pt x="71" y="4"/>
                      <a:pt x="71" y="4"/>
                      <a:pt x="71" y="4"/>
                    </a:cubicBezTo>
                    <a:cubicBezTo>
                      <a:pt x="71" y="3"/>
                      <a:pt x="70" y="4"/>
                      <a:pt x="70" y="4"/>
                    </a:cubicBezTo>
                    <a:cubicBezTo>
                      <a:pt x="70" y="4"/>
                      <a:pt x="70" y="4"/>
                      <a:pt x="70" y="4"/>
                    </a:cubicBezTo>
                    <a:cubicBezTo>
                      <a:pt x="69" y="4"/>
                      <a:pt x="69" y="4"/>
                      <a:pt x="68" y="4"/>
                    </a:cubicBezTo>
                    <a:cubicBezTo>
                      <a:pt x="68" y="4"/>
                      <a:pt x="68" y="4"/>
                      <a:pt x="68" y="4"/>
                    </a:cubicBezTo>
                    <a:cubicBezTo>
                      <a:pt x="67" y="4"/>
                      <a:pt x="66" y="3"/>
                      <a:pt x="65" y="4"/>
                    </a:cubicBezTo>
                    <a:cubicBezTo>
                      <a:pt x="66" y="4"/>
                      <a:pt x="65" y="4"/>
                      <a:pt x="65" y="4"/>
                    </a:cubicBezTo>
                    <a:cubicBezTo>
                      <a:pt x="64" y="5"/>
                      <a:pt x="63" y="3"/>
                      <a:pt x="63" y="4"/>
                    </a:cubicBezTo>
                    <a:cubicBezTo>
                      <a:pt x="63" y="4"/>
                      <a:pt x="63" y="4"/>
                      <a:pt x="63" y="4"/>
                    </a:cubicBezTo>
                    <a:cubicBezTo>
                      <a:pt x="60" y="4"/>
                      <a:pt x="58" y="4"/>
                      <a:pt x="56" y="5"/>
                    </a:cubicBezTo>
                    <a:cubicBezTo>
                      <a:pt x="54" y="5"/>
                      <a:pt x="53" y="4"/>
                      <a:pt x="51" y="4"/>
                    </a:cubicBezTo>
                    <a:cubicBezTo>
                      <a:pt x="51" y="5"/>
                      <a:pt x="51" y="5"/>
                      <a:pt x="51" y="5"/>
                    </a:cubicBezTo>
                    <a:cubicBezTo>
                      <a:pt x="51" y="5"/>
                      <a:pt x="51" y="5"/>
                      <a:pt x="51" y="4"/>
                    </a:cubicBezTo>
                    <a:cubicBezTo>
                      <a:pt x="50" y="5"/>
                      <a:pt x="49" y="5"/>
                      <a:pt x="48" y="5"/>
                    </a:cubicBezTo>
                    <a:cubicBezTo>
                      <a:pt x="48" y="5"/>
                      <a:pt x="48" y="5"/>
                      <a:pt x="48" y="5"/>
                    </a:cubicBezTo>
                    <a:cubicBezTo>
                      <a:pt x="47" y="4"/>
                      <a:pt x="46" y="5"/>
                      <a:pt x="45" y="5"/>
                    </a:cubicBezTo>
                    <a:cubicBezTo>
                      <a:pt x="45" y="6"/>
                      <a:pt x="44" y="5"/>
                      <a:pt x="44" y="5"/>
                    </a:cubicBezTo>
                    <a:cubicBezTo>
                      <a:pt x="44" y="5"/>
                      <a:pt x="44" y="5"/>
                      <a:pt x="44" y="5"/>
                    </a:cubicBezTo>
                    <a:cubicBezTo>
                      <a:pt x="43" y="5"/>
                      <a:pt x="43" y="5"/>
                      <a:pt x="42" y="5"/>
                    </a:cubicBezTo>
                    <a:cubicBezTo>
                      <a:pt x="41" y="5"/>
                      <a:pt x="41" y="6"/>
                      <a:pt x="41" y="5"/>
                    </a:cubicBezTo>
                    <a:cubicBezTo>
                      <a:pt x="40" y="5"/>
                      <a:pt x="40" y="5"/>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6"/>
                      <a:pt x="19" y="6"/>
                    </a:cubicBezTo>
                    <a:cubicBezTo>
                      <a:pt x="18" y="6"/>
                      <a:pt x="18" y="6"/>
                      <a:pt x="18" y="7"/>
                    </a:cubicBezTo>
                    <a:cubicBezTo>
                      <a:pt x="18" y="7"/>
                      <a:pt x="18" y="6"/>
                      <a:pt x="18" y="7"/>
                    </a:cubicBezTo>
                    <a:cubicBezTo>
                      <a:pt x="18" y="6"/>
                      <a:pt x="18" y="6"/>
                      <a:pt x="18" y="6"/>
                    </a:cubicBezTo>
                    <a:cubicBezTo>
                      <a:pt x="16" y="6"/>
                      <a:pt x="15" y="6"/>
                      <a:pt x="13" y="6"/>
                    </a:cubicBezTo>
                    <a:cubicBezTo>
                      <a:pt x="13" y="6"/>
                      <a:pt x="12" y="6"/>
                      <a:pt x="11" y="6"/>
                    </a:cubicBezTo>
                    <a:cubicBezTo>
                      <a:pt x="10" y="6"/>
                      <a:pt x="9" y="6"/>
                      <a:pt x="9" y="6"/>
                    </a:cubicBezTo>
                    <a:cubicBezTo>
                      <a:pt x="9" y="6"/>
                      <a:pt x="9" y="6"/>
                      <a:pt x="9" y="6"/>
                    </a:cubicBezTo>
                    <a:cubicBezTo>
                      <a:pt x="8" y="6"/>
                      <a:pt x="7" y="6"/>
                      <a:pt x="6" y="6"/>
                    </a:cubicBezTo>
                    <a:cubicBezTo>
                      <a:pt x="6" y="6"/>
                      <a:pt x="6" y="6"/>
                      <a:pt x="5" y="6"/>
                    </a:cubicBezTo>
                    <a:cubicBezTo>
                      <a:pt x="5" y="6"/>
                      <a:pt x="5" y="6"/>
                      <a:pt x="5" y="6"/>
                    </a:cubicBezTo>
                    <a:cubicBezTo>
                      <a:pt x="5" y="6"/>
                      <a:pt x="5" y="6"/>
                      <a:pt x="4" y="7"/>
                    </a:cubicBezTo>
                    <a:cubicBezTo>
                      <a:pt x="4" y="6"/>
                      <a:pt x="4" y="7"/>
                      <a:pt x="4" y="6"/>
                    </a:cubicBezTo>
                    <a:cubicBezTo>
                      <a:pt x="4" y="6"/>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7"/>
                      <a:pt x="1" y="7"/>
                      <a:pt x="1" y="6"/>
                    </a:cubicBezTo>
                    <a:cubicBezTo>
                      <a:pt x="0" y="6"/>
                      <a:pt x="1" y="6"/>
                      <a:pt x="1" y="6"/>
                    </a:cubicBezTo>
                    <a:cubicBezTo>
                      <a:pt x="0" y="6"/>
                      <a:pt x="0" y="6"/>
                      <a:pt x="0" y="6"/>
                    </a:cubicBezTo>
                    <a:cubicBezTo>
                      <a:pt x="0" y="6"/>
                      <a:pt x="0" y="6"/>
                      <a:pt x="0" y="7"/>
                    </a:cubicBezTo>
                    <a:cubicBezTo>
                      <a:pt x="0" y="7"/>
                      <a:pt x="0" y="7"/>
                      <a:pt x="0" y="6"/>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7"/>
                    </a:cubicBezTo>
                    <a:cubicBezTo>
                      <a:pt x="6" y="7"/>
                      <a:pt x="7" y="7"/>
                      <a:pt x="8" y="8"/>
                    </a:cubicBezTo>
                    <a:cubicBezTo>
                      <a:pt x="8" y="7"/>
                      <a:pt x="9" y="7"/>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7"/>
                    </a:cubicBezTo>
                    <a:cubicBezTo>
                      <a:pt x="14" y="7"/>
                      <a:pt x="14" y="7"/>
                      <a:pt x="14" y="7"/>
                    </a:cubicBezTo>
                    <a:cubicBezTo>
                      <a:pt x="14" y="8"/>
                      <a:pt x="14" y="8"/>
                      <a:pt x="15" y="8"/>
                    </a:cubicBezTo>
                    <a:cubicBezTo>
                      <a:pt x="15" y="8"/>
                      <a:pt x="14" y="8"/>
                      <a:pt x="14" y="8"/>
                    </a:cubicBezTo>
                    <a:cubicBezTo>
                      <a:pt x="14" y="9"/>
                      <a:pt x="13" y="9"/>
                      <a:pt x="13" y="8"/>
                    </a:cubicBezTo>
                    <a:cubicBezTo>
                      <a:pt x="12" y="9"/>
                      <a:pt x="13" y="8"/>
                      <a:pt x="13" y="9"/>
                    </a:cubicBezTo>
                    <a:cubicBezTo>
                      <a:pt x="13" y="9"/>
                      <a:pt x="14" y="9"/>
                      <a:pt x="14" y="9"/>
                    </a:cubicBezTo>
                    <a:cubicBezTo>
                      <a:pt x="14" y="8"/>
                      <a:pt x="14" y="8"/>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9"/>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8"/>
                    </a:cubicBezTo>
                    <a:cubicBezTo>
                      <a:pt x="17" y="8"/>
                      <a:pt x="17" y="8"/>
                      <a:pt x="18" y="8"/>
                    </a:cubicBezTo>
                    <a:cubicBezTo>
                      <a:pt x="18" y="8"/>
                      <a:pt x="18" y="8"/>
                      <a:pt x="18" y="9"/>
                    </a:cubicBezTo>
                    <a:cubicBezTo>
                      <a:pt x="18" y="9"/>
                      <a:pt x="18" y="9"/>
                      <a:pt x="18" y="9"/>
                    </a:cubicBezTo>
                    <a:cubicBezTo>
                      <a:pt x="17" y="9"/>
                      <a:pt x="18" y="9"/>
                      <a:pt x="17" y="9"/>
                    </a:cubicBezTo>
                    <a:cubicBezTo>
                      <a:pt x="18" y="9"/>
                      <a:pt x="18" y="9"/>
                      <a:pt x="18" y="9"/>
                    </a:cubicBezTo>
                    <a:cubicBezTo>
                      <a:pt x="18" y="9"/>
                      <a:pt x="18" y="9"/>
                      <a:pt x="18" y="9"/>
                    </a:cubicBezTo>
                    <a:cubicBezTo>
                      <a:pt x="19" y="8"/>
                      <a:pt x="19" y="9"/>
                      <a:pt x="19" y="9"/>
                    </a:cubicBezTo>
                    <a:cubicBezTo>
                      <a:pt x="19" y="9"/>
                      <a:pt x="20" y="8"/>
                      <a:pt x="20" y="8"/>
                    </a:cubicBezTo>
                    <a:cubicBezTo>
                      <a:pt x="20" y="8"/>
                      <a:pt x="20" y="8"/>
                      <a:pt x="20" y="8"/>
                    </a:cubicBezTo>
                    <a:cubicBezTo>
                      <a:pt x="20" y="8"/>
                      <a:pt x="21" y="8"/>
                      <a:pt x="20" y="8"/>
                    </a:cubicBezTo>
                    <a:cubicBezTo>
                      <a:pt x="20" y="8"/>
                      <a:pt x="21" y="8"/>
                      <a:pt x="21" y="8"/>
                    </a:cubicBezTo>
                    <a:cubicBezTo>
                      <a:pt x="21" y="9"/>
                      <a:pt x="20" y="9"/>
                      <a:pt x="20" y="9"/>
                    </a:cubicBezTo>
                    <a:cubicBezTo>
                      <a:pt x="21" y="9"/>
                      <a:pt x="21" y="9"/>
                      <a:pt x="21" y="9"/>
                    </a:cubicBezTo>
                    <a:cubicBezTo>
                      <a:pt x="22" y="9"/>
                      <a:pt x="21" y="9"/>
                      <a:pt x="22" y="9"/>
                    </a:cubicBezTo>
                    <a:cubicBezTo>
                      <a:pt x="21" y="9"/>
                      <a:pt x="22" y="9"/>
                      <a:pt x="22" y="9"/>
                    </a:cubicBezTo>
                    <a:cubicBezTo>
                      <a:pt x="21" y="9"/>
                      <a:pt x="22" y="9"/>
                      <a:pt x="22" y="9"/>
                    </a:cubicBezTo>
                    <a:cubicBezTo>
                      <a:pt x="23" y="9"/>
                      <a:pt x="23" y="9"/>
                      <a:pt x="23" y="9"/>
                    </a:cubicBezTo>
                    <a:cubicBezTo>
                      <a:pt x="23" y="9"/>
                      <a:pt x="23" y="9"/>
                      <a:pt x="22" y="9"/>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9"/>
                      <a:pt x="24" y="9"/>
                      <a:pt x="24" y="9"/>
                    </a:cubicBezTo>
                    <a:cubicBezTo>
                      <a:pt x="24" y="9"/>
                      <a:pt x="24" y="9"/>
                      <a:pt x="24" y="10"/>
                    </a:cubicBezTo>
                    <a:cubicBezTo>
                      <a:pt x="24" y="9"/>
                      <a:pt x="25" y="9"/>
                      <a:pt x="25" y="9"/>
                    </a:cubicBezTo>
                    <a:cubicBezTo>
                      <a:pt x="25" y="9"/>
                      <a:pt x="25" y="9"/>
                      <a:pt x="25" y="10"/>
                    </a:cubicBezTo>
                    <a:cubicBezTo>
                      <a:pt x="25" y="9"/>
                      <a:pt x="25" y="9"/>
                      <a:pt x="26" y="9"/>
                    </a:cubicBezTo>
                    <a:cubicBezTo>
                      <a:pt x="25" y="9"/>
                      <a:pt x="25" y="9"/>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9"/>
                      <a:pt x="28" y="10"/>
                    </a:cubicBezTo>
                    <a:cubicBezTo>
                      <a:pt x="27" y="9"/>
                      <a:pt x="28" y="9"/>
                      <a:pt x="28" y="9"/>
                    </a:cubicBezTo>
                    <a:cubicBezTo>
                      <a:pt x="29" y="9"/>
                      <a:pt x="28" y="9"/>
                      <a:pt x="28" y="10"/>
                    </a:cubicBezTo>
                    <a:cubicBezTo>
                      <a:pt x="28" y="9"/>
                      <a:pt x="29" y="10"/>
                      <a:pt x="29" y="9"/>
                    </a:cubicBezTo>
                    <a:cubicBezTo>
                      <a:pt x="29" y="9"/>
                      <a:pt x="29" y="9"/>
                      <a:pt x="29" y="9"/>
                    </a:cubicBezTo>
                    <a:cubicBezTo>
                      <a:pt x="30" y="9"/>
                      <a:pt x="29" y="9"/>
                      <a:pt x="29" y="9"/>
                    </a:cubicBezTo>
                    <a:cubicBezTo>
                      <a:pt x="30" y="9"/>
                      <a:pt x="30" y="9"/>
                      <a:pt x="30" y="9"/>
                    </a:cubicBezTo>
                    <a:cubicBezTo>
                      <a:pt x="30" y="9"/>
                      <a:pt x="30" y="8"/>
                      <a:pt x="31" y="9"/>
                    </a:cubicBezTo>
                    <a:cubicBezTo>
                      <a:pt x="31" y="9"/>
                      <a:pt x="30" y="9"/>
                      <a:pt x="30" y="9"/>
                    </a:cubicBezTo>
                    <a:cubicBezTo>
                      <a:pt x="31" y="9"/>
                      <a:pt x="31" y="8"/>
                      <a:pt x="31" y="8"/>
                    </a:cubicBezTo>
                    <a:cubicBezTo>
                      <a:pt x="31" y="8"/>
                      <a:pt x="31" y="8"/>
                      <a:pt x="31" y="7"/>
                    </a:cubicBezTo>
                    <a:cubicBezTo>
                      <a:pt x="32" y="7"/>
                      <a:pt x="31" y="8"/>
                      <a:pt x="31" y="8"/>
                    </a:cubicBezTo>
                    <a:cubicBezTo>
                      <a:pt x="32" y="8"/>
                      <a:pt x="32" y="8"/>
                      <a:pt x="32" y="8"/>
                    </a:cubicBezTo>
                    <a:cubicBezTo>
                      <a:pt x="32" y="8"/>
                      <a:pt x="31" y="9"/>
                      <a:pt x="31" y="9"/>
                    </a:cubicBezTo>
                    <a:cubicBezTo>
                      <a:pt x="31" y="9"/>
                      <a:pt x="31" y="9"/>
                      <a:pt x="32" y="9"/>
                    </a:cubicBezTo>
                    <a:cubicBezTo>
                      <a:pt x="32" y="9"/>
                      <a:pt x="31" y="9"/>
                      <a:pt x="32" y="9"/>
                    </a:cubicBezTo>
                    <a:cubicBezTo>
                      <a:pt x="32" y="9"/>
                      <a:pt x="32" y="9"/>
                      <a:pt x="32" y="9"/>
                    </a:cubicBezTo>
                    <a:cubicBezTo>
                      <a:pt x="32" y="9"/>
                      <a:pt x="32" y="9"/>
                      <a:pt x="32" y="9"/>
                    </a:cubicBezTo>
                    <a:cubicBezTo>
                      <a:pt x="32" y="9"/>
                      <a:pt x="33" y="9"/>
                      <a:pt x="33" y="9"/>
                    </a:cubicBezTo>
                    <a:cubicBezTo>
                      <a:pt x="33" y="9"/>
                      <a:pt x="33" y="9"/>
                      <a:pt x="33" y="9"/>
                    </a:cubicBezTo>
                    <a:cubicBezTo>
                      <a:pt x="33" y="10"/>
                      <a:pt x="33" y="9"/>
                      <a:pt x="34" y="9"/>
                    </a:cubicBezTo>
                    <a:cubicBezTo>
                      <a:pt x="34" y="9"/>
                      <a:pt x="34" y="9"/>
                      <a:pt x="34" y="9"/>
                    </a:cubicBezTo>
                    <a:cubicBezTo>
                      <a:pt x="35" y="9"/>
                      <a:pt x="37" y="9"/>
                      <a:pt x="38" y="9"/>
                    </a:cubicBezTo>
                    <a:cubicBezTo>
                      <a:pt x="38" y="9"/>
                      <a:pt x="38" y="9"/>
                      <a:pt x="39" y="9"/>
                    </a:cubicBezTo>
                    <a:cubicBezTo>
                      <a:pt x="39" y="9"/>
                      <a:pt x="39" y="9"/>
                      <a:pt x="39" y="9"/>
                    </a:cubicBezTo>
                    <a:cubicBezTo>
                      <a:pt x="39" y="9"/>
                      <a:pt x="39" y="9"/>
                      <a:pt x="40" y="9"/>
                    </a:cubicBezTo>
                    <a:cubicBezTo>
                      <a:pt x="40" y="9"/>
                      <a:pt x="41" y="9"/>
                      <a:pt x="41" y="9"/>
                    </a:cubicBezTo>
                    <a:cubicBezTo>
                      <a:pt x="41" y="9"/>
                      <a:pt x="41" y="9"/>
                      <a:pt x="41" y="9"/>
                    </a:cubicBezTo>
                    <a:cubicBezTo>
                      <a:pt x="41" y="9"/>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8"/>
                    </a:cubicBezTo>
                    <a:cubicBezTo>
                      <a:pt x="44" y="8"/>
                      <a:pt x="44" y="9"/>
                      <a:pt x="45" y="8"/>
                    </a:cubicBezTo>
                    <a:cubicBezTo>
                      <a:pt x="45" y="8"/>
                      <a:pt x="45" y="9"/>
                      <a:pt x="45" y="9"/>
                    </a:cubicBezTo>
                    <a:cubicBezTo>
                      <a:pt x="46" y="9"/>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8"/>
                      <a:pt x="53" y="8"/>
                      <a:pt x="53" y="9"/>
                    </a:cubicBezTo>
                    <a:cubicBezTo>
                      <a:pt x="53" y="9"/>
                      <a:pt x="53" y="9"/>
                      <a:pt x="53" y="9"/>
                    </a:cubicBezTo>
                    <a:cubicBezTo>
                      <a:pt x="53" y="9"/>
                      <a:pt x="53" y="9"/>
                      <a:pt x="54" y="9"/>
                    </a:cubicBezTo>
                    <a:cubicBezTo>
                      <a:pt x="54" y="8"/>
                      <a:pt x="54" y="9"/>
                      <a:pt x="54" y="8"/>
                    </a:cubicBezTo>
                    <a:cubicBezTo>
                      <a:pt x="55" y="8"/>
                      <a:pt x="55" y="8"/>
                      <a:pt x="55" y="8"/>
                    </a:cubicBezTo>
                    <a:cubicBezTo>
                      <a:pt x="55" y="8"/>
                      <a:pt x="55" y="8"/>
                      <a:pt x="55" y="8"/>
                    </a:cubicBezTo>
                    <a:cubicBezTo>
                      <a:pt x="55" y="8"/>
                      <a:pt x="55" y="8"/>
                      <a:pt x="55" y="8"/>
                    </a:cubicBezTo>
                    <a:cubicBezTo>
                      <a:pt x="55" y="8"/>
                      <a:pt x="55" y="9"/>
                      <a:pt x="55" y="9"/>
                    </a:cubicBezTo>
                    <a:cubicBezTo>
                      <a:pt x="55" y="9"/>
                      <a:pt x="55" y="8"/>
                      <a:pt x="55" y="8"/>
                    </a:cubicBezTo>
                    <a:cubicBezTo>
                      <a:pt x="56" y="8"/>
                      <a:pt x="56" y="8"/>
                      <a:pt x="56" y="8"/>
                    </a:cubicBezTo>
                    <a:cubicBezTo>
                      <a:pt x="56" y="9"/>
                      <a:pt x="55" y="8"/>
                      <a:pt x="55" y="8"/>
                    </a:cubicBezTo>
                    <a:cubicBezTo>
                      <a:pt x="55" y="9"/>
                      <a:pt x="56" y="8"/>
                      <a:pt x="56" y="9"/>
                    </a:cubicBezTo>
                    <a:cubicBezTo>
                      <a:pt x="56" y="9"/>
                      <a:pt x="56" y="8"/>
                      <a:pt x="56" y="8"/>
                    </a:cubicBezTo>
                    <a:cubicBezTo>
                      <a:pt x="56" y="8"/>
                      <a:pt x="57" y="8"/>
                      <a:pt x="57" y="9"/>
                    </a:cubicBezTo>
                    <a:cubicBezTo>
                      <a:pt x="57" y="9"/>
                      <a:pt x="57" y="8"/>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8"/>
                      <a:pt x="59" y="8"/>
                    </a:cubicBezTo>
                    <a:cubicBezTo>
                      <a:pt x="60" y="8"/>
                      <a:pt x="60" y="8"/>
                      <a:pt x="60" y="9"/>
                    </a:cubicBezTo>
                    <a:cubicBezTo>
                      <a:pt x="61" y="9"/>
                      <a:pt x="61" y="7"/>
                      <a:pt x="61" y="8"/>
                    </a:cubicBezTo>
                    <a:cubicBezTo>
                      <a:pt x="61" y="8"/>
                      <a:pt x="61" y="8"/>
                      <a:pt x="62" y="8"/>
                    </a:cubicBezTo>
                    <a:cubicBezTo>
                      <a:pt x="62" y="8"/>
                      <a:pt x="62" y="8"/>
                      <a:pt x="62" y="8"/>
                    </a:cubicBezTo>
                    <a:cubicBezTo>
                      <a:pt x="62" y="8"/>
                      <a:pt x="62" y="8"/>
                      <a:pt x="61" y="8"/>
                    </a:cubicBezTo>
                    <a:cubicBezTo>
                      <a:pt x="61" y="8"/>
                      <a:pt x="62" y="8"/>
                      <a:pt x="62" y="8"/>
                    </a:cubicBezTo>
                    <a:cubicBezTo>
                      <a:pt x="62" y="9"/>
                      <a:pt x="64" y="8"/>
                      <a:pt x="65" y="9"/>
                    </a:cubicBezTo>
                    <a:cubicBezTo>
                      <a:pt x="65" y="8"/>
                      <a:pt x="65" y="8"/>
                      <a:pt x="65" y="8"/>
                    </a:cubicBezTo>
                    <a:cubicBezTo>
                      <a:pt x="65" y="9"/>
                      <a:pt x="66" y="8"/>
                      <a:pt x="66" y="8"/>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7"/>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8"/>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7"/>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7"/>
                    </a:cubicBezTo>
                    <a:cubicBezTo>
                      <a:pt x="81" y="7"/>
                      <a:pt x="82" y="7"/>
                      <a:pt x="82" y="7"/>
                    </a:cubicBezTo>
                    <a:cubicBezTo>
                      <a:pt x="82" y="7"/>
                      <a:pt x="82" y="8"/>
                      <a:pt x="82" y="8"/>
                    </a:cubicBezTo>
                    <a:cubicBezTo>
                      <a:pt x="82" y="8"/>
                      <a:pt x="83" y="7"/>
                      <a:pt x="82" y="7"/>
                    </a:cubicBezTo>
                    <a:cubicBezTo>
                      <a:pt x="83" y="8"/>
                      <a:pt x="84" y="7"/>
                      <a:pt x="85" y="7"/>
                    </a:cubicBezTo>
                    <a:cubicBezTo>
                      <a:pt x="85" y="7"/>
                      <a:pt x="85" y="7"/>
                      <a:pt x="85" y="8"/>
                    </a:cubicBezTo>
                    <a:cubicBezTo>
                      <a:pt x="85" y="7"/>
                      <a:pt x="86" y="7"/>
                      <a:pt x="86" y="7"/>
                    </a:cubicBezTo>
                    <a:cubicBezTo>
                      <a:pt x="86" y="7"/>
                      <a:pt x="86" y="7"/>
                      <a:pt x="86" y="7"/>
                    </a:cubicBezTo>
                    <a:cubicBezTo>
                      <a:pt x="87" y="7"/>
                      <a:pt x="87" y="7"/>
                      <a:pt x="87" y="7"/>
                    </a:cubicBezTo>
                    <a:cubicBezTo>
                      <a:pt x="87" y="6"/>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5"/>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5"/>
                      <a:pt x="101" y="6"/>
                    </a:cubicBezTo>
                    <a:cubicBezTo>
                      <a:pt x="101" y="6"/>
                      <a:pt x="101" y="5"/>
                      <a:pt x="102" y="5"/>
                    </a:cubicBezTo>
                    <a:cubicBezTo>
                      <a:pt x="102" y="5"/>
                      <a:pt x="102" y="5"/>
                      <a:pt x="101" y="5"/>
                    </a:cubicBezTo>
                    <a:cubicBezTo>
                      <a:pt x="102" y="5"/>
                      <a:pt x="102" y="6"/>
                      <a:pt x="103" y="5"/>
                    </a:cubicBezTo>
                    <a:cubicBezTo>
                      <a:pt x="103" y="5"/>
                      <a:pt x="103" y="5"/>
                      <a:pt x="103" y="6"/>
                    </a:cubicBezTo>
                    <a:cubicBezTo>
                      <a:pt x="103" y="5"/>
                      <a:pt x="104" y="5"/>
                      <a:pt x="104" y="5"/>
                    </a:cubicBezTo>
                    <a:cubicBezTo>
                      <a:pt x="104" y="5"/>
                      <a:pt x="104" y="5"/>
                      <a:pt x="104" y="6"/>
                    </a:cubicBezTo>
                    <a:cubicBezTo>
                      <a:pt x="104" y="6"/>
                      <a:pt x="104" y="5"/>
                      <a:pt x="105" y="5"/>
                    </a:cubicBezTo>
                    <a:cubicBezTo>
                      <a:pt x="105" y="5"/>
                      <a:pt x="105" y="5"/>
                      <a:pt x="105" y="5"/>
                    </a:cubicBezTo>
                    <a:cubicBezTo>
                      <a:pt x="105" y="5"/>
                      <a:pt x="106" y="5"/>
                      <a:pt x="106" y="5"/>
                    </a:cubicBezTo>
                    <a:cubicBezTo>
                      <a:pt x="106" y="5"/>
                      <a:pt x="106" y="5"/>
                      <a:pt x="107" y="6"/>
                    </a:cubicBezTo>
                    <a:cubicBezTo>
                      <a:pt x="109" y="6"/>
                      <a:pt x="111" y="6"/>
                      <a:pt x="114" y="5"/>
                    </a:cubicBezTo>
                    <a:cubicBezTo>
                      <a:pt x="114" y="6"/>
                      <a:pt x="113" y="5"/>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6"/>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5"/>
                      <a:pt x="125" y="5"/>
                    </a:cubicBezTo>
                    <a:cubicBezTo>
                      <a:pt x="125" y="5"/>
                      <a:pt x="125" y="5"/>
                      <a:pt x="125" y="5"/>
                    </a:cubicBezTo>
                    <a:cubicBezTo>
                      <a:pt x="126" y="4"/>
                      <a:pt x="127" y="6"/>
                      <a:pt x="128" y="4"/>
                    </a:cubicBezTo>
                    <a:cubicBezTo>
                      <a:pt x="128" y="4"/>
                      <a:pt x="128" y="4"/>
                      <a:pt x="128" y="4"/>
                    </a:cubicBezTo>
                    <a:cubicBezTo>
                      <a:pt x="128" y="4"/>
                      <a:pt x="128" y="4"/>
                      <a:pt x="128" y="5"/>
                    </a:cubicBezTo>
                    <a:cubicBezTo>
                      <a:pt x="129" y="4"/>
                      <a:pt x="129" y="5"/>
                      <a:pt x="130" y="4"/>
                    </a:cubicBezTo>
                    <a:cubicBezTo>
                      <a:pt x="130" y="4"/>
                      <a:pt x="129" y="4"/>
                      <a:pt x="129" y="5"/>
                    </a:cubicBezTo>
                    <a:cubicBezTo>
                      <a:pt x="130" y="5"/>
                      <a:pt x="130" y="4"/>
                      <a:pt x="131" y="4"/>
                    </a:cubicBezTo>
                    <a:cubicBezTo>
                      <a:pt x="131" y="4"/>
                      <a:pt x="131" y="4"/>
                      <a:pt x="131" y="4"/>
                    </a:cubicBezTo>
                    <a:cubicBezTo>
                      <a:pt x="133" y="5"/>
                      <a:pt x="136" y="6"/>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7"/>
                    </a:moveTo>
                    <a:cubicBezTo>
                      <a:pt x="78" y="7"/>
                      <a:pt x="78" y="7"/>
                      <a:pt x="78" y="7"/>
                    </a:cubicBezTo>
                    <a:cubicBezTo>
                      <a:pt x="78" y="7"/>
                      <a:pt x="78" y="7"/>
                      <a:pt x="78" y="7"/>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89" name="Freeform 235"/>
              <p:cNvSpPr>
                <a:spLocks noEditPoints="1"/>
              </p:cNvSpPr>
              <p:nvPr/>
            </p:nvSpPr>
            <p:spPr bwMode="auto">
              <a:xfrm>
                <a:off x="4860040" y="5967413"/>
                <a:ext cx="2278063" cy="157162"/>
              </a:xfrm>
              <a:custGeom>
                <a:avLst/>
                <a:gdLst/>
                <a:ahLst/>
                <a:cxnLst>
                  <a:cxn ang="0">
                    <a:pos x="119" y="2"/>
                  </a:cxn>
                  <a:cxn ang="0">
                    <a:pos x="98" y="1"/>
                  </a:cxn>
                  <a:cxn ang="0">
                    <a:pos x="79" y="4"/>
                  </a:cxn>
                  <a:cxn ang="0">
                    <a:pos x="70" y="4"/>
                  </a:cxn>
                  <a:cxn ang="0">
                    <a:pos x="63" y="4"/>
                  </a:cxn>
                  <a:cxn ang="0">
                    <a:pos x="48" y="5"/>
                  </a:cxn>
                  <a:cxn ang="0">
                    <a:pos x="39" y="6"/>
                  </a:cxn>
                  <a:cxn ang="0">
                    <a:pos x="25" y="6"/>
                  </a:cxn>
                  <a:cxn ang="0">
                    <a:pos x="18" y="7"/>
                  </a:cxn>
                  <a:cxn ang="0">
                    <a:pos x="9" y="7"/>
                  </a:cxn>
                  <a:cxn ang="0">
                    <a:pos x="4" y="6"/>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9"/>
                  </a:cxn>
                  <a:cxn ang="0">
                    <a:pos x="29" y="10"/>
                  </a:cxn>
                  <a:cxn ang="0">
                    <a:pos x="31" y="8"/>
                  </a:cxn>
                  <a:cxn ang="0">
                    <a:pos x="32" y="10"/>
                  </a:cxn>
                  <a:cxn ang="0">
                    <a:pos x="39" y="10"/>
                  </a:cxn>
                  <a:cxn ang="0">
                    <a:pos x="42" y="9"/>
                  </a:cxn>
                  <a:cxn ang="0">
                    <a:pos x="45" y="9"/>
                  </a:cxn>
                  <a:cxn ang="0">
                    <a:pos x="51" y="9"/>
                  </a:cxn>
                  <a:cxn ang="0">
                    <a:pos x="54" y="9"/>
                  </a:cxn>
                  <a:cxn ang="0">
                    <a:pos x="56" y="9"/>
                  </a:cxn>
                  <a:cxn ang="0">
                    <a:pos x="57" y="8"/>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2"/>
                      <a:pt x="133" y="1"/>
                    </a:cubicBezTo>
                    <a:cubicBezTo>
                      <a:pt x="129" y="1"/>
                      <a:pt x="124" y="0"/>
                      <a:pt x="120" y="1"/>
                    </a:cubicBezTo>
                    <a:cubicBezTo>
                      <a:pt x="120" y="1"/>
                      <a:pt x="120" y="1"/>
                      <a:pt x="120" y="1"/>
                    </a:cubicBezTo>
                    <a:cubicBezTo>
                      <a:pt x="120" y="1"/>
                      <a:pt x="120" y="1"/>
                      <a:pt x="120" y="1"/>
                    </a:cubicBezTo>
                    <a:cubicBezTo>
                      <a:pt x="120" y="1"/>
                      <a:pt x="119" y="1"/>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1"/>
                      <a:pt x="98" y="1"/>
                    </a:cubicBezTo>
                    <a:cubicBezTo>
                      <a:pt x="93" y="2"/>
                      <a:pt x="89" y="3"/>
                      <a:pt x="84" y="3"/>
                    </a:cubicBezTo>
                    <a:cubicBezTo>
                      <a:pt x="83" y="4"/>
                      <a:pt x="82" y="4"/>
                      <a:pt x="82" y="4"/>
                    </a:cubicBezTo>
                    <a:cubicBezTo>
                      <a:pt x="82" y="4"/>
                      <a:pt x="82" y="4"/>
                      <a:pt x="82" y="4"/>
                    </a:cubicBezTo>
                    <a:cubicBezTo>
                      <a:pt x="81" y="5"/>
                      <a:pt x="81" y="4"/>
                      <a:pt x="80" y="4"/>
                    </a:cubicBezTo>
                    <a:cubicBezTo>
                      <a:pt x="80" y="4"/>
                      <a:pt x="79" y="4"/>
                      <a:pt x="80" y="4"/>
                    </a:cubicBezTo>
                    <a:cubicBezTo>
                      <a:pt x="79" y="5"/>
                      <a:pt x="79" y="4"/>
                      <a:pt x="79" y="4"/>
                    </a:cubicBezTo>
                    <a:cubicBezTo>
                      <a:pt x="79" y="4"/>
                      <a:pt x="79" y="4"/>
                      <a:pt x="79" y="4"/>
                    </a:cubicBezTo>
                    <a:cubicBezTo>
                      <a:pt x="77" y="5"/>
                      <a:pt x="79" y="4"/>
                      <a:pt x="77" y="3"/>
                    </a:cubicBezTo>
                    <a:cubicBezTo>
                      <a:pt x="75" y="4"/>
                      <a:pt x="73" y="4"/>
                      <a:pt x="71" y="4"/>
                    </a:cubicBezTo>
                    <a:cubicBezTo>
                      <a:pt x="71" y="4"/>
                      <a:pt x="71" y="5"/>
                      <a:pt x="71" y="5"/>
                    </a:cubicBezTo>
                    <a:cubicBezTo>
                      <a:pt x="71" y="4"/>
                      <a:pt x="70" y="5"/>
                      <a:pt x="70" y="4"/>
                    </a:cubicBezTo>
                    <a:cubicBezTo>
                      <a:pt x="70" y="4"/>
                      <a:pt x="70" y="4"/>
                      <a:pt x="70" y="4"/>
                    </a:cubicBezTo>
                    <a:cubicBezTo>
                      <a:pt x="69" y="4"/>
                      <a:pt x="69" y="4"/>
                      <a:pt x="68" y="4"/>
                    </a:cubicBezTo>
                    <a:cubicBezTo>
                      <a:pt x="68" y="4"/>
                      <a:pt x="68" y="4"/>
                      <a:pt x="68" y="4"/>
                    </a:cubicBezTo>
                    <a:cubicBezTo>
                      <a:pt x="67" y="5"/>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6"/>
                      <a:pt x="45" y="5"/>
                    </a:cubicBezTo>
                    <a:cubicBezTo>
                      <a:pt x="45" y="6"/>
                      <a:pt x="44" y="6"/>
                      <a:pt x="44" y="6"/>
                    </a:cubicBezTo>
                    <a:cubicBezTo>
                      <a:pt x="44" y="6"/>
                      <a:pt x="44" y="6"/>
                      <a:pt x="44" y="5"/>
                    </a:cubicBezTo>
                    <a:cubicBezTo>
                      <a:pt x="43" y="6"/>
                      <a:pt x="43" y="6"/>
                      <a:pt x="42" y="5"/>
                    </a:cubicBezTo>
                    <a:cubicBezTo>
                      <a:pt x="41" y="6"/>
                      <a:pt x="41" y="6"/>
                      <a:pt x="41" y="6"/>
                    </a:cubicBezTo>
                    <a:cubicBezTo>
                      <a:pt x="40" y="5"/>
                      <a:pt x="40" y="6"/>
                      <a:pt x="39" y="6"/>
                    </a:cubicBezTo>
                    <a:cubicBezTo>
                      <a:pt x="39" y="6"/>
                      <a:pt x="39" y="6"/>
                      <a:pt x="38" y="6"/>
                    </a:cubicBezTo>
                    <a:cubicBezTo>
                      <a:pt x="38" y="6"/>
                      <a:pt x="38" y="6"/>
                      <a:pt x="38" y="6"/>
                    </a:cubicBezTo>
                    <a:cubicBezTo>
                      <a:pt x="37" y="6"/>
                      <a:pt x="34" y="6"/>
                      <a:pt x="33" y="6"/>
                    </a:cubicBezTo>
                    <a:cubicBezTo>
                      <a:pt x="33" y="6"/>
                      <a:pt x="32" y="6"/>
                      <a:pt x="32" y="6"/>
                    </a:cubicBezTo>
                    <a:cubicBezTo>
                      <a:pt x="31" y="6"/>
                      <a:pt x="29" y="6"/>
                      <a:pt x="27" y="7"/>
                    </a:cubicBezTo>
                    <a:cubicBezTo>
                      <a:pt x="26" y="6"/>
                      <a:pt x="26" y="6"/>
                      <a:pt x="25" y="6"/>
                    </a:cubicBezTo>
                    <a:cubicBezTo>
                      <a:pt x="24" y="7"/>
                      <a:pt x="24" y="7"/>
                      <a:pt x="24" y="7"/>
                    </a:cubicBezTo>
                    <a:cubicBezTo>
                      <a:pt x="24" y="7"/>
                      <a:pt x="23" y="7"/>
                      <a:pt x="23" y="7"/>
                    </a:cubicBezTo>
                    <a:cubicBezTo>
                      <a:pt x="22" y="7"/>
                      <a:pt x="22" y="6"/>
                      <a:pt x="21" y="7"/>
                    </a:cubicBezTo>
                    <a:cubicBezTo>
                      <a:pt x="21" y="7"/>
                      <a:pt x="21" y="6"/>
                      <a:pt x="21" y="6"/>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6"/>
                      <a:pt x="12" y="7"/>
                      <a:pt x="11" y="7"/>
                    </a:cubicBezTo>
                    <a:cubicBezTo>
                      <a:pt x="10" y="7"/>
                      <a:pt x="9" y="6"/>
                      <a:pt x="9" y="7"/>
                    </a:cubicBezTo>
                    <a:cubicBezTo>
                      <a:pt x="9" y="7"/>
                      <a:pt x="9" y="7"/>
                      <a:pt x="9" y="7"/>
                    </a:cubicBezTo>
                    <a:cubicBezTo>
                      <a:pt x="8" y="7"/>
                      <a:pt x="7" y="7"/>
                      <a:pt x="6" y="6"/>
                    </a:cubicBezTo>
                    <a:cubicBezTo>
                      <a:pt x="6" y="6"/>
                      <a:pt x="6" y="7"/>
                      <a:pt x="5" y="7"/>
                    </a:cubicBezTo>
                    <a:cubicBezTo>
                      <a:pt x="5" y="7"/>
                      <a:pt x="5" y="7"/>
                      <a:pt x="5" y="6"/>
                    </a:cubicBezTo>
                    <a:cubicBezTo>
                      <a:pt x="5" y="7"/>
                      <a:pt x="5" y="7"/>
                      <a:pt x="4" y="7"/>
                    </a:cubicBezTo>
                    <a:cubicBezTo>
                      <a:pt x="4" y="7"/>
                      <a:pt x="4" y="7"/>
                      <a:pt x="4" y="7"/>
                    </a:cubicBezTo>
                    <a:cubicBezTo>
                      <a:pt x="4" y="7"/>
                      <a:pt x="4" y="7"/>
                      <a:pt x="4" y="6"/>
                    </a:cubicBezTo>
                    <a:cubicBezTo>
                      <a:pt x="4" y="6"/>
                      <a:pt x="3" y="7"/>
                      <a:pt x="3" y="6"/>
                    </a:cubicBezTo>
                    <a:cubicBezTo>
                      <a:pt x="2" y="6"/>
                      <a:pt x="2" y="6"/>
                      <a:pt x="2" y="7"/>
                    </a:cubicBezTo>
                    <a:cubicBezTo>
                      <a:pt x="2" y="6"/>
                      <a:pt x="2" y="6"/>
                      <a:pt x="2" y="6"/>
                    </a:cubicBezTo>
                    <a:cubicBezTo>
                      <a:pt x="2" y="6"/>
                      <a:pt x="1" y="6"/>
                      <a:pt x="1" y="6"/>
                    </a:cubicBezTo>
                    <a:cubicBezTo>
                      <a:pt x="1" y="6"/>
                      <a:pt x="1" y="6"/>
                      <a:pt x="1" y="6"/>
                    </a:cubicBezTo>
                    <a:cubicBezTo>
                      <a:pt x="1" y="7"/>
                      <a:pt x="1" y="7"/>
                      <a:pt x="1" y="7"/>
                    </a:cubicBezTo>
                    <a:cubicBezTo>
                      <a:pt x="1" y="7"/>
                      <a:pt x="1" y="7"/>
                      <a:pt x="1" y="7"/>
                    </a:cubicBezTo>
                    <a:cubicBezTo>
                      <a:pt x="1" y="7"/>
                      <a:pt x="1" y="7"/>
                      <a:pt x="1" y="7"/>
                    </a:cubicBezTo>
                    <a:cubicBezTo>
                      <a:pt x="0" y="7"/>
                      <a:pt x="1" y="6"/>
                      <a:pt x="1" y="6"/>
                    </a:cubicBezTo>
                    <a:cubicBezTo>
                      <a:pt x="0" y="6"/>
                      <a:pt x="0" y="7"/>
                      <a:pt x="0" y="7"/>
                    </a:cubicBezTo>
                    <a:cubicBezTo>
                      <a:pt x="0" y="7"/>
                      <a:pt x="0" y="7"/>
                      <a:pt x="0" y="7"/>
                    </a:cubicBezTo>
                    <a:cubicBezTo>
                      <a:pt x="0" y="7"/>
                      <a:pt x="0" y="7"/>
                      <a:pt x="0" y="7"/>
                    </a:cubicBezTo>
                    <a:cubicBezTo>
                      <a:pt x="0" y="7"/>
                      <a:pt x="0" y="7"/>
                      <a:pt x="0" y="7"/>
                    </a:cubicBezTo>
                    <a:cubicBezTo>
                      <a:pt x="1" y="7"/>
                      <a:pt x="2" y="7"/>
                      <a:pt x="2" y="7"/>
                    </a:cubicBezTo>
                    <a:cubicBezTo>
                      <a:pt x="2" y="7"/>
                      <a:pt x="2" y="7"/>
                      <a:pt x="2" y="7"/>
                    </a:cubicBezTo>
                    <a:cubicBezTo>
                      <a:pt x="2" y="7"/>
                      <a:pt x="3" y="7"/>
                      <a:pt x="3" y="7"/>
                    </a:cubicBezTo>
                    <a:cubicBezTo>
                      <a:pt x="3" y="7"/>
                      <a:pt x="3" y="7"/>
                      <a:pt x="3" y="7"/>
                    </a:cubicBezTo>
                    <a:cubicBezTo>
                      <a:pt x="3" y="7"/>
                      <a:pt x="3" y="7"/>
                      <a:pt x="3" y="7"/>
                    </a:cubicBezTo>
                    <a:cubicBezTo>
                      <a:pt x="3" y="7"/>
                      <a:pt x="3" y="7"/>
                      <a:pt x="3" y="8"/>
                    </a:cubicBezTo>
                    <a:cubicBezTo>
                      <a:pt x="3" y="7"/>
                      <a:pt x="4" y="7"/>
                      <a:pt x="5" y="7"/>
                    </a:cubicBezTo>
                    <a:cubicBezTo>
                      <a:pt x="5" y="7"/>
                      <a:pt x="5" y="7"/>
                      <a:pt x="4" y="7"/>
                    </a:cubicBezTo>
                    <a:cubicBezTo>
                      <a:pt x="5" y="8"/>
                      <a:pt x="4" y="7"/>
                      <a:pt x="5" y="7"/>
                    </a:cubicBezTo>
                    <a:cubicBezTo>
                      <a:pt x="5" y="7"/>
                      <a:pt x="5" y="8"/>
                      <a:pt x="5" y="8"/>
                    </a:cubicBezTo>
                    <a:cubicBezTo>
                      <a:pt x="6" y="8"/>
                      <a:pt x="7" y="8"/>
                      <a:pt x="8" y="8"/>
                    </a:cubicBezTo>
                    <a:cubicBezTo>
                      <a:pt x="8" y="8"/>
                      <a:pt x="9" y="8"/>
                      <a:pt x="9" y="8"/>
                    </a:cubicBezTo>
                    <a:cubicBezTo>
                      <a:pt x="10" y="8"/>
                      <a:pt x="9" y="8"/>
                      <a:pt x="10" y="8"/>
                    </a:cubicBezTo>
                    <a:cubicBezTo>
                      <a:pt x="10" y="8"/>
                      <a:pt x="10" y="8"/>
                      <a:pt x="10" y="8"/>
                    </a:cubicBezTo>
                    <a:cubicBezTo>
                      <a:pt x="10" y="8"/>
                      <a:pt x="11" y="8"/>
                      <a:pt x="10" y="8"/>
                    </a:cubicBezTo>
                    <a:cubicBezTo>
                      <a:pt x="11" y="8"/>
                      <a:pt x="12" y="8"/>
                      <a:pt x="13" y="8"/>
                    </a:cubicBezTo>
                    <a:cubicBezTo>
                      <a:pt x="12" y="8"/>
                      <a:pt x="12" y="8"/>
                      <a:pt x="12" y="9"/>
                    </a:cubicBezTo>
                    <a:cubicBezTo>
                      <a:pt x="13" y="8"/>
                      <a:pt x="13" y="8"/>
                      <a:pt x="14" y="8"/>
                    </a:cubicBezTo>
                    <a:cubicBezTo>
                      <a:pt x="14" y="8"/>
                      <a:pt x="14" y="8"/>
                      <a:pt x="14" y="8"/>
                    </a:cubicBezTo>
                    <a:cubicBezTo>
                      <a:pt x="14" y="8"/>
                      <a:pt x="14" y="8"/>
                      <a:pt x="14" y="8"/>
                    </a:cubicBezTo>
                    <a:cubicBezTo>
                      <a:pt x="14" y="8"/>
                      <a:pt x="14" y="8"/>
                      <a:pt x="15" y="8"/>
                    </a:cubicBezTo>
                    <a:cubicBezTo>
                      <a:pt x="15" y="9"/>
                      <a:pt x="14" y="8"/>
                      <a:pt x="14" y="9"/>
                    </a:cubicBezTo>
                    <a:cubicBezTo>
                      <a:pt x="14" y="9"/>
                      <a:pt x="13" y="9"/>
                      <a:pt x="13" y="9"/>
                    </a:cubicBezTo>
                    <a:cubicBezTo>
                      <a:pt x="12" y="9"/>
                      <a:pt x="13" y="9"/>
                      <a:pt x="13" y="9"/>
                    </a:cubicBezTo>
                    <a:cubicBezTo>
                      <a:pt x="13" y="9"/>
                      <a:pt x="14" y="9"/>
                      <a:pt x="14" y="9"/>
                    </a:cubicBezTo>
                    <a:cubicBezTo>
                      <a:pt x="14" y="9"/>
                      <a:pt x="14" y="9"/>
                      <a:pt x="14" y="9"/>
                    </a:cubicBezTo>
                    <a:cubicBezTo>
                      <a:pt x="15" y="8"/>
                      <a:pt x="15" y="9"/>
                      <a:pt x="15" y="9"/>
                    </a:cubicBezTo>
                    <a:cubicBezTo>
                      <a:pt x="15" y="9"/>
                      <a:pt x="15" y="9"/>
                      <a:pt x="15" y="9"/>
                    </a:cubicBezTo>
                    <a:cubicBezTo>
                      <a:pt x="15" y="9"/>
                      <a:pt x="16" y="9"/>
                      <a:pt x="16" y="9"/>
                    </a:cubicBezTo>
                    <a:cubicBezTo>
                      <a:pt x="16" y="10"/>
                      <a:pt x="15" y="9"/>
                      <a:pt x="15" y="9"/>
                    </a:cubicBezTo>
                    <a:cubicBezTo>
                      <a:pt x="15" y="9"/>
                      <a:pt x="15" y="10"/>
                      <a:pt x="15" y="10"/>
                    </a:cubicBezTo>
                    <a:cubicBezTo>
                      <a:pt x="16" y="10"/>
                      <a:pt x="16" y="9"/>
                      <a:pt x="16" y="9"/>
                    </a:cubicBezTo>
                    <a:cubicBezTo>
                      <a:pt x="16" y="10"/>
                      <a:pt x="16" y="10"/>
                      <a:pt x="16" y="10"/>
                    </a:cubicBezTo>
                    <a:cubicBezTo>
                      <a:pt x="16" y="10"/>
                      <a:pt x="17" y="10"/>
                      <a:pt x="17" y="10"/>
                    </a:cubicBezTo>
                    <a:cubicBezTo>
                      <a:pt x="17" y="9"/>
                      <a:pt x="17" y="9"/>
                      <a:pt x="16" y="9"/>
                    </a:cubicBezTo>
                    <a:cubicBezTo>
                      <a:pt x="17" y="9"/>
                      <a:pt x="17" y="9"/>
                      <a:pt x="17" y="9"/>
                    </a:cubicBezTo>
                    <a:cubicBezTo>
                      <a:pt x="17" y="9"/>
                      <a:pt x="17" y="9"/>
                      <a:pt x="17" y="9"/>
                    </a:cubicBezTo>
                    <a:cubicBezTo>
                      <a:pt x="17" y="9"/>
                      <a:pt x="17" y="9"/>
                      <a:pt x="18" y="8"/>
                    </a:cubicBezTo>
                    <a:cubicBezTo>
                      <a:pt x="18" y="9"/>
                      <a:pt x="18" y="9"/>
                      <a:pt x="18" y="9"/>
                    </a:cubicBezTo>
                    <a:cubicBezTo>
                      <a:pt x="18" y="9"/>
                      <a:pt x="18" y="9"/>
                      <a:pt x="18" y="9"/>
                    </a:cubicBezTo>
                    <a:cubicBezTo>
                      <a:pt x="17" y="9"/>
                      <a:pt x="18" y="9"/>
                      <a:pt x="17" y="10"/>
                    </a:cubicBezTo>
                    <a:cubicBezTo>
                      <a:pt x="18" y="10"/>
                      <a:pt x="18" y="9"/>
                      <a:pt x="18" y="9"/>
                    </a:cubicBezTo>
                    <a:cubicBezTo>
                      <a:pt x="18" y="10"/>
                      <a:pt x="18" y="9"/>
                      <a:pt x="18" y="9"/>
                    </a:cubicBezTo>
                    <a:cubicBezTo>
                      <a:pt x="19" y="8"/>
                      <a:pt x="19" y="10"/>
                      <a:pt x="19" y="9"/>
                    </a:cubicBezTo>
                    <a:cubicBezTo>
                      <a:pt x="19" y="9"/>
                      <a:pt x="20" y="9"/>
                      <a:pt x="20" y="8"/>
                    </a:cubicBezTo>
                    <a:cubicBezTo>
                      <a:pt x="20" y="8"/>
                      <a:pt x="20" y="8"/>
                      <a:pt x="20" y="8"/>
                    </a:cubicBezTo>
                    <a:cubicBezTo>
                      <a:pt x="20" y="9"/>
                      <a:pt x="21" y="8"/>
                      <a:pt x="20" y="9"/>
                    </a:cubicBezTo>
                    <a:cubicBezTo>
                      <a:pt x="20" y="9"/>
                      <a:pt x="21" y="9"/>
                      <a:pt x="21" y="9"/>
                    </a:cubicBezTo>
                    <a:cubicBezTo>
                      <a:pt x="21" y="9"/>
                      <a:pt x="20" y="9"/>
                      <a:pt x="20" y="9"/>
                    </a:cubicBezTo>
                    <a:cubicBezTo>
                      <a:pt x="21" y="9"/>
                      <a:pt x="21" y="10"/>
                      <a:pt x="21" y="10"/>
                    </a:cubicBezTo>
                    <a:cubicBezTo>
                      <a:pt x="22" y="10"/>
                      <a:pt x="21" y="9"/>
                      <a:pt x="22" y="9"/>
                    </a:cubicBezTo>
                    <a:cubicBezTo>
                      <a:pt x="21" y="10"/>
                      <a:pt x="22" y="10"/>
                      <a:pt x="22" y="10"/>
                    </a:cubicBezTo>
                    <a:cubicBezTo>
                      <a:pt x="21" y="10"/>
                      <a:pt x="22" y="9"/>
                      <a:pt x="22" y="9"/>
                    </a:cubicBezTo>
                    <a:cubicBezTo>
                      <a:pt x="23" y="9"/>
                      <a:pt x="23" y="10"/>
                      <a:pt x="23" y="10"/>
                    </a:cubicBezTo>
                    <a:cubicBezTo>
                      <a:pt x="23" y="10"/>
                      <a:pt x="23" y="10"/>
                      <a:pt x="22" y="10"/>
                    </a:cubicBezTo>
                    <a:cubicBezTo>
                      <a:pt x="23" y="10"/>
                      <a:pt x="23" y="10"/>
                      <a:pt x="23" y="10"/>
                    </a:cubicBezTo>
                    <a:cubicBezTo>
                      <a:pt x="23" y="10"/>
                      <a:pt x="23" y="9"/>
                      <a:pt x="23" y="9"/>
                    </a:cubicBezTo>
                    <a:cubicBezTo>
                      <a:pt x="23" y="9"/>
                      <a:pt x="24" y="9"/>
                      <a:pt x="24" y="9"/>
                    </a:cubicBezTo>
                    <a:cubicBezTo>
                      <a:pt x="24" y="9"/>
                      <a:pt x="23" y="9"/>
                      <a:pt x="23" y="10"/>
                    </a:cubicBezTo>
                    <a:cubicBezTo>
                      <a:pt x="24" y="9"/>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9"/>
                      <a:pt x="26" y="10"/>
                    </a:cubicBezTo>
                    <a:cubicBezTo>
                      <a:pt x="25" y="9"/>
                      <a:pt x="25" y="10"/>
                      <a:pt x="25" y="10"/>
                    </a:cubicBezTo>
                    <a:cubicBezTo>
                      <a:pt x="25" y="9"/>
                      <a:pt x="25" y="9"/>
                      <a:pt x="25" y="9"/>
                    </a:cubicBezTo>
                    <a:cubicBezTo>
                      <a:pt x="25" y="10"/>
                      <a:pt x="26" y="9"/>
                      <a:pt x="26" y="9"/>
                    </a:cubicBezTo>
                    <a:cubicBezTo>
                      <a:pt x="26" y="9"/>
                      <a:pt x="27" y="10"/>
                      <a:pt x="27" y="10"/>
                    </a:cubicBezTo>
                    <a:cubicBezTo>
                      <a:pt x="27" y="10"/>
                      <a:pt x="27" y="9"/>
                      <a:pt x="27" y="9"/>
                    </a:cubicBezTo>
                    <a:cubicBezTo>
                      <a:pt x="27" y="10"/>
                      <a:pt x="27" y="9"/>
                      <a:pt x="28" y="9"/>
                    </a:cubicBezTo>
                    <a:cubicBezTo>
                      <a:pt x="28" y="10"/>
                      <a:pt x="28" y="10"/>
                      <a:pt x="28" y="10"/>
                    </a:cubicBezTo>
                    <a:cubicBezTo>
                      <a:pt x="27" y="9"/>
                      <a:pt x="28" y="9"/>
                      <a:pt x="28" y="9"/>
                    </a:cubicBezTo>
                    <a:cubicBezTo>
                      <a:pt x="29" y="9"/>
                      <a:pt x="28" y="10"/>
                      <a:pt x="28" y="10"/>
                    </a:cubicBezTo>
                    <a:cubicBezTo>
                      <a:pt x="28" y="10"/>
                      <a:pt x="29" y="10"/>
                      <a:pt x="29" y="10"/>
                    </a:cubicBezTo>
                    <a:cubicBezTo>
                      <a:pt x="29" y="10"/>
                      <a:pt x="29" y="9"/>
                      <a:pt x="29" y="9"/>
                    </a:cubicBezTo>
                    <a:cubicBezTo>
                      <a:pt x="30" y="9"/>
                      <a:pt x="29" y="9"/>
                      <a:pt x="29" y="10"/>
                    </a:cubicBezTo>
                    <a:cubicBezTo>
                      <a:pt x="30" y="10"/>
                      <a:pt x="30" y="9"/>
                      <a:pt x="30" y="9"/>
                    </a:cubicBezTo>
                    <a:cubicBezTo>
                      <a:pt x="30" y="9"/>
                      <a:pt x="30" y="9"/>
                      <a:pt x="31" y="9"/>
                    </a:cubicBezTo>
                    <a:cubicBezTo>
                      <a:pt x="31" y="9"/>
                      <a:pt x="30" y="9"/>
                      <a:pt x="30" y="9"/>
                    </a:cubicBezTo>
                    <a:cubicBezTo>
                      <a:pt x="31" y="9"/>
                      <a:pt x="31" y="9"/>
                      <a:pt x="31" y="9"/>
                    </a:cubicBezTo>
                    <a:cubicBezTo>
                      <a:pt x="31" y="8"/>
                      <a:pt x="31" y="8"/>
                      <a:pt x="31" y="8"/>
                    </a:cubicBezTo>
                    <a:cubicBezTo>
                      <a:pt x="32" y="8"/>
                      <a:pt x="31" y="8"/>
                      <a:pt x="31" y="8"/>
                    </a:cubicBezTo>
                    <a:cubicBezTo>
                      <a:pt x="32" y="8"/>
                      <a:pt x="32" y="8"/>
                      <a:pt x="32" y="8"/>
                    </a:cubicBezTo>
                    <a:cubicBezTo>
                      <a:pt x="32" y="9"/>
                      <a:pt x="31" y="9"/>
                      <a:pt x="31" y="9"/>
                    </a:cubicBezTo>
                    <a:cubicBezTo>
                      <a:pt x="31" y="9"/>
                      <a:pt x="31" y="9"/>
                      <a:pt x="32" y="9"/>
                    </a:cubicBezTo>
                    <a:cubicBezTo>
                      <a:pt x="32" y="9"/>
                      <a:pt x="31" y="10"/>
                      <a:pt x="32" y="10"/>
                    </a:cubicBezTo>
                    <a:cubicBezTo>
                      <a:pt x="32" y="10"/>
                      <a:pt x="32" y="10"/>
                      <a:pt x="32" y="10"/>
                    </a:cubicBezTo>
                    <a:cubicBezTo>
                      <a:pt x="32" y="9"/>
                      <a:pt x="32" y="10"/>
                      <a:pt x="32" y="10"/>
                    </a:cubicBezTo>
                    <a:cubicBezTo>
                      <a:pt x="32" y="9"/>
                      <a:pt x="33" y="9"/>
                      <a:pt x="33" y="9"/>
                    </a:cubicBezTo>
                    <a:cubicBezTo>
                      <a:pt x="33" y="9"/>
                      <a:pt x="33" y="10"/>
                      <a:pt x="33" y="10"/>
                    </a:cubicBezTo>
                    <a:cubicBezTo>
                      <a:pt x="33" y="10"/>
                      <a:pt x="33" y="9"/>
                      <a:pt x="34" y="10"/>
                    </a:cubicBezTo>
                    <a:cubicBezTo>
                      <a:pt x="34" y="10"/>
                      <a:pt x="34" y="10"/>
                      <a:pt x="34" y="10"/>
                    </a:cubicBezTo>
                    <a:cubicBezTo>
                      <a:pt x="35" y="10"/>
                      <a:pt x="37" y="10"/>
                      <a:pt x="38" y="9"/>
                    </a:cubicBezTo>
                    <a:cubicBezTo>
                      <a:pt x="38" y="9"/>
                      <a:pt x="38" y="9"/>
                      <a:pt x="39" y="10"/>
                    </a:cubicBezTo>
                    <a:cubicBezTo>
                      <a:pt x="39" y="9"/>
                      <a:pt x="39" y="9"/>
                      <a:pt x="39" y="9"/>
                    </a:cubicBezTo>
                    <a:cubicBezTo>
                      <a:pt x="39" y="9"/>
                      <a:pt x="39" y="9"/>
                      <a:pt x="40" y="10"/>
                    </a:cubicBezTo>
                    <a:cubicBezTo>
                      <a:pt x="40" y="10"/>
                      <a:pt x="41" y="9"/>
                      <a:pt x="41" y="9"/>
                    </a:cubicBezTo>
                    <a:cubicBezTo>
                      <a:pt x="41" y="9"/>
                      <a:pt x="41" y="9"/>
                      <a:pt x="41" y="10"/>
                    </a:cubicBezTo>
                    <a:cubicBezTo>
                      <a:pt x="41" y="10"/>
                      <a:pt x="41" y="9"/>
                      <a:pt x="41" y="9"/>
                    </a:cubicBezTo>
                    <a:cubicBezTo>
                      <a:pt x="42" y="9"/>
                      <a:pt x="42" y="9"/>
                      <a:pt x="42" y="9"/>
                    </a:cubicBezTo>
                    <a:cubicBezTo>
                      <a:pt x="42" y="9"/>
                      <a:pt x="42" y="9"/>
                      <a:pt x="42" y="9"/>
                    </a:cubicBezTo>
                    <a:cubicBezTo>
                      <a:pt x="42" y="9"/>
                      <a:pt x="43" y="9"/>
                      <a:pt x="43" y="10"/>
                    </a:cubicBezTo>
                    <a:cubicBezTo>
                      <a:pt x="43" y="9"/>
                      <a:pt x="43" y="9"/>
                      <a:pt x="43" y="9"/>
                    </a:cubicBezTo>
                    <a:cubicBezTo>
                      <a:pt x="43" y="10"/>
                      <a:pt x="44" y="10"/>
                      <a:pt x="45" y="9"/>
                    </a:cubicBezTo>
                    <a:cubicBezTo>
                      <a:pt x="44" y="9"/>
                      <a:pt x="44" y="9"/>
                      <a:pt x="44" y="9"/>
                    </a:cubicBezTo>
                    <a:cubicBezTo>
                      <a:pt x="44" y="8"/>
                      <a:pt x="44" y="9"/>
                      <a:pt x="45" y="9"/>
                    </a:cubicBezTo>
                    <a:cubicBezTo>
                      <a:pt x="45" y="9"/>
                      <a:pt x="45" y="9"/>
                      <a:pt x="45" y="9"/>
                    </a:cubicBezTo>
                    <a:cubicBezTo>
                      <a:pt x="46" y="10"/>
                      <a:pt x="47" y="9"/>
                      <a:pt x="48" y="9"/>
                    </a:cubicBezTo>
                    <a:cubicBezTo>
                      <a:pt x="48" y="9"/>
                      <a:pt x="48" y="9"/>
                      <a:pt x="48" y="9"/>
                    </a:cubicBezTo>
                    <a:cubicBezTo>
                      <a:pt x="49" y="10"/>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8"/>
                    </a:cubicBezTo>
                    <a:cubicBezTo>
                      <a:pt x="55" y="9"/>
                      <a:pt x="55" y="9"/>
                      <a:pt x="55" y="9"/>
                    </a:cubicBezTo>
                    <a:cubicBezTo>
                      <a:pt x="55" y="9"/>
                      <a:pt x="55" y="9"/>
                      <a:pt x="55" y="9"/>
                    </a:cubicBezTo>
                    <a:cubicBezTo>
                      <a:pt x="55" y="9"/>
                      <a:pt x="55" y="9"/>
                      <a:pt x="55" y="9"/>
                    </a:cubicBezTo>
                    <a:cubicBezTo>
                      <a:pt x="56" y="8"/>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8"/>
                    </a:cubicBezTo>
                    <a:cubicBezTo>
                      <a:pt x="57" y="8"/>
                      <a:pt x="57" y="8"/>
                      <a:pt x="57" y="8"/>
                    </a:cubicBezTo>
                    <a:cubicBezTo>
                      <a:pt x="57" y="8"/>
                      <a:pt x="57" y="8"/>
                      <a:pt x="57" y="8"/>
                    </a:cubicBezTo>
                    <a:cubicBezTo>
                      <a:pt x="57" y="8"/>
                      <a:pt x="58" y="8"/>
                      <a:pt x="58" y="8"/>
                    </a:cubicBezTo>
                    <a:cubicBezTo>
                      <a:pt x="58" y="8"/>
                      <a:pt x="58" y="8"/>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8"/>
                      <a:pt x="62" y="9"/>
                      <a:pt x="61" y="9"/>
                    </a:cubicBezTo>
                    <a:cubicBezTo>
                      <a:pt x="61" y="8"/>
                      <a:pt x="62" y="8"/>
                      <a:pt x="62" y="8"/>
                    </a:cubicBezTo>
                    <a:cubicBezTo>
                      <a:pt x="62" y="9"/>
                      <a:pt x="64" y="8"/>
                      <a:pt x="65" y="9"/>
                    </a:cubicBezTo>
                    <a:cubicBezTo>
                      <a:pt x="65" y="8"/>
                      <a:pt x="65" y="9"/>
                      <a:pt x="65" y="9"/>
                    </a:cubicBezTo>
                    <a:cubicBezTo>
                      <a:pt x="65" y="9"/>
                      <a:pt x="66" y="8"/>
                      <a:pt x="66" y="9"/>
                    </a:cubicBezTo>
                    <a:cubicBezTo>
                      <a:pt x="66" y="9"/>
                      <a:pt x="66" y="8"/>
                      <a:pt x="66" y="8"/>
                    </a:cubicBezTo>
                    <a:cubicBezTo>
                      <a:pt x="67" y="8"/>
                      <a:pt x="67" y="7"/>
                      <a:pt x="67" y="8"/>
                    </a:cubicBezTo>
                    <a:cubicBezTo>
                      <a:pt x="68" y="8"/>
                      <a:pt x="67" y="8"/>
                      <a:pt x="67" y="8"/>
                    </a:cubicBezTo>
                    <a:cubicBezTo>
                      <a:pt x="67" y="9"/>
                      <a:pt x="68" y="8"/>
                      <a:pt x="69" y="9"/>
                    </a:cubicBezTo>
                    <a:cubicBezTo>
                      <a:pt x="69" y="8"/>
                      <a:pt x="68" y="8"/>
                      <a:pt x="69" y="8"/>
                    </a:cubicBezTo>
                    <a:cubicBezTo>
                      <a:pt x="69" y="8"/>
                      <a:pt x="70" y="8"/>
                      <a:pt x="70" y="8"/>
                    </a:cubicBezTo>
                    <a:cubicBezTo>
                      <a:pt x="70" y="8"/>
                      <a:pt x="70" y="8"/>
                      <a:pt x="70" y="8"/>
                    </a:cubicBezTo>
                    <a:cubicBezTo>
                      <a:pt x="70" y="8"/>
                      <a:pt x="70" y="8"/>
                      <a:pt x="70" y="9"/>
                    </a:cubicBezTo>
                    <a:cubicBezTo>
                      <a:pt x="71" y="9"/>
                      <a:pt x="71" y="8"/>
                      <a:pt x="71" y="8"/>
                    </a:cubicBezTo>
                    <a:cubicBezTo>
                      <a:pt x="72" y="9"/>
                      <a:pt x="72" y="8"/>
                      <a:pt x="73" y="9"/>
                    </a:cubicBezTo>
                    <a:cubicBezTo>
                      <a:pt x="73" y="8"/>
                      <a:pt x="74" y="9"/>
                      <a:pt x="74" y="8"/>
                    </a:cubicBezTo>
                    <a:cubicBezTo>
                      <a:pt x="74" y="8"/>
                      <a:pt x="74" y="8"/>
                      <a:pt x="74" y="8"/>
                    </a:cubicBezTo>
                    <a:cubicBezTo>
                      <a:pt x="74" y="8"/>
                      <a:pt x="74" y="8"/>
                      <a:pt x="75" y="8"/>
                    </a:cubicBezTo>
                    <a:cubicBezTo>
                      <a:pt x="74" y="8"/>
                      <a:pt x="74" y="8"/>
                      <a:pt x="74" y="8"/>
                    </a:cubicBezTo>
                    <a:cubicBezTo>
                      <a:pt x="74" y="9"/>
                      <a:pt x="75" y="8"/>
                      <a:pt x="75" y="8"/>
                    </a:cubicBezTo>
                    <a:cubicBezTo>
                      <a:pt x="75" y="8"/>
                      <a:pt x="75" y="8"/>
                      <a:pt x="76" y="8"/>
                    </a:cubicBezTo>
                    <a:cubicBezTo>
                      <a:pt x="76" y="8"/>
                      <a:pt x="76" y="8"/>
                      <a:pt x="76" y="8"/>
                    </a:cubicBezTo>
                    <a:cubicBezTo>
                      <a:pt x="76" y="8"/>
                      <a:pt x="76" y="8"/>
                      <a:pt x="76" y="8"/>
                    </a:cubicBezTo>
                    <a:cubicBezTo>
                      <a:pt x="77" y="8"/>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9"/>
                    </a:cubicBezTo>
                    <a:cubicBezTo>
                      <a:pt x="78" y="9"/>
                      <a:pt x="79" y="8"/>
                      <a:pt x="79" y="8"/>
                    </a:cubicBezTo>
                    <a:cubicBezTo>
                      <a:pt x="79" y="8"/>
                      <a:pt x="81" y="8"/>
                      <a:pt x="81" y="8"/>
                    </a:cubicBezTo>
                    <a:cubicBezTo>
                      <a:pt x="81" y="8"/>
                      <a:pt x="81" y="8"/>
                      <a:pt x="81" y="8"/>
                    </a:cubicBezTo>
                    <a:cubicBezTo>
                      <a:pt x="81" y="8"/>
                      <a:pt x="82" y="7"/>
                      <a:pt x="82" y="8"/>
                    </a:cubicBezTo>
                    <a:cubicBezTo>
                      <a:pt x="82" y="7"/>
                      <a:pt x="82" y="8"/>
                      <a:pt x="82" y="8"/>
                    </a:cubicBezTo>
                    <a:cubicBezTo>
                      <a:pt x="82" y="8"/>
                      <a:pt x="83" y="8"/>
                      <a:pt x="82" y="8"/>
                    </a:cubicBezTo>
                    <a:cubicBezTo>
                      <a:pt x="83" y="8"/>
                      <a:pt x="84" y="7"/>
                      <a:pt x="85" y="8"/>
                    </a:cubicBezTo>
                    <a:cubicBezTo>
                      <a:pt x="85" y="7"/>
                      <a:pt x="85" y="8"/>
                      <a:pt x="85" y="8"/>
                    </a:cubicBezTo>
                    <a:cubicBezTo>
                      <a:pt x="85" y="8"/>
                      <a:pt x="86" y="8"/>
                      <a:pt x="86" y="7"/>
                    </a:cubicBezTo>
                    <a:cubicBezTo>
                      <a:pt x="86" y="7"/>
                      <a:pt x="86" y="7"/>
                      <a:pt x="86" y="7"/>
                    </a:cubicBezTo>
                    <a:cubicBezTo>
                      <a:pt x="87" y="7"/>
                      <a:pt x="87" y="7"/>
                      <a:pt x="87" y="7"/>
                    </a:cubicBezTo>
                    <a:cubicBezTo>
                      <a:pt x="87" y="7"/>
                      <a:pt x="87" y="6"/>
                      <a:pt x="88" y="6"/>
                    </a:cubicBezTo>
                    <a:cubicBezTo>
                      <a:pt x="88" y="7"/>
                      <a:pt x="88" y="7"/>
                      <a:pt x="88" y="7"/>
                    </a:cubicBezTo>
                    <a:cubicBezTo>
                      <a:pt x="88" y="7"/>
                      <a:pt x="88" y="6"/>
                      <a:pt x="89" y="6"/>
                    </a:cubicBezTo>
                    <a:cubicBezTo>
                      <a:pt x="89" y="7"/>
                      <a:pt x="88" y="6"/>
                      <a:pt x="88" y="7"/>
                    </a:cubicBezTo>
                    <a:cubicBezTo>
                      <a:pt x="89" y="7"/>
                      <a:pt x="89" y="7"/>
                      <a:pt x="90" y="7"/>
                    </a:cubicBezTo>
                    <a:cubicBezTo>
                      <a:pt x="90" y="7"/>
                      <a:pt x="90" y="7"/>
                      <a:pt x="90" y="7"/>
                    </a:cubicBezTo>
                    <a:cubicBezTo>
                      <a:pt x="90" y="7"/>
                      <a:pt x="90" y="7"/>
                      <a:pt x="90" y="7"/>
                    </a:cubicBezTo>
                    <a:cubicBezTo>
                      <a:pt x="90" y="7"/>
                      <a:pt x="91" y="6"/>
                      <a:pt x="91" y="6"/>
                    </a:cubicBezTo>
                    <a:cubicBezTo>
                      <a:pt x="91" y="6"/>
                      <a:pt x="91" y="6"/>
                      <a:pt x="91" y="7"/>
                    </a:cubicBezTo>
                    <a:cubicBezTo>
                      <a:pt x="92" y="6"/>
                      <a:pt x="92" y="6"/>
                      <a:pt x="93" y="5"/>
                    </a:cubicBezTo>
                    <a:cubicBezTo>
                      <a:pt x="93" y="5"/>
                      <a:pt x="94" y="5"/>
                      <a:pt x="94" y="5"/>
                    </a:cubicBezTo>
                    <a:cubicBezTo>
                      <a:pt x="94" y="5"/>
                      <a:pt x="94" y="5"/>
                      <a:pt x="94" y="5"/>
                    </a:cubicBezTo>
                    <a:cubicBezTo>
                      <a:pt x="94" y="5"/>
                      <a:pt x="94" y="6"/>
                      <a:pt x="94" y="6"/>
                    </a:cubicBezTo>
                    <a:cubicBezTo>
                      <a:pt x="93" y="6"/>
                      <a:pt x="94" y="6"/>
                      <a:pt x="94" y="7"/>
                    </a:cubicBezTo>
                    <a:cubicBezTo>
                      <a:pt x="94" y="6"/>
                      <a:pt x="95" y="7"/>
                      <a:pt x="96" y="7"/>
                    </a:cubicBezTo>
                    <a:cubicBezTo>
                      <a:pt x="95" y="6"/>
                      <a:pt x="96" y="6"/>
                      <a:pt x="96" y="6"/>
                    </a:cubicBezTo>
                    <a:cubicBezTo>
                      <a:pt x="97" y="5"/>
                      <a:pt x="97" y="6"/>
                      <a:pt x="97" y="6"/>
                    </a:cubicBezTo>
                    <a:cubicBezTo>
                      <a:pt x="98" y="6"/>
                      <a:pt x="98" y="6"/>
                      <a:pt x="99" y="6"/>
                    </a:cubicBezTo>
                    <a:cubicBezTo>
                      <a:pt x="99" y="6"/>
                      <a:pt x="99" y="6"/>
                      <a:pt x="99" y="6"/>
                    </a:cubicBezTo>
                    <a:cubicBezTo>
                      <a:pt x="99" y="6"/>
                      <a:pt x="100" y="6"/>
                      <a:pt x="101" y="6"/>
                    </a:cubicBezTo>
                    <a:cubicBezTo>
                      <a:pt x="101" y="6"/>
                      <a:pt x="101" y="6"/>
                      <a:pt x="101" y="6"/>
                    </a:cubicBezTo>
                    <a:cubicBezTo>
                      <a:pt x="101" y="6"/>
                      <a:pt x="101" y="5"/>
                      <a:pt x="102" y="5"/>
                    </a:cubicBezTo>
                    <a:cubicBezTo>
                      <a:pt x="102" y="6"/>
                      <a:pt x="102" y="6"/>
                      <a:pt x="101" y="6"/>
                    </a:cubicBezTo>
                    <a:cubicBezTo>
                      <a:pt x="102" y="5"/>
                      <a:pt x="102" y="6"/>
                      <a:pt x="103" y="6"/>
                    </a:cubicBezTo>
                    <a:cubicBezTo>
                      <a:pt x="103" y="6"/>
                      <a:pt x="103" y="6"/>
                      <a:pt x="103" y="6"/>
                    </a:cubicBezTo>
                    <a:cubicBezTo>
                      <a:pt x="103" y="6"/>
                      <a:pt x="104" y="6"/>
                      <a:pt x="104" y="5"/>
                    </a:cubicBezTo>
                    <a:cubicBezTo>
                      <a:pt x="104" y="6"/>
                      <a:pt x="104" y="6"/>
                      <a:pt x="104" y="6"/>
                    </a:cubicBezTo>
                    <a:cubicBezTo>
                      <a:pt x="104" y="6"/>
                      <a:pt x="104" y="5"/>
                      <a:pt x="105" y="5"/>
                    </a:cubicBezTo>
                    <a:cubicBezTo>
                      <a:pt x="105" y="6"/>
                      <a:pt x="105" y="6"/>
                      <a:pt x="105" y="6"/>
                    </a:cubicBezTo>
                    <a:cubicBezTo>
                      <a:pt x="105" y="6"/>
                      <a:pt x="106" y="6"/>
                      <a:pt x="106" y="5"/>
                    </a:cubicBezTo>
                    <a:cubicBezTo>
                      <a:pt x="106" y="6"/>
                      <a:pt x="106" y="6"/>
                      <a:pt x="107" y="6"/>
                    </a:cubicBezTo>
                    <a:cubicBezTo>
                      <a:pt x="109" y="6"/>
                      <a:pt x="111" y="6"/>
                      <a:pt x="114" y="5"/>
                    </a:cubicBezTo>
                    <a:cubicBezTo>
                      <a:pt x="114" y="6"/>
                      <a:pt x="113" y="6"/>
                      <a:pt x="113" y="6"/>
                    </a:cubicBezTo>
                    <a:cubicBezTo>
                      <a:pt x="113" y="6"/>
                      <a:pt x="114" y="6"/>
                      <a:pt x="114" y="6"/>
                    </a:cubicBezTo>
                    <a:cubicBezTo>
                      <a:pt x="114" y="6"/>
                      <a:pt x="114" y="6"/>
                      <a:pt x="114" y="6"/>
                    </a:cubicBezTo>
                    <a:cubicBezTo>
                      <a:pt x="115" y="6"/>
                      <a:pt x="115" y="6"/>
                      <a:pt x="115" y="6"/>
                    </a:cubicBezTo>
                    <a:cubicBezTo>
                      <a:pt x="115" y="6"/>
                      <a:pt x="115" y="6"/>
                      <a:pt x="115" y="6"/>
                    </a:cubicBezTo>
                    <a:cubicBezTo>
                      <a:pt x="116" y="6"/>
                      <a:pt x="116" y="7"/>
                      <a:pt x="116" y="6"/>
                    </a:cubicBezTo>
                    <a:cubicBezTo>
                      <a:pt x="116" y="6"/>
                      <a:pt x="116" y="6"/>
                      <a:pt x="116" y="7"/>
                    </a:cubicBezTo>
                    <a:cubicBezTo>
                      <a:pt x="117" y="6"/>
                      <a:pt x="117" y="7"/>
                      <a:pt x="117" y="6"/>
                    </a:cubicBezTo>
                    <a:cubicBezTo>
                      <a:pt x="117" y="6"/>
                      <a:pt x="117" y="6"/>
                      <a:pt x="117" y="6"/>
                    </a:cubicBezTo>
                    <a:cubicBezTo>
                      <a:pt x="118" y="7"/>
                      <a:pt x="119" y="5"/>
                      <a:pt x="119" y="6"/>
                    </a:cubicBezTo>
                    <a:cubicBezTo>
                      <a:pt x="119" y="6"/>
                      <a:pt x="120" y="6"/>
                      <a:pt x="120" y="5"/>
                    </a:cubicBezTo>
                    <a:cubicBezTo>
                      <a:pt x="120" y="5"/>
                      <a:pt x="120" y="6"/>
                      <a:pt x="120" y="6"/>
                    </a:cubicBezTo>
                    <a:cubicBezTo>
                      <a:pt x="122" y="6"/>
                      <a:pt x="124" y="6"/>
                      <a:pt x="125" y="5"/>
                    </a:cubicBezTo>
                    <a:cubicBezTo>
                      <a:pt x="125" y="5"/>
                      <a:pt x="125" y="5"/>
                      <a:pt x="125" y="5"/>
                    </a:cubicBezTo>
                    <a:cubicBezTo>
                      <a:pt x="126" y="5"/>
                      <a:pt x="127" y="6"/>
                      <a:pt x="128" y="5"/>
                    </a:cubicBezTo>
                    <a:cubicBezTo>
                      <a:pt x="128" y="5"/>
                      <a:pt x="128" y="4"/>
                      <a:pt x="128" y="4"/>
                    </a:cubicBezTo>
                    <a:cubicBezTo>
                      <a:pt x="128" y="4"/>
                      <a:pt x="128" y="5"/>
                      <a:pt x="128" y="5"/>
                    </a:cubicBezTo>
                    <a:cubicBezTo>
                      <a:pt x="129" y="5"/>
                      <a:pt x="129" y="5"/>
                      <a:pt x="130" y="4"/>
                    </a:cubicBezTo>
                    <a:cubicBezTo>
                      <a:pt x="130" y="5"/>
                      <a:pt x="129" y="5"/>
                      <a:pt x="129" y="5"/>
                    </a:cubicBezTo>
                    <a:cubicBezTo>
                      <a:pt x="130" y="5"/>
                      <a:pt x="130" y="4"/>
                      <a:pt x="131" y="4"/>
                    </a:cubicBezTo>
                    <a:cubicBezTo>
                      <a:pt x="131" y="4"/>
                      <a:pt x="131" y="5"/>
                      <a:pt x="131" y="5"/>
                    </a:cubicBezTo>
                    <a:cubicBezTo>
                      <a:pt x="133" y="6"/>
                      <a:pt x="136" y="7"/>
                      <a:pt x="138" y="5"/>
                    </a:cubicBezTo>
                    <a:cubicBezTo>
                      <a:pt x="138" y="5"/>
                      <a:pt x="138" y="6"/>
                      <a:pt x="138" y="6"/>
                    </a:cubicBezTo>
                    <a:cubicBezTo>
                      <a:pt x="140" y="5"/>
                      <a:pt x="142" y="7"/>
                      <a:pt x="144" y="5"/>
                    </a:cubicBezTo>
                    <a:cubicBezTo>
                      <a:pt x="146" y="5"/>
                      <a:pt x="146" y="3"/>
                      <a:pt x="146" y="3"/>
                    </a:cubicBezTo>
                    <a:cubicBezTo>
                      <a:pt x="143" y="4"/>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0" name="Freeform 256"/>
              <p:cNvSpPr>
                <a:spLocks noEditPoints="1"/>
              </p:cNvSpPr>
              <p:nvPr/>
            </p:nvSpPr>
            <p:spPr bwMode="auto">
              <a:xfrm>
                <a:off x="4860040" y="6327775"/>
                <a:ext cx="2278063" cy="171450"/>
              </a:xfrm>
              <a:custGeom>
                <a:avLst/>
                <a:gdLst/>
                <a:ahLst/>
                <a:cxnLst>
                  <a:cxn ang="0">
                    <a:pos x="119" y="2"/>
                  </a:cxn>
                  <a:cxn ang="0">
                    <a:pos x="98" y="2"/>
                  </a:cxn>
                  <a:cxn ang="0">
                    <a:pos x="79" y="4"/>
                  </a:cxn>
                  <a:cxn ang="0">
                    <a:pos x="70" y="5"/>
                  </a:cxn>
                  <a:cxn ang="0">
                    <a:pos x="63" y="5"/>
                  </a:cxn>
                  <a:cxn ang="0">
                    <a:pos x="48" y="6"/>
                  </a:cxn>
                  <a:cxn ang="0">
                    <a:pos x="39" y="6"/>
                  </a:cxn>
                  <a:cxn ang="0">
                    <a:pos x="25" y="7"/>
                  </a:cxn>
                  <a:cxn ang="0">
                    <a:pos x="18" y="7"/>
                  </a:cxn>
                  <a:cxn ang="0">
                    <a:pos x="9" y="7"/>
                  </a:cxn>
                  <a:cxn ang="0">
                    <a:pos x="4" y="7"/>
                  </a:cxn>
                  <a:cxn ang="0">
                    <a:pos x="1" y="7"/>
                  </a:cxn>
                  <a:cxn ang="0">
                    <a:pos x="0" y="7"/>
                  </a:cxn>
                  <a:cxn ang="0">
                    <a:pos x="3" y="8"/>
                  </a:cxn>
                  <a:cxn ang="0">
                    <a:pos x="8" y="8"/>
                  </a:cxn>
                  <a:cxn ang="0">
                    <a:pos x="12" y="9"/>
                  </a:cxn>
                  <a:cxn ang="0">
                    <a:pos x="13" y="9"/>
                  </a:cxn>
                  <a:cxn ang="0">
                    <a:pos x="16" y="9"/>
                  </a:cxn>
                  <a:cxn ang="0">
                    <a:pos x="16" y="10"/>
                  </a:cxn>
                  <a:cxn ang="0">
                    <a:pos x="17" y="10"/>
                  </a:cxn>
                  <a:cxn ang="0">
                    <a:pos x="20" y="9"/>
                  </a:cxn>
                  <a:cxn ang="0">
                    <a:pos x="22" y="10"/>
                  </a:cxn>
                  <a:cxn ang="0">
                    <a:pos x="23" y="10"/>
                  </a:cxn>
                  <a:cxn ang="0">
                    <a:pos x="26" y="10"/>
                  </a:cxn>
                  <a:cxn ang="0">
                    <a:pos x="28" y="10"/>
                  </a:cxn>
                  <a:cxn ang="0">
                    <a:pos x="29" y="10"/>
                  </a:cxn>
                  <a:cxn ang="0">
                    <a:pos x="31" y="9"/>
                  </a:cxn>
                  <a:cxn ang="0">
                    <a:pos x="32" y="10"/>
                  </a:cxn>
                  <a:cxn ang="0">
                    <a:pos x="39" y="10"/>
                  </a:cxn>
                  <a:cxn ang="0">
                    <a:pos x="42" y="10"/>
                  </a:cxn>
                  <a:cxn ang="0">
                    <a:pos x="45" y="9"/>
                  </a:cxn>
                  <a:cxn ang="0">
                    <a:pos x="51" y="10"/>
                  </a:cxn>
                  <a:cxn ang="0">
                    <a:pos x="54" y="9"/>
                  </a:cxn>
                  <a:cxn ang="0">
                    <a:pos x="56" y="9"/>
                  </a:cxn>
                  <a:cxn ang="0">
                    <a:pos x="57" y="9"/>
                  </a:cxn>
                  <a:cxn ang="0">
                    <a:pos x="59" y="9"/>
                  </a:cxn>
                  <a:cxn ang="0">
                    <a:pos x="61" y="9"/>
                  </a:cxn>
                  <a:cxn ang="0">
                    <a:pos x="67" y="8"/>
                  </a:cxn>
                  <a:cxn ang="0">
                    <a:pos x="70" y="9"/>
                  </a:cxn>
                  <a:cxn ang="0">
                    <a:pos x="74" y="8"/>
                  </a:cxn>
                  <a:cxn ang="0">
                    <a:pos x="77" y="8"/>
                  </a:cxn>
                  <a:cxn ang="0">
                    <a:pos x="78" y="9"/>
                  </a:cxn>
                  <a:cxn ang="0">
                    <a:pos x="81" y="8"/>
                  </a:cxn>
                  <a:cxn ang="0">
                    <a:pos x="86" y="7"/>
                  </a:cxn>
                  <a:cxn ang="0">
                    <a:pos x="88" y="7"/>
                  </a:cxn>
                  <a:cxn ang="0">
                    <a:pos x="93" y="6"/>
                  </a:cxn>
                  <a:cxn ang="0">
                    <a:pos x="96" y="6"/>
                  </a:cxn>
                  <a:cxn ang="0">
                    <a:pos x="102" y="6"/>
                  </a:cxn>
                  <a:cxn ang="0">
                    <a:pos x="105" y="6"/>
                  </a:cxn>
                  <a:cxn ang="0">
                    <a:pos x="114" y="6"/>
                  </a:cxn>
                  <a:cxn ang="0">
                    <a:pos x="117" y="6"/>
                  </a:cxn>
                  <a:cxn ang="0">
                    <a:pos x="125" y="6"/>
                  </a:cxn>
                  <a:cxn ang="0">
                    <a:pos x="131" y="5"/>
                  </a:cxn>
                  <a:cxn ang="0">
                    <a:pos x="136" y="2"/>
                  </a:cxn>
                </a:cxnLst>
                <a:rect l="0" t="0" r="r" b="b"/>
                <a:pathLst>
                  <a:path w="146" h="11">
                    <a:moveTo>
                      <a:pt x="136" y="2"/>
                    </a:moveTo>
                    <a:cubicBezTo>
                      <a:pt x="135" y="2"/>
                      <a:pt x="134" y="2"/>
                      <a:pt x="133" y="2"/>
                    </a:cubicBezTo>
                    <a:cubicBezTo>
                      <a:pt x="129" y="2"/>
                      <a:pt x="124" y="0"/>
                      <a:pt x="120" y="1"/>
                    </a:cubicBezTo>
                    <a:cubicBezTo>
                      <a:pt x="120" y="1"/>
                      <a:pt x="120" y="2"/>
                      <a:pt x="120" y="2"/>
                    </a:cubicBezTo>
                    <a:cubicBezTo>
                      <a:pt x="120" y="2"/>
                      <a:pt x="120" y="2"/>
                      <a:pt x="120" y="1"/>
                    </a:cubicBezTo>
                    <a:cubicBezTo>
                      <a:pt x="120" y="2"/>
                      <a:pt x="119" y="2"/>
                      <a:pt x="119" y="2"/>
                    </a:cubicBezTo>
                    <a:cubicBezTo>
                      <a:pt x="119" y="2"/>
                      <a:pt x="119" y="1"/>
                      <a:pt x="119" y="1"/>
                    </a:cubicBezTo>
                    <a:cubicBezTo>
                      <a:pt x="118" y="1"/>
                      <a:pt x="116" y="2"/>
                      <a:pt x="114" y="2"/>
                    </a:cubicBezTo>
                    <a:cubicBezTo>
                      <a:pt x="114" y="2"/>
                      <a:pt x="114" y="2"/>
                      <a:pt x="114" y="2"/>
                    </a:cubicBezTo>
                    <a:cubicBezTo>
                      <a:pt x="113" y="2"/>
                      <a:pt x="114" y="2"/>
                      <a:pt x="114" y="2"/>
                    </a:cubicBezTo>
                    <a:cubicBezTo>
                      <a:pt x="112" y="2"/>
                      <a:pt x="112" y="2"/>
                      <a:pt x="111" y="2"/>
                    </a:cubicBezTo>
                    <a:cubicBezTo>
                      <a:pt x="107" y="1"/>
                      <a:pt x="102" y="2"/>
                      <a:pt x="98" y="2"/>
                    </a:cubicBezTo>
                    <a:cubicBezTo>
                      <a:pt x="93" y="2"/>
                      <a:pt x="89" y="3"/>
                      <a:pt x="84" y="3"/>
                    </a:cubicBezTo>
                    <a:cubicBezTo>
                      <a:pt x="83" y="4"/>
                      <a:pt x="82" y="4"/>
                      <a:pt x="82" y="5"/>
                    </a:cubicBezTo>
                    <a:cubicBezTo>
                      <a:pt x="82" y="5"/>
                      <a:pt x="82" y="5"/>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5"/>
                    </a:cubicBezTo>
                    <a:cubicBezTo>
                      <a:pt x="71" y="4"/>
                      <a:pt x="71" y="5"/>
                      <a:pt x="71" y="5"/>
                    </a:cubicBezTo>
                    <a:cubicBezTo>
                      <a:pt x="71" y="4"/>
                      <a:pt x="70" y="5"/>
                      <a:pt x="70" y="5"/>
                    </a:cubicBezTo>
                    <a:cubicBezTo>
                      <a:pt x="70" y="5"/>
                      <a:pt x="70" y="5"/>
                      <a:pt x="70" y="5"/>
                    </a:cubicBezTo>
                    <a:cubicBezTo>
                      <a:pt x="69" y="4"/>
                      <a:pt x="69" y="5"/>
                      <a:pt x="68" y="5"/>
                    </a:cubicBezTo>
                    <a:cubicBezTo>
                      <a:pt x="68" y="4"/>
                      <a:pt x="68" y="4"/>
                      <a:pt x="68" y="4"/>
                    </a:cubicBezTo>
                    <a:cubicBezTo>
                      <a:pt x="67" y="5"/>
                      <a:pt x="66" y="4"/>
                      <a:pt x="65" y="5"/>
                    </a:cubicBezTo>
                    <a:cubicBezTo>
                      <a:pt x="66" y="4"/>
                      <a:pt x="65" y="5"/>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6"/>
                      <a:pt x="51" y="6"/>
                    </a:cubicBezTo>
                    <a:cubicBezTo>
                      <a:pt x="51" y="6"/>
                      <a:pt x="51" y="5"/>
                      <a:pt x="51" y="5"/>
                    </a:cubicBezTo>
                    <a:cubicBezTo>
                      <a:pt x="50" y="6"/>
                      <a:pt x="49" y="5"/>
                      <a:pt x="48" y="5"/>
                    </a:cubicBezTo>
                    <a:cubicBezTo>
                      <a:pt x="48" y="5"/>
                      <a:pt x="48" y="5"/>
                      <a:pt x="48" y="6"/>
                    </a:cubicBezTo>
                    <a:cubicBezTo>
                      <a:pt x="47" y="5"/>
                      <a:pt x="46" y="6"/>
                      <a:pt x="45" y="6"/>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7"/>
                    </a:cubicBezTo>
                    <a:cubicBezTo>
                      <a:pt x="38" y="6"/>
                      <a:pt x="38" y="6"/>
                      <a:pt x="38" y="6"/>
                    </a:cubicBezTo>
                    <a:cubicBezTo>
                      <a:pt x="37" y="6"/>
                      <a:pt x="34" y="6"/>
                      <a:pt x="33" y="7"/>
                    </a:cubicBezTo>
                    <a:cubicBezTo>
                      <a:pt x="33" y="7"/>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7"/>
                      <a:pt x="21" y="7"/>
                    </a:cubicBezTo>
                    <a:cubicBezTo>
                      <a:pt x="21" y="7"/>
                      <a:pt x="21" y="7"/>
                      <a:pt x="21" y="7"/>
                    </a:cubicBezTo>
                    <a:cubicBezTo>
                      <a:pt x="20" y="7"/>
                      <a:pt x="19" y="7"/>
                      <a:pt x="19" y="7"/>
                    </a:cubicBezTo>
                    <a:cubicBezTo>
                      <a:pt x="18" y="7"/>
                      <a:pt x="18" y="7"/>
                      <a:pt x="18" y="7"/>
                    </a:cubicBezTo>
                    <a:cubicBezTo>
                      <a:pt x="18" y="8"/>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7"/>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8"/>
                    </a:cubicBezTo>
                    <a:cubicBezTo>
                      <a:pt x="2" y="7"/>
                      <a:pt x="2" y="7"/>
                      <a:pt x="2" y="7"/>
                    </a:cubicBezTo>
                    <a:cubicBezTo>
                      <a:pt x="2" y="7"/>
                      <a:pt x="3" y="7"/>
                      <a:pt x="3" y="7"/>
                    </a:cubicBezTo>
                    <a:cubicBezTo>
                      <a:pt x="3" y="7"/>
                      <a:pt x="3" y="8"/>
                      <a:pt x="3" y="8"/>
                    </a:cubicBezTo>
                    <a:cubicBezTo>
                      <a:pt x="3" y="8"/>
                      <a:pt x="3" y="8"/>
                      <a:pt x="3" y="8"/>
                    </a:cubicBezTo>
                    <a:cubicBezTo>
                      <a:pt x="3" y="8"/>
                      <a:pt x="3" y="8"/>
                      <a:pt x="3" y="8"/>
                    </a:cubicBezTo>
                    <a:cubicBezTo>
                      <a:pt x="3" y="7"/>
                      <a:pt x="4" y="8"/>
                      <a:pt x="5" y="8"/>
                    </a:cubicBezTo>
                    <a:cubicBezTo>
                      <a:pt x="5" y="8"/>
                      <a:pt x="5" y="8"/>
                      <a:pt x="4" y="8"/>
                    </a:cubicBezTo>
                    <a:cubicBezTo>
                      <a:pt x="5" y="8"/>
                      <a:pt x="4" y="8"/>
                      <a:pt x="5" y="8"/>
                    </a:cubicBezTo>
                    <a:cubicBezTo>
                      <a:pt x="5" y="8"/>
                      <a:pt x="5" y="8"/>
                      <a:pt x="5" y="8"/>
                    </a:cubicBezTo>
                    <a:cubicBezTo>
                      <a:pt x="6" y="8"/>
                      <a:pt x="7" y="8"/>
                      <a:pt x="8" y="8"/>
                    </a:cubicBezTo>
                    <a:cubicBezTo>
                      <a:pt x="8" y="8"/>
                      <a:pt x="9" y="8"/>
                      <a:pt x="9" y="8"/>
                    </a:cubicBezTo>
                    <a:cubicBezTo>
                      <a:pt x="10" y="8"/>
                      <a:pt x="9" y="8"/>
                      <a:pt x="10" y="8"/>
                    </a:cubicBezTo>
                    <a:cubicBezTo>
                      <a:pt x="10" y="8"/>
                      <a:pt x="10" y="9"/>
                      <a:pt x="10" y="9"/>
                    </a:cubicBezTo>
                    <a:cubicBezTo>
                      <a:pt x="10" y="9"/>
                      <a:pt x="11" y="9"/>
                      <a:pt x="10" y="8"/>
                    </a:cubicBezTo>
                    <a:cubicBezTo>
                      <a:pt x="11" y="9"/>
                      <a:pt x="12" y="9"/>
                      <a:pt x="13" y="9"/>
                    </a:cubicBezTo>
                    <a:cubicBezTo>
                      <a:pt x="12" y="9"/>
                      <a:pt x="12" y="9"/>
                      <a:pt x="12" y="9"/>
                    </a:cubicBezTo>
                    <a:cubicBezTo>
                      <a:pt x="13" y="9"/>
                      <a:pt x="13" y="9"/>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10"/>
                      <a:pt x="13" y="9"/>
                      <a:pt x="13" y="10"/>
                    </a:cubicBezTo>
                    <a:cubicBezTo>
                      <a:pt x="13" y="10"/>
                      <a:pt x="14" y="9"/>
                      <a:pt x="14" y="9"/>
                    </a:cubicBezTo>
                    <a:cubicBezTo>
                      <a:pt x="14" y="9"/>
                      <a:pt x="14" y="9"/>
                      <a:pt x="14" y="9"/>
                    </a:cubicBezTo>
                    <a:cubicBezTo>
                      <a:pt x="15" y="9"/>
                      <a:pt x="15" y="9"/>
                      <a:pt x="15" y="9"/>
                    </a:cubicBezTo>
                    <a:cubicBezTo>
                      <a:pt x="15" y="9"/>
                      <a:pt x="15" y="9"/>
                      <a:pt x="15" y="9"/>
                    </a:cubicBezTo>
                    <a:cubicBezTo>
                      <a:pt x="15" y="10"/>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10"/>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10"/>
                      <a:pt x="18" y="10"/>
                      <a:pt x="17" y="10"/>
                    </a:cubicBezTo>
                    <a:cubicBezTo>
                      <a:pt x="18" y="10"/>
                      <a:pt x="18" y="10"/>
                      <a:pt x="18" y="10"/>
                    </a:cubicBezTo>
                    <a:cubicBezTo>
                      <a:pt x="18" y="10"/>
                      <a:pt x="18" y="10"/>
                      <a:pt x="18" y="9"/>
                    </a:cubicBezTo>
                    <a:cubicBezTo>
                      <a:pt x="19" y="9"/>
                      <a:pt x="19" y="10"/>
                      <a:pt x="19" y="10"/>
                    </a:cubicBezTo>
                    <a:cubicBezTo>
                      <a:pt x="19" y="9"/>
                      <a:pt x="20" y="9"/>
                      <a:pt x="20" y="9"/>
                    </a:cubicBezTo>
                    <a:cubicBezTo>
                      <a:pt x="20" y="9"/>
                      <a:pt x="20" y="9"/>
                      <a:pt x="20" y="9"/>
                    </a:cubicBezTo>
                    <a:cubicBezTo>
                      <a:pt x="20" y="9"/>
                      <a:pt x="21" y="9"/>
                      <a:pt x="20" y="9"/>
                    </a:cubicBezTo>
                    <a:cubicBezTo>
                      <a:pt x="20" y="9"/>
                      <a:pt x="21" y="9"/>
                      <a:pt x="21" y="9"/>
                    </a:cubicBezTo>
                    <a:cubicBezTo>
                      <a:pt x="21" y="9"/>
                      <a:pt x="20" y="9"/>
                      <a:pt x="20" y="10"/>
                    </a:cubicBezTo>
                    <a:cubicBezTo>
                      <a:pt x="21" y="10"/>
                      <a:pt x="21" y="10"/>
                      <a:pt x="21" y="10"/>
                    </a:cubicBezTo>
                    <a:cubicBezTo>
                      <a:pt x="22" y="10"/>
                      <a:pt x="21" y="10"/>
                      <a:pt x="22" y="10"/>
                    </a:cubicBezTo>
                    <a:cubicBezTo>
                      <a:pt x="21" y="10"/>
                      <a:pt x="22" y="10"/>
                      <a:pt x="22" y="10"/>
                    </a:cubicBezTo>
                    <a:cubicBezTo>
                      <a:pt x="21" y="10"/>
                      <a:pt x="22" y="10"/>
                      <a:pt x="22" y="10"/>
                    </a:cubicBezTo>
                    <a:cubicBezTo>
                      <a:pt x="23" y="10"/>
                      <a:pt x="23" y="10"/>
                      <a:pt x="23" y="10"/>
                    </a:cubicBezTo>
                    <a:cubicBezTo>
                      <a:pt x="23" y="10"/>
                      <a:pt x="23" y="10"/>
                      <a:pt x="22" y="10"/>
                    </a:cubicBezTo>
                    <a:cubicBezTo>
                      <a:pt x="23" y="10"/>
                      <a:pt x="23" y="10"/>
                      <a:pt x="23" y="10"/>
                    </a:cubicBezTo>
                    <a:cubicBezTo>
                      <a:pt x="23" y="10"/>
                      <a:pt x="23" y="10"/>
                      <a:pt x="23" y="10"/>
                    </a:cubicBezTo>
                    <a:cubicBezTo>
                      <a:pt x="23" y="10"/>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10"/>
                      <a:pt x="25" y="10"/>
                      <a:pt x="25" y="10"/>
                    </a:cubicBezTo>
                    <a:cubicBezTo>
                      <a:pt x="25" y="10"/>
                      <a:pt x="26" y="10"/>
                      <a:pt x="26" y="10"/>
                    </a:cubicBezTo>
                    <a:cubicBezTo>
                      <a:pt x="26" y="10"/>
                      <a:pt x="27" y="10"/>
                      <a:pt x="27" y="10"/>
                    </a:cubicBezTo>
                    <a:cubicBezTo>
                      <a:pt x="27" y="10"/>
                      <a:pt x="27" y="10"/>
                      <a:pt x="27" y="10"/>
                    </a:cubicBezTo>
                    <a:cubicBezTo>
                      <a:pt x="27" y="10"/>
                      <a:pt x="27" y="10"/>
                      <a:pt x="28" y="10"/>
                    </a:cubicBezTo>
                    <a:cubicBezTo>
                      <a:pt x="28" y="10"/>
                      <a:pt x="28" y="10"/>
                      <a:pt x="28" y="10"/>
                    </a:cubicBezTo>
                    <a:cubicBezTo>
                      <a:pt x="27" y="10"/>
                      <a:pt x="28" y="10"/>
                      <a:pt x="28" y="9"/>
                    </a:cubicBezTo>
                    <a:cubicBezTo>
                      <a:pt x="29" y="10"/>
                      <a:pt x="28" y="10"/>
                      <a:pt x="28" y="10"/>
                    </a:cubicBezTo>
                    <a:cubicBezTo>
                      <a:pt x="28" y="10"/>
                      <a:pt x="29" y="11"/>
                      <a:pt x="29" y="10"/>
                    </a:cubicBezTo>
                    <a:cubicBezTo>
                      <a:pt x="29" y="10"/>
                      <a:pt x="29" y="10"/>
                      <a:pt x="29" y="10"/>
                    </a:cubicBezTo>
                    <a:cubicBezTo>
                      <a:pt x="30" y="10"/>
                      <a:pt x="29" y="10"/>
                      <a:pt x="29" y="10"/>
                    </a:cubicBezTo>
                    <a:cubicBezTo>
                      <a:pt x="30" y="10"/>
                      <a:pt x="30" y="10"/>
                      <a:pt x="30" y="9"/>
                    </a:cubicBezTo>
                    <a:cubicBezTo>
                      <a:pt x="30" y="10"/>
                      <a:pt x="30" y="9"/>
                      <a:pt x="31" y="9"/>
                    </a:cubicBezTo>
                    <a:cubicBezTo>
                      <a:pt x="31" y="10"/>
                      <a:pt x="30" y="10"/>
                      <a:pt x="30" y="10"/>
                    </a:cubicBezTo>
                    <a:cubicBezTo>
                      <a:pt x="31" y="10"/>
                      <a:pt x="31" y="9"/>
                      <a:pt x="31" y="9"/>
                    </a:cubicBezTo>
                    <a:cubicBezTo>
                      <a:pt x="31" y="9"/>
                      <a:pt x="31" y="8"/>
                      <a:pt x="31" y="8"/>
                    </a:cubicBezTo>
                    <a:cubicBezTo>
                      <a:pt x="32" y="8"/>
                      <a:pt x="31" y="8"/>
                      <a:pt x="31" y="9"/>
                    </a:cubicBezTo>
                    <a:cubicBezTo>
                      <a:pt x="32" y="9"/>
                      <a:pt x="32" y="9"/>
                      <a:pt x="32" y="9"/>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10"/>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10"/>
                    </a:cubicBezTo>
                    <a:cubicBezTo>
                      <a:pt x="39" y="10"/>
                      <a:pt x="39" y="10"/>
                      <a:pt x="40" y="10"/>
                    </a:cubicBezTo>
                    <a:cubicBezTo>
                      <a:pt x="40" y="10"/>
                      <a:pt x="41" y="10"/>
                      <a:pt x="41" y="10"/>
                    </a:cubicBezTo>
                    <a:cubicBezTo>
                      <a:pt x="41" y="10"/>
                      <a:pt x="41" y="10"/>
                      <a:pt x="41" y="10"/>
                    </a:cubicBezTo>
                    <a:cubicBezTo>
                      <a:pt x="41" y="10"/>
                      <a:pt x="41" y="10"/>
                      <a:pt x="41" y="10"/>
                    </a:cubicBezTo>
                    <a:cubicBezTo>
                      <a:pt x="42" y="10"/>
                      <a:pt x="42" y="10"/>
                      <a:pt x="42" y="10"/>
                    </a:cubicBezTo>
                    <a:cubicBezTo>
                      <a:pt x="42" y="10"/>
                      <a:pt x="42" y="10"/>
                      <a:pt x="42" y="10"/>
                    </a:cubicBezTo>
                    <a:cubicBezTo>
                      <a:pt x="42" y="9"/>
                      <a:pt x="43" y="10"/>
                      <a:pt x="43" y="10"/>
                    </a:cubicBezTo>
                    <a:cubicBezTo>
                      <a:pt x="43" y="10"/>
                      <a:pt x="43" y="10"/>
                      <a:pt x="43" y="10"/>
                    </a:cubicBezTo>
                    <a:cubicBezTo>
                      <a:pt x="43" y="10"/>
                      <a:pt x="44" y="10"/>
                      <a:pt x="45" y="10"/>
                    </a:cubicBezTo>
                    <a:cubicBezTo>
                      <a:pt x="44" y="10"/>
                      <a:pt x="44" y="10"/>
                      <a:pt x="44" y="9"/>
                    </a:cubicBezTo>
                    <a:cubicBezTo>
                      <a:pt x="44" y="9"/>
                      <a:pt x="44" y="9"/>
                      <a:pt x="45" y="9"/>
                    </a:cubicBezTo>
                    <a:cubicBezTo>
                      <a:pt x="45" y="9"/>
                      <a:pt x="45" y="9"/>
                      <a:pt x="45" y="10"/>
                    </a:cubicBezTo>
                    <a:cubicBezTo>
                      <a:pt x="46" y="10"/>
                      <a:pt x="47" y="10"/>
                      <a:pt x="48" y="10"/>
                    </a:cubicBezTo>
                    <a:cubicBezTo>
                      <a:pt x="48" y="10"/>
                      <a:pt x="48" y="10"/>
                      <a:pt x="48" y="9"/>
                    </a:cubicBezTo>
                    <a:cubicBezTo>
                      <a:pt x="49" y="10"/>
                      <a:pt x="50" y="9"/>
                      <a:pt x="50" y="10"/>
                    </a:cubicBezTo>
                    <a:cubicBezTo>
                      <a:pt x="50" y="9"/>
                      <a:pt x="50" y="9"/>
                      <a:pt x="51" y="9"/>
                    </a:cubicBezTo>
                    <a:cubicBezTo>
                      <a:pt x="51" y="8"/>
                      <a:pt x="51" y="9"/>
                      <a:pt x="51" y="10"/>
                    </a:cubicBezTo>
                    <a:cubicBezTo>
                      <a:pt x="51" y="9"/>
                      <a:pt x="52" y="9"/>
                      <a:pt x="52" y="9"/>
                    </a:cubicBezTo>
                    <a:cubicBezTo>
                      <a:pt x="52" y="9"/>
                      <a:pt x="52" y="9"/>
                      <a:pt x="52" y="9"/>
                    </a:cubicBezTo>
                    <a:cubicBezTo>
                      <a:pt x="52" y="9"/>
                      <a:pt x="53" y="9"/>
                      <a:pt x="53" y="9"/>
                    </a:cubicBezTo>
                    <a:cubicBezTo>
                      <a:pt x="53" y="9"/>
                      <a:pt x="53" y="9"/>
                      <a:pt x="53" y="9"/>
                    </a:cubicBezTo>
                    <a:cubicBezTo>
                      <a:pt x="53" y="9"/>
                      <a:pt x="53" y="10"/>
                      <a:pt x="54" y="10"/>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8" y="9"/>
                      <a:pt x="58" y="8"/>
                    </a:cubicBezTo>
                    <a:cubicBezTo>
                      <a:pt x="58" y="9"/>
                      <a:pt x="58" y="9"/>
                      <a:pt x="58" y="9"/>
                    </a:cubicBezTo>
                    <a:cubicBezTo>
                      <a:pt x="58" y="9"/>
                      <a:pt x="58" y="9"/>
                      <a:pt x="59" y="9"/>
                    </a:cubicBezTo>
                    <a:cubicBezTo>
                      <a:pt x="59" y="9"/>
                      <a:pt x="58" y="9"/>
                      <a:pt x="59" y="9"/>
                    </a:cubicBezTo>
                    <a:cubicBezTo>
                      <a:pt x="59" y="9"/>
                      <a:pt x="59" y="9"/>
                      <a:pt x="59" y="9"/>
                    </a:cubicBezTo>
                    <a:cubicBezTo>
                      <a:pt x="60" y="9"/>
                      <a:pt x="60" y="9"/>
                      <a:pt x="60" y="9"/>
                    </a:cubicBezTo>
                    <a:cubicBezTo>
                      <a:pt x="61" y="10"/>
                      <a:pt x="61" y="8"/>
                      <a:pt x="61" y="9"/>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9"/>
                    </a:cubicBezTo>
                    <a:cubicBezTo>
                      <a:pt x="67" y="9"/>
                      <a:pt x="67" y="8"/>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9"/>
                    </a:cubicBezTo>
                    <a:cubicBezTo>
                      <a:pt x="72" y="9"/>
                      <a:pt x="72" y="9"/>
                      <a:pt x="73" y="9"/>
                    </a:cubicBezTo>
                    <a:cubicBezTo>
                      <a:pt x="73" y="8"/>
                      <a:pt x="74" y="9"/>
                      <a:pt x="74" y="8"/>
                    </a:cubicBezTo>
                    <a:cubicBezTo>
                      <a:pt x="74" y="9"/>
                      <a:pt x="74" y="9"/>
                      <a:pt x="74" y="9"/>
                    </a:cubicBezTo>
                    <a:cubicBezTo>
                      <a:pt x="74" y="8"/>
                      <a:pt x="74" y="8"/>
                      <a:pt x="75" y="8"/>
                    </a:cubicBezTo>
                    <a:cubicBezTo>
                      <a:pt x="74" y="8"/>
                      <a:pt x="74" y="8"/>
                      <a:pt x="74" y="8"/>
                    </a:cubicBezTo>
                    <a:cubicBezTo>
                      <a:pt x="74" y="9"/>
                      <a:pt x="75" y="9"/>
                      <a:pt x="75" y="9"/>
                    </a:cubicBezTo>
                    <a:cubicBezTo>
                      <a:pt x="75" y="8"/>
                      <a:pt x="75" y="9"/>
                      <a:pt x="76" y="8"/>
                    </a:cubicBezTo>
                    <a:cubicBezTo>
                      <a:pt x="76" y="8"/>
                      <a:pt x="76" y="8"/>
                      <a:pt x="76" y="8"/>
                    </a:cubicBezTo>
                    <a:cubicBezTo>
                      <a:pt x="76" y="8"/>
                      <a:pt x="76" y="8"/>
                      <a:pt x="76" y="8"/>
                    </a:cubicBezTo>
                    <a:cubicBezTo>
                      <a:pt x="77" y="8"/>
                      <a:pt x="77" y="9"/>
                      <a:pt x="76" y="8"/>
                    </a:cubicBezTo>
                    <a:cubicBezTo>
                      <a:pt x="77" y="9"/>
                      <a:pt x="77" y="9"/>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9"/>
                      <a:pt x="78" y="9"/>
                      <a:pt x="78" y="9"/>
                    </a:cubicBezTo>
                    <a:cubicBezTo>
                      <a:pt x="78" y="9"/>
                      <a:pt x="78" y="9"/>
                      <a:pt x="78" y="9"/>
                    </a:cubicBezTo>
                    <a:cubicBezTo>
                      <a:pt x="78" y="9"/>
                      <a:pt x="78" y="9"/>
                      <a:pt x="78" y="9"/>
                    </a:cubicBezTo>
                    <a:cubicBezTo>
                      <a:pt x="78" y="9"/>
                      <a:pt x="78" y="9"/>
                      <a:pt x="78" y="9"/>
                    </a:cubicBezTo>
                    <a:cubicBezTo>
                      <a:pt x="78" y="9"/>
                      <a:pt x="79" y="9"/>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9"/>
                      <a:pt x="84" y="8"/>
                      <a:pt x="85" y="8"/>
                    </a:cubicBezTo>
                    <a:cubicBezTo>
                      <a:pt x="85" y="8"/>
                      <a:pt x="85" y="8"/>
                      <a:pt x="85" y="8"/>
                    </a:cubicBezTo>
                    <a:cubicBezTo>
                      <a:pt x="85" y="8"/>
                      <a:pt x="86" y="8"/>
                      <a:pt x="86" y="7"/>
                    </a:cubicBezTo>
                    <a:cubicBezTo>
                      <a:pt x="86" y="8"/>
                      <a:pt x="86" y="8"/>
                      <a:pt x="86" y="8"/>
                    </a:cubicBezTo>
                    <a:cubicBezTo>
                      <a:pt x="87" y="8"/>
                      <a:pt x="87" y="8"/>
                      <a:pt x="87" y="8"/>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8"/>
                    </a:cubicBezTo>
                    <a:cubicBezTo>
                      <a:pt x="90" y="7"/>
                      <a:pt x="90" y="7"/>
                      <a:pt x="90" y="7"/>
                    </a:cubicBezTo>
                    <a:cubicBezTo>
                      <a:pt x="90" y="7"/>
                      <a:pt x="90" y="7"/>
                      <a:pt x="90" y="7"/>
                    </a:cubicBezTo>
                    <a:cubicBezTo>
                      <a:pt x="90" y="7"/>
                      <a:pt x="91" y="7"/>
                      <a:pt x="91" y="6"/>
                    </a:cubicBezTo>
                    <a:cubicBezTo>
                      <a:pt x="91" y="6"/>
                      <a:pt x="91" y="7"/>
                      <a:pt x="91" y="7"/>
                    </a:cubicBezTo>
                    <a:cubicBezTo>
                      <a:pt x="92" y="7"/>
                      <a:pt x="92" y="6"/>
                      <a:pt x="93" y="6"/>
                    </a:cubicBezTo>
                    <a:cubicBezTo>
                      <a:pt x="93" y="6"/>
                      <a:pt x="94" y="5"/>
                      <a:pt x="94" y="5"/>
                    </a:cubicBezTo>
                    <a:cubicBezTo>
                      <a:pt x="94" y="6"/>
                      <a:pt x="94" y="5"/>
                      <a:pt x="94" y="6"/>
                    </a:cubicBezTo>
                    <a:cubicBezTo>
                      <a:pt x="94" y="6"/>
                      <a:pt x="94" y="6"/>
                      <a:pt x="94" y="6"/>
                    </a:cubicBezTo>
                    <a:cubicBezTo>
                      <a:pt x="93" y="6"/>
                      <a:pt x="94" y="7"/>
                      <a:pt x="94" y="7"/>
                    </a:cubicBezTo>
                    <a:cubicBezTo>
                      <a:pt x="94" y="7"/>
                      <a:pt x="95" y="7"/>
                      <a:pt x="96" y="7"/>
                    </a:cubicBezTo>
                    <a:cubicBezTo>
                      <a:pt x="95" y="6"/>
                      <a:pt x="96" y="7"/>
                      <a:pt x="96" y="6"/>
                    </a:cubicBezTo>
                    <a:cubicBezTo>
                      <a:pt x="97" y="6"/>
                      <a:pt x="97" y="7"/>
                      <a:pt x="97" y="7"/>
                    </a:cubicBezTo>
                    <a:cubicBezTo>
                      <a:pt x="98" y="6"/>
                      <a:pt x="98" y="7"/>
                      <a:pt x="99" y="6"/>
                    </a:cubicBezTo>
                    <a:cubicBezTo>
                      <a:pt x="99" y="7"/>
                      <a:pt x="99" y="7"/>
                      <a:pt x="99" y="7"/>
                    </a:cubicBezTo>
                    <a:cubicBezTo>
                      <a:pt x="99" y="6"/>
                      <a:pt x="100" y="7"/>
                      <a:pt x="101" y="6"/>
                    </a:cubicBezTo>
                    <a:cubicBezTo>
                      <a:pt x="101" y="6"/>
                      <a:pt x="101" y="6"/>
                      <a:pt x="101" y="6"/>
                    </a:cubicBezTo>
                    <a:cubicBezTo>
                      <a:pt x="101" y="7"/>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7"/>
                      <a:pt x="104" y="6"/>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7"/>
                      <a:pt x="113" y="6"/>
                      <a:pt x="113" y="7"/>
                    </a:cubicBezTo>
                    <a:cubicBezTo>
                      <a:pt x="113" y="6"/>
                      <a:pt x="114" y="7"/>
                      <a:pt x="114" y="6"/>
                    </a:cubicBezTo>
                    <a:cubicBezTo>
                      <a:pt x="114" y="6"/>
                      <a:pt x="114" y="6"/>
                      <a:pt x="114" y="6"/>
                    </a:cubicBezTo>
                    <a:cubicBezTo>
                      <a:pt x="115" y="6"/>
                      <a:pt x="115" y="7"/>
                      <a:pt x="115" y="7"/>
                    </a:cubicBezTo>
                    <a:cubicBezTo>
                      <a:pt x="115" y="6"/>
                      <a:pt x="115" y="6"/>
                      <a:pt x="115" y="6"/>
                    </a:cubicBezTo>
                    <a:cubicBezTo>
                      <a:pt x="116" y="6"/>
                      <a:pt x="116" y="7"/>
                      <a:pt x="116" y="6"/>
                    </a:cubicBezTo>
                    <a:cubicBezTo>
                      <a:pt x="116" y="7"/>
                      <a:pt x="116" y="7"/>
                      <a:pt x="116" y="7"/>
                    </a:cubicBezTo>
                    <a:cubicBezTo>
                      <a:pt x="117" y="6"/>
                      <a:pt x="117" y="7"/>
                      <a:pt x="117" y="6"/>
                    </a:cubicBezTo>
                    <a:cubicBezTo>
                      <a:pt x="117" y="7"/>
                      <a:pt x="117" y="7"/>
                      <a:pt x="117" y="7"/>
                    </a:cubicBezTo>
                    <a:cubicBezTo>
                      <a:pt x="118" y="7"/>
                      <a:pt x="119" y="6"/>
                      <a:pt x="119" y="6"/>
                    </a:cubicBezTo>
                    <a:cubicBezTo>
                      <a:pt x="119" y="6"/>
                      <a:pt x="120" y="6"/>
                      <a:pt x="120" y="5"/>
                    </a:cubicBezTo>
                    <a:cubicBezTo>
                      <a:pt x="120" y="6"/>
                      <a:pt x="120" y="6"/>
                      <a:pt x="120" y="6"/>
                    </a:cubicBezTo>
                    <a:cubicBezTo>
                      <a:pt x="122" y="6"/>
                      <a:pt x="124" y="6"/>
                      <a:pt x="125" y="5"/>
                    </a:cubicBezTo>
                    <a:cubicBezTo>
                      <a:pt x="125" y="6"/>
                      <a:pt x="125" y="6"/>
                      <a:pt x="125" y="6"/>
                    </a:cubicBezTo>
                    <a:cubicBezTo>
                      <a:pt x="126" y="5"/>
                      <a:pt x="127" y="7"/>
                      <a:pt x="128" y="5"/>
                    </a:cubicBezTo>
                    <a:cubicBezTo>
                      <a:pt x="128" y="5"/>
                      <a:pt x="128" y="5"/>
                      <a:pt x="128" y="5"/>
                    </a:cubicBezTo>
                    <a:cubicBezTo>
                      <a:pt x="128" y="5"/>
                      <a:pt x="128" y="5"/>
                      <a:pt x="128" y="5"/>
                    </a:cubicBezTo>
                    <a:cubicBezTo>
                      <a:pt x="129" y="5"/>
                      <a:pt x="129" y="5"/>
                      <a:pt x="130" y="5"/>
                    </a:cubicBezTo>
                    <a:cubicBezTo>
                      <a:pt x="130" y="5"/>
                      <a:pt x="129" y="5"/>
                      <a:pt x="129" y="5"/>
                    </a:cubicBezTo>
                    <a:cubicBezTo>
                      <a:pt x="130" y="5"/>
                      <a:pt x="130" y="5"/>
                      <a:pt x="131" y="5"/>
                    </a:cubicBezTo>
                    <a:cubicBezTo>
                      <a:pt x="131" y="5"/>
                      <a:pt x="131" y="5"/>
                      <a:pt x="131" y="5"/>
                    </a:cubicBezTo>
                    <a:cubicBezTo>
                      <a:pt x="133" y="6"/>
                      <a:pt x="136" y="7"/>
                      <a:pt x="138" y="6"/>
                    </a:cubicBezTo>
                    <a:cubicBezTo>
                      <a:pt x="138" y="6"/>
                      <a:pt x="138" y="7"/>
                      <a:pt x="138" y="7"/>
                    </a:cubicBezTo>
                    <a:cubicBezTo>
                      <a:pt x="140" y="6"/>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1" name="Freeform 277"/>
              <p:cNvSpPr>
                <a:spLocks noEditPoints="1"/>
              </p:cNvSpPr>
              <p:nvPr/>
            </p:nvSpPr>
            <p:spPr bwMode="auto">
              <a:xfrm>
                <a:off x="4860040" y="6702425"/>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7"/>
                  </a:cxn>
                  <a:cxn ang="0">
                    <a:pos x="0" y="7"/>
                  </a:cxn>
                  <a:cxn ang="0">
                    <a:pos x="3" y="7"/>
                  </a:cxn>
                  <a:cxn ang="0">
                    <a:pos x="8" y="8"/>
                  </a:cxn>
                  <a:cxn ang="0">
                    <a:pos x="12" y="8"/>
                  </a:cxn>
                  <a:cxn ang="0">
                    <a:pos x="13" y="9"/>
                  </a:cxn>
                  <a:cxn ang="0">
                    <a:pos x="16" y="9"/>
                  </a:cxn>
                  <a:cxn ang="0">
                    <a:pos x="16" y="9"/>
                  </a:cxn>
                  <a:cxn ang="0">
                    <a:pos x="17" y="9"/>
                  </a:cxn>
                  <a:cxn ang="0">
                    <a:pos x="20" y="9"/>
                  </a:cxn>
                  <a:cxn ang="0">
                    <a:pos x="22" y="9"/>
                  </a:cxn>
                  <a:cxn ang="0">
                    <a:pos x="23" y="9"/>
                  </a:cxn>
                  <a:cxn ang="0">
                    <a:pos x="26" y="10"/>
                  </a:cxn>
                  <a:cxn ang="0">
                    <a:pos x="28" y="9"/>
                  </a:cxn>
                  <a:cxn ang="0">
                    <a:pos x="29" y="9"/>
                  </a:cxn>
                  <a:cxn ang="0">
                    <a:pos x="31" y="8"/>
                  </a:cxn>
                  <a:cxn ang="0">
                    <a:pos x="32" y="9"/>
                  </a:cxn>
                  <a:cxn ang="0">
                    <a:pos x="39" y="9"/>
                  </a:cxn>
                  <a:cxn ang="0">
                    <a:pos x="42" y="9"/>
                  </a:cxn>
                  <a:cxn ang="0">
                    <a:pos x="45" y="8"/>
                  </a:cxn>
                  <a:cxn ang="0">
                    <a:pos x="51" y="9"/>
                  </a:cxn>
                  <a:cxn ang="0">
                    <a:pos x="54" y="8"/>
                  </a:cxn>
                  <a:cxn ang="0">
                    <a:pos x="56" y="9"/>
                  </a:cxn>
                  <a:cxn ang="0">
                    <a:pos x="57" y="8"/>
                  </a:cxn>
                  <a:cxn ang="0">
                    <a:pos x="59" y="9"/>
                  </a:cxn>
                  <a:cxn ang="0">
                    <a:pos x="61" y="8"/>
                  </a:cxn>
                  <a:cxn ang="0">
                    <a:pos x="67" y="8"/>
                  </a:cxn>
                  <a:cxn ang="0">
                    <a:pos x="70" y="8"/>
                  </a:cxn>
                  <a:cxn ang="0">
                    <a:pos x="74" y="8"/>
                  </a:cxn>
                  <a:cxn ang="0">
                    <a:pos x="77" y="8"/>
                  </a:cxn>
                  <a:cxn ang="0">
                    <a:pos x="78" y="8"/>
                  </a:cxn>
                  <a:cxn ang="0">
                    <a:pos x="81" y="8"/>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1"/>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2"/>
                      <a:pt x="114" y="1"/>
                      <a:pt x="114" y="2"/>
                    </a:cubicBezTo>
                    <a:cubicBezTo>
                      <a:pt x="113" y="2"/>
                      <a:pt x="114" y="1"/>
                      <a:pt x="114" y="1"/>
                    </a:cubicBezTo>
                    <a:cubicBezTo>
                      <a:pt x="112" y="2"/>
                      <a:pt x="112" y="2"/>
                      <a:pt x="111" y="1"/>
                    </a:cubicBezTo>
                    <a:cubicBezTo>
                      <a:pt x="107" y="0"/>
                      <a:pt x="102" y="1"/>
                      <a:pt x="98" y="1"/>
                    </a:cubicBezTo>
                    <a:cubicBezTo>
                      <a:pt x="93" y="2"/>
                      <a:pt x="89" y="2"/>
                      <a:pt x="84" y="3"/>
                    </a:cubicBezTo>
                    <a:cubicBezTo>
                      <a:pt x="83" y="4"/>
                      <a:pt x="82" y="3"/>
                      <a:pt x="82" y="4"/>
                    </a:cubicBezTo>
                    <a:cubicBezTo>
                      <a:pt x="82" y="4"/>
                      <a:pt x="82" y="4"/>
                      <a:pt x="82" y="4"/>
                    </a:cubicBezTo>
                    <a:cubicBezTo>
                      <a:pt x="81" y="4"/>
                      <a:pt x="81" y="4"/>
                      <a:pt x="80" y="4"/>
                    </a:cubicBezTo>
                    <a:cubicBezTo>
                      <a:pt x="80" y="4"/>
                      <a:pt x="79" y="4"/>
                      <a:pt x="80" y="4"/>
                    </a:cubicBezTo>
                    <a:cubicBezTo>
                      <a:pt x="79" y="5"/>
                      <a:pt x="79" y="3"/>
                      <a:pt x="79" y="4"/>
                    </a:cubicBezTo>
                    <a:cubicBezTo>
                      <a:pt x="79" y="4"/>
                      <a:pt x="79" y="4"/>
                      <a:pt x="79" y="4"/>
                    </a:cubicBezTo>
                    <a:cubicBezTo>
                      <a:pt x="77" y="5"/>
                      <a:pt x="79" y="4"/>
                      <a:pt x="77" y="3"/>
                    </a:cubicBezTo>
                    <a:cubicBezTo>
                      <a:pt x="75" y="3"/>
                      <a:pt x="73" y="4"/>
                      <a:pt x="71" y="4"/>
                    </a:cubicBezTo>
                    <a:cubicBezTo>
                      <a:pt x="71" y="4"/>
                      <a:pt x="71" y="4"/>
                      <a:pt x="71" y="4"/>
                    </a:cubicBezTo>
                    <a:cubicBezTo>
                      <a:pt x="71" y="4"/>
                      <a:pt x="70" y="5"/>
                      <a:pt x="70" y="4"/>
                    </a:cubicBezTo>
                    <a:cubicBezTo>
                      <a:pt x="70" y="4"/>
                      <a:pt x="70" y="4"/>
                      <a:pt x="70" y="4"/>
                    </a:cubicBezTo>
                    <a:cubicBezTo>
                      <a:pt x="69" y="4"/>
                      <a:pt x="69" y="4"/>
                      <a:pt x="68" y="4"/>
                    </a:cubicBezTo>
                    <a:cubicBezTo>
                      <a:pt x="68" y="4"/>
                      <a:pt x="68" y="4"/>
                      <a:pt x="68" y="4"/>
                    </a:cubicBezTo>
                    <a:cubicBezTo>
                      <a:pt x="67" y="4"/>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5"/>
                      <a:pt x="45" y="5"/>
                    </a:cubicBezTo>
                    <a:cubicBezTo>
                      <a:pt x="45" y="6"/>
                      <a:pt x="44" y="5"/>
                      <a:pt x="44" y="6"/>
                    </a:cubicBezTo>
                    <a:cubicBezTo>
                      <a:pt x="44" y="6"/>
                      <a:pt x="44" y="5"/>
                      <a:pt x="44" y="5"/>
                    </a:cubicBezTo>
                    <a:cubicBezTo>
                      <a:pt x="43" y="5"/>
                      <a:pt x="43" y="5"/>
                      <a:pt x="42" y="5"/>
                    </a:cubicBezTo>
                    <a:cubicBezTo>
                      <a:pt x="41" y="5"/>
                      <a:pt x="41" y="6"/>
                      <a:pt x="41" y="6"/>
                    </a:cubicBezTo>
                    <a:cubicBezTo>
                      <a:pt x="40" y="5"/>
                      <a:pt x="40" y="6"/>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7"/>
                      <a:pt x="19" y="6"/>
                    </a:cubicBezTo>
                    <a:cubicBezTo>
                      <a:pt x="18" y="7"/>
                      <a:pt x="18" y="7"/>
                      <a:pt x="18" y="7"/>
                    </a:cubicBezTo>
                    <a:cubicBezTo>
                      <a:pt x="18" y="7"/>
                      <a:pt x="18" y="6"/>
                      <a:pt x="18" y="7"/>
                    </a:cubicBezTo>
                    <a:cubicBezTo>
                      <a:pt x="18" y="7"/>
                      <a:pt x="18" y="7"/>
                      <a:pt x="18" y="6"/>
                    </a:cubicBezTo>
                    <a:cubicBezTo>
                      <a:pt x="16" y="6"/>
                      <a:pt x="15" y="6"/>
                      <a:pt x="13" y="7"/>
                    </a:cubicBezTo>
                    <a:cubicBezTo>
                      <a:pt x="13" y="6"/>
                      <a:pt x="12" y="7"/>
                      <a:pt x="11" y="6"/>
                    </a:cubicBezTo>
                    <a:cubicBezTo>
                      <a:pt x="10" y="6"/>
                      <a:pt x="9" y="6"/>
                      <a:pt x="9" y="7"/>
                    </a:cubicBezTo>
                    <a:cubicBezTo>
                      <a:pt x="9" y="7"/>
                      <a:pt x="9" y="6"/>
                      <a:pt x="9" y="6"/>
                    </a:cubicBezTo>
                    <a:cubicBezTo>
                      <a:pt x="8" y="6"/>
                      <a:pt x="7" y="6"/>
                      <a:pt x="6" y="6"/>
                    </a:cubicBezTo>
                    <a:cubicBezTo>
                      <a:pt x="6" y="6"/>
                      <a:pt x="6" y="6"/>
                      <a:pt x="5" y="6"/>
                    </a:cubicBezTo>
                    <a:cubicBezTo>
                      <a:pt x="5" y="6"/>
                      <a:pt x="5" y="6"/>
                      <a:pt x="5" y="6"/>
                    </a:cubicBezTo>
                    <a:cubicBezTo>
                      <a:pt x="5" y="6"/>
                      <a:pt x="5" y="7"/>
                      <a:pt x="4" y="7"/>
                    </a:cubicBezTo>
                    <a:cubicBezTo>
                      <a:pt x="4" y="7"/>
                      <a:pt x="4" y="7"/>
                      <a:pt x="4" y="7"/>
                    </a:cubicBezTo>
                    <a:cubicBezTo>
                      <a:pt x="4" y="7"/>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7"/>
                    </a:cubicBezTo>
                    <a:cubicBezTo>
                      <a:pt x="1" y="7"/>
                      <a:pt x="1" y="6"/>
                      <a:pt x="1" y="7"/>
                    </a:cubicBezTo>
                    <a:cubicBezTo>
                      <a:pt x="1" y="7"/>
                      <a:pt x="1" y="7"/>
                      <a:pt x="1" y="7"/>
                    </a:cubicBezTo>
                    <a:cubicBezTo>
                      <a:pt x="0" y="6"/>
                      <a:pt x="1" y="6"/>
                      <a:pt x="1" y="6"/>
                    </a:cubicBezTo>
                    <a:cubicBezTo>
                      <a:pt x="0" y="6"/>
                      <a:pt x="0" y="6"/>
                      <a:pt x="0" y="7"/>
                    </a:cubicBezTo>
                    <a:cubicBezTo>
                      <a:pt x="0" y="6"/>
                      <a:pt x="0" y="7"/>
                      <a:pt x="0" y="7"/>
                    </a:cubicBezTo>
                    <a:cubicBezTo>
                      <a:pt x="0" y="7"/>
                      <a:pt x="0" y="7"/>
                      <a:pt x="0" y="7"/>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8"/>
                    </a:cubicBezTo>
                    <a:cubicBezTo>
                      <a:pt x="6" y="8"/>
                      <a:pt x="7" y="7"/>
                      <a:pt x="8" y="8"/>
                    </a:cubicBezTo>
                    <a:cubicBezTo>
                      <a:pt x="8" y="8"/>
                      <a:pt x="9" y="8"/>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8"/>
                    </a:cubicBezTo>
                    <a:cubicBezTo>
                      <a:pt x="14" y="8"/>
                      <a:pt x="14" y="8"/>
                      <a:pt x="14" y="7"/>
                    </a:cubicBezTo>
                    <a:cubicBezTo>
                      <a:pt x="14" y="8"/>
                      <a:pt x="14" y="8"/>
                      <a:pt x="15" y="8"/>
                    </a:cubicBezTo>
                    <a:cubicBezTo>
                      <a:pt x="15" y="9"/>
                      <a:pt x="14" y="8"/>
                      <a:pt x="14" y="8"/>
                    </a:cubicBezTo>
                    <a:cubicBezTo>
                      <a:pt x="14" y="9"/>
                      <a:pt x="13" y="9"/>
                      <a:pt x="13" y="9"/>
                    </a:cubicBezTo>
                    <a:cubicBezTo>
                      <a:pt x="12" y="9"/>
                      <a:pt x="13" y="9"/>
                      <a:pt x="13" y="9"/>
                    </a:cubicBezTo>
                    <a:cubicBezTo>
                      <a:pt x="13" y="9"/>
                      <a:pt x="14" y="9"/>
                      <a:pt x="14" y="9"/>
                    </a:cubicBezTo>
                    <a:cubicBezTo>
                      <a:pt x="14" y="9"/>
                      <a:pt x="14" y="9"/>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10"/>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9"/>
                    </a:cubicBezTo>
                    <a:cubicBezTo>
                      <a:pt x="17" y="8"/>
                      <a:pt x="17" y="8"/>
                      <a:pt x="18" y="8"/>
                    </a:cubicBezTo>
                    <a:cubicBezTo>
                      <a:pt x="18" y="8"/>
                      <a:pt x="18" y="9"/>
                      <a:pt x="18" y="9"/>
                    </a:cubicBezTo>
                    <a:cubicBezTo>
                      <a:pt x="18" y="9"/>
                      <a:pt x="18" y="9"/>
                      <a:pt x="18" y="9"/>
                    </a:cubicBezTo>
                    <a:cubicBezTo>
                      <a:pt x="17" y="9"/>
                      <a:pt x="18" y="9"/>
                      <a:pt x="17" y="9"/>
                    </a:cubicBezTo>
                    <a:cubicBezTo>
                      <a:pt x="18" y="10"/>
                      <a:pt x="18" y="9"/>
                      <a:pt x="18" y="9"/>
                    </a:cubicBezTo>
                    <a:cubicBezTo>
                      <a:pt x="18" y="9"/>
                      <a:pt x="18" y="9"/>
                      <a:pt x="18" y="9"/>
                    </a:cubicBezTo>
                    <a:cubicBezTo>
                      <a:pt x="19" y="8"/>
                      <a:pt x="19" y="9"/>
                      <a:pt x="19" y="9"/>
                    </a:cubicBezTo>
                    <a:cubicBezTo>
                      <a:pt x="19" y="9"/>
                      <a:pt x="20" y="9"/>
                      <a:pt x="20" y="8"/>
                    </a:cubicBezTo>
                    <a:cubicBezTo>
                      <a:pt x="20" y="8"/>
                      <a:pt x="20" y="8"/>
                      <a:pt x="20" y="8"/>
                    </a:cubicBezTo>
                    <a:cubicBezTo>
                      <a:pt x="20" y="8"/>
                      <a:pt x="21" y="8"/>
                      <a:pt x="20" y="9"/>
                    </a:cubicBezTo>
                    <a:cubicBezTo>
                      <a:pt x="20" y="9"/>
                      <a:pt x="21" y="9"/>
                      <a:pt x="21" y="9"/>
                    </a:cubicBezTo>
                    <a:cubicBezTo>
                      <a:pt x="21" y="9"/>
                      <a:pt x="20" y="9"/>
                      <a:pt x="20" y="9"/>
                    </a:cubicBezTo>
                    <a:cubicBezTo>
                      <a:pt x="21" y="9"/>
                      <a:pt x="21" y="9"/>
                      <a:pt x="21" y="10"/>
                    </a:cubicBezTo>
                    <a:cubicBezTo>
                      <a:pt x="22" y="9"/>
                      <a:pt x="21" y="9"/>
                      <a:pt x="22" y="9"/>
                    </a:cubicBezTo>
                    <a:cubicBezTo>
                      <a:pt x="21" y="9"/>
                      <a:pt x="22" y="9"/>
                      <a:pt x="22" y="9"/>
                    </a:cubicBezTo>
                    <a:cubicBezTo>
                      <a:pt x="21" y="9"/>
                      <a:pt x="22" y="9"/>
                      <a:pt x="22" y="9"/>
                    </a:cubicBezTo>
                    <a:cubicBezTo>
                      <a:pt x="23" y="9"/>
                      <a:pt x="23" y="9"/>
                      <a:pt x="23" y="9"/>
                    </a:cubicBezTo>
                    <a:cubicBezTo>
                      <a:pt x="23" y="9"/>
                      <a:pt x="23" y="10"/>
                      <a:pt x="22" y="10"/>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10"/>
                      <a:pt x="24" y="10"/>
                      <a:pt x="24" y="9"/>
                    </a:cubicBezTo>
                    <a:cubicBezTo>
                      <a:pt x="24" y="9"/>
                      <a:pt x="24" y="10"/>
                      <a:pt x="24" y="10"/>
                    </a:cubicBezTo>
                    <a:cubicBezTo>
                      <a:pt x="24" y="10"/>
                      <a:pt x="25" y="10"/>
                      <a:pt x="25" y="9"/>
                    </a:cubicBezTo>
                    <a:cubicBezTo>
                      <a:pt x="25" y="10"/>
                      <a:pt x="25" y="10"/>
                      <a:pt x="25" y="10"/>
                    </a:cubicBezTo>
                    <a:cubicBezTo>
                      <a:pt x="25" y="10"/>
                      <a:pt x="25" y="9"/>
                      <a:pt x="26" y="10"/>
                    </a:cubicBezTo>
                    <a:cubicBezTo>
                      <a:pt x="25" y="9"/>
                      <a:pt x="25" y="10"/>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10"/>
                      <a:pt x="28" y="10"/>
                    </a:cubicBezTo>
                    <a:cubicBezTo>
                      <a:pt x="27" y="9"/>
                      <a:pt x="28" y="9"/>
                      <a:pt x="28" y="9"/>
                    </a:cubicBezTo>
                    <a:cubicBezTo>
                      <a:pt x="29" y="9"/>
                      <a:pt x="28" y="9"/>
                      <a:pt x="28" y="10"/>
                    </a:cubicBezTo>
                    <a:cubicBezTo>
                      <a:pt x="28" y="9"/>
                      <a:pt x="29" y="10"/>
                      <a:pt x="29" y="10"/>
                    </a:cubicBezTo>
                    <a:cubicBezTo>
                      <a:pt x="29" y="9"/>
                      <a:pt x="29" y="9"/>
                      <a:pt x="29" y="9"/>
                    </a:cubicBezTo>
                    <a:cubicBezTo>
                      <a:pt x="30" y="9"/>
                      <a:pt x="29" y="9"/>
                      <a:pt x="29" y="9"/>
                    </a:cubicBezTo>
                    <a:cubicBezTo>
                      <a:pt x="30" y="9"/>
                      <a:pt x="30" y="9"/>
                      <a:pt x="30" y="9"/>
                    </a:cubicBezTo>
                    <a:cubicBezTo>
                      <a:pt x="30" y="9"/>
                      <a:pt x="30" y="9"/>
                      <a:pt x="31" y="9"/>
                    </a:cubicBezTo>
                    <a:cubicBezTo>
                      <a:pt x="31" y="9"/>
                      <a:pt x="30" y="9"/>
                      <a:pt x="30" y="9"/>
                    </a:cubicBezTo>
                    <a:cubicBezTo>
                      <a:pt x="31" y="9"/>
                      <a:pt x="31" y="8"/>
                      <a:pt x="31" y="8"/>
                    </a:cubicBezTo>
                    <a:cubicBezTo>
                      <a:pt x="31" y="8"/>
                      <a:pt x="31" y="8"/>
                      <a:pt x="31" y="7"/>
                    </a:cubicBezTo>
                    <a:cubicBezTo>
                      <a:pt x="32" y="8"/>
                      <a:pt x="31" y="8"/>
                      <a:pt x="31" y="8"/>
                    </a:cubicBezTo>
                    <a:cubicBezTo>
                      <a:pt x="32" y="8"/>
                      <a:pt x="32" y="8"/>
                      <a:pt x="32" y="8"/>
                    </a:cubicBezTo>
                    <a:cubicBezTo>
                      <a:pt x="32" y="8"/>
                      <a:pt x="31" y="9"/>
                      <a:pt x="31" y="9"/>
                    </a:cubicBezTo>
                    <a:cubicBezTo>
                      <a:pt x="31" y="9"/>
                      <a:pt x="31" y="9"/>
                      <a:pt x="32" y="9"/>
                    </a:cubicBezTo>
                    <a:cubicBezTo>
                      <a:pt x="32" y="9"/>
                      <a:pt x="31" y="9"/>
                      <a:pt x="32" y="10"/>
                    </a:cubicBezTo>
                    <a:cubicBezTo>
                      <a:pt x="32" y="9"/>
                      <a:pt x="32" y="10"/>
                      <a:pt x="32" y="9"/>
                    </a:cubicBezTo>
                    <a:cubicBezTo>
                      <a:pt x="32" y="9"/>
                      <a:pt x="32" y="10"/>
                      <a:pt x="32" y="9"/>
                    </a:cubicBezTo>
                    <a:cubicBezTo>
                      <a:pt x="32" y="9"/>
                      <a:pt x="33" y="9"/>
                      <a:pt x="33" y="9"/>
                    </a:cubicBezTo>
                    <a:cubicBezTo>
                      <a:pt x="33" y="9"/>
                      <a:pt x="33" y="9"/>
                      <a:pt x="33" y="10"/>
                    </a:cubicBezTo>
                    <a:cubicBezTo>
                      <a:pt x="33" y="10"/>
                      <a:pt x="33" y="9"/>
                      <a:pt x="34" y="9"/>
                    </a:cubicBezTo>
                    <a:cubicBezTo>
                      <a:pt x="34" y="9"/>
                      <a:pt x="34" y="9"/>
                      <a:pt x="34" y="9"/>
                    </a:cubicBezTo>
                    <a:cubicBezTo>
                      <a:pt x="35" y="10"/>
                      <a:pt x="37" y="10"/>
                      <a:pt x="38" y="9"/>
                    </a:cubicBezTo>
                    <a:cubicBezTo>
                      <a:pt x="38" y="9"/>
                      <a:pt x="38" y="9"/>
                      <a:pt x="39" y="9"/>
                    </a:cubicBezTo>
                    <a:cubicBezTo>
                      <a:pt x="39" y="9"/>
                      <a:pt x="39" y="9"/>
                      <a:pt x="39" y="9"/>
                    </a:cubicBezTo>
                    <a:cubicBezTo>
                      <a:pt x="39" y="9"/>
                      <a:pt x="39" y="9"/>
                      <a:pt x="40" y="9"/>
                    </a:cubicBezTo>
                    <a:cubicBezTo>
                      <a:pt x="40" y="10"/>
                      <a:pt x="41" y="9"/>
                      <a:pt x="41" y="9"/>
                    </a:cubicBezTo>
                    <a:cubicBezTo>
                      <a:pt x="41" y="9"/>
                      <a:pt x="41" y="9"/>
                      <a:pt x="41" y="9"/>
                    </a:cubicBezTo>
                    <a:cubicBezTo>
                      <a:pt x="41" y="10"/>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9"/>
                    </a:cubicBezTo>
                    <a:cubicBezTo>
                      <a:pt x="44" y="8"/>
                      <a:pt x="44" y="9"/>
                      <a:pt x="45" y="8"/>
                    </a:cubicBezTo>
                    <a:cubicBezTo>
                      <a:pt x="45" y="9"/>
                      <a:pt x="45" y="9"/>
                      <a:pt x="45" y="9"/>
                    </a:cubicBezTo>
                    <a:cubicBezTo>
                      <a:pt x="46" y="10"/>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8"/>
                      <a:pt x="53" y="9"/>
                    </a:cubicBezTo>
                    <a:cubicBezTo>
                      <a:pt x="53" y="9"/>
                      <a:pt x="53" y="9"/>
                      <a:pt x="53" y="9"/>
                    </a:cubicBezTo>
                    <a:cubicBezTo>
                      <a:pt x="53" y="9"/>
                      <a:pt x="53" y="9"/>
                      <a:pt x="54" y="9"/>
                    </a:cubicBezTo>
                    <a:cubicBezTo>
                      <a:pt x="54" y="9"/>
                      <a:pt x="54" y="9"/>
                      <a:pt x="54" y="8"/>
                    </a:cubicBezTo>
                    <a:cubicBezTo>
                      <a:pt x="55" y="8"/>
                      <a:pt x="55" y="9"/>
                      <a:pt x="55" y="9"/>
                    </a:cubicBezTo>
                    <a:cubicBezTo>
                      <a:pt x="55" y="8"/>
                      <a:pt x="55" y="8"/>
                      <a:pt x="55" y="8"/>
                    </a:cubicBezTo>
                    <a:cubicBezTo>
                      <a:pt x="55" y="8"/>
                      <a:pt x="55" y="8"/>
                      <a:pt x="55" y="8"/>
                    </a:cubicBezTo>
                    <a:cubicBezTo>
                      <a:pt x="55" y="9"/>
                      <a:pt x="55" y="9"/>
                      <a:pt x="55" y="9"/>
                    </a:cubicBezTo>
                    <a:cubicBezTo>
                      <a:pt x="55" y="9"/>
                      <a:pt x="55" y="8"/>
                      <a:pt x="55" y="8"/>
                    </a:cubicBezTo>
                    <a:cubicBezTo>
                      <a:pt x="56" y="8"/>
                      <a:pt x="56" y="8"/>
                      <a:pt x="56" y="9"/>
                    </a:cubicBezTo>
                    <a:cubicBezTo>
                      <a:pt x="56" y="9"/>
                      <a:pt x="55" y="8"/>
                      <a:pt x="55" y="9"/>
                    </a:cubicBezTo>
                    <a:cubicBezTo>
                      <a:pt x="55" y="9"/>
                      <a:pt x="56" y="9"/>
                      <a:pt x="56" y="9"/>
                    </a:cubicBezTo>
                    <a:cubicBezTo>
                      <a:pt x="56" y="9"/>
                      <a:pt x="56" y="8"/>
                      <a:pt x="56" y="8"/>
                    </a:cubicBezTo>
                    <a:cubicBezTo>
                      <a:pt x="56" y="9"/>
                      <a:pt x="57" y="8"/>
                      <a:pt x="57" y="9"/>
                    </a:cubicBezTo>
                    <a:cubicBezTo>
                      <a:pt x="57" y="9"/>
                      <a:pt x="57" y="9"/>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9"/>
                      <a:pt x="59" y="8"/>
                    </a:cubicBezTo>
                    <a:cubicBezTo>
                      <a:pt x="60" y="8"/>
                      <a:pt x="60" y="8"/>
                      <a:pt x="60" y="9"/>
                    </a:cubicBezTo>
                    <a:cubicBezTo>
                      <a:pt x="61" y="9"/>
                      <a:pt x="61" y="8"/>
                      <a:pt x="61" y="8"/>
                    </a:cubicBezTo>
                    <a:cubicBezTo>
                      <a:pt x="61" y="8"/>
                      <a:pt x="61" y="8"/>
                      <a:pt x="62" y="9"/>
                    </a:cubicBezTo>
                    <a:cubicBezTo>
                      <a:pt x="62" y="8"/>
                      <a:pt x="62" y="8"/>
                      <a:pt x="62" y="8"/>
                    </a:cubicBezTo>
                    <a:cubicBezTo>
                      <a:pt x="62" y="8"/>
                      <a:pt x="62" y="9"/>
                      <a:pt x="61" y="8"/>
                    </a:cubicBezTo>
                    <a:cubicBezTo>
                      <a:pt x="61" y="8"/>
                      <a:pt x="62" y="8"/>
                      <a:pt x="62" y="8"/>
                    </a:cubicBezTo>
                    <a:cubicBezTo>
                      <a:pt x="62" y="9"/>
                      <a:pt x="64" y="8"/>
                      <a:pt x="65" y="9"/>
                    </a:cubicBezTo>
                    <a:cubicBezTo>
                      <a:pt x="65" y="8"/>
                      <a:pt x="65" y="8"/>
                      <a:pt x="65" y="8"/>
                    </a:cubicBezTo>
                    <a:cubicBezTo>
                      <a:pt x="65" y="9"/>
                      <a:pt x="66" y="8"/>
                      <a:pt x="66" y="9"/>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8"/>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9"/>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8"/>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8"/>
                    </a:cubicBezTo>
                    <a:cubicBezTo>
                      <a:pt x="81" y="8"/>
                      <a:pt x="82" y="7"/>
                      <a:pt x="82" y="7"/>
                    </a:cubicBezTo>
                    <a:cubicBezTo>
                      <a:pt x="82" y="7"/>
                      <a:pt x="82" y="8"/>
                      <a:pt x="82" y="8"/>
                    </a:cubicBezTo>
                    <a:cubicBezTo>
                      <a:pt x="82" y="8"/>
                      <a:pt x="83" y="7"/>
                      <a:pt x="82" y="7"/>
                    </a:cubicBezTo>
                    <a:cubicBezTo>
                      <a:pt x="83" y="8"/>
                      <a:pt x="84" y="7"/>
                      <a:pt x="85" y="7"/>
                    </a:cubicBezTo>
                    <a:cubicBezTo>
                      <a:pt x="85" y="7"/>
                      <a:pt x="85" y="8"/>
                      <a:pt x="85" y="8"/>
                    </a:cubicBezTo>
                    <a:cubicBezTo>
                      <a:pt x="85" y="7"/>
                      <a:pt x="86" y="7"/>
                      <a:pt x="86" y="7"/>
                    </a:cubicBezTo>
                    <a:cubicBezTo>
                      <a:pt x="86" y="7"/>
                      <a:pt x="86" y="7"/>
                      <a:pt x="86" y="7"/>
                    </a:cubicBezTo>
                    <a:cubicBezTo>
                      <a:pt x="87" y="7"/>
                      <a:pt x="87" y="7"/>
                      <a:pt x="87" y="7"/>
                    </a:cubicBezTo>
                    <a:cubicBezTo>
                      <a:pt x="87" y="7"/>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6"/>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6"/>
                      <a:pt x="101" y="6"/>
                    </a:cubicBezTo>
                    <a:cubicBezTo>
                      <a:pt x="101" y="6"/>
                      <a:pt x="101" y="5"/>
                      <a:pt x="102" y="5"/>
                    </a:cubicBezTo>
                    <a:cubicBezTo>
                      <a:pt x="102" y="5"/>
                      <a:pt x="102" y="5"/>
                      <a:pt x="101" y="6"/>
                    </a:cubicBezTo>
                    <a:cubicBezTo>
                      <a:pt x="102" y="5"/>
                      <a:pt x="102" y="6"/>
                      <a:pt x="103" y="5"/>
                    </a:cubicBezTo>
                    <a:cubicBezTo>
                      <a:pt x="103" y="5"/>
                      <a:pt x="103" y="6"/>
                      <a:pt x="103" y="6"/>
                    </a:cubicBezTo>
                    <a:cubicBezTo>
                      <a:pt x="103" y="5"/>
                      <a:pt x="104" y="6"/>
                      <a:pt x="104" y="5"/>
                    </a:cubicBezTo>
                    <a:cubicBezTo>
                      <a:pt x="104" y="5"/>
                      <a:pt x="104" y="5"/>
                      <a:pt x="104" y="6"/>
                    </a:cubicBezTo>
                    <a:cubicBezTo>
                      <a:pt x="104" y="6"/>
                      <a:pt x="104" y="5"/>
                      <a:pt x="105" y="5"/>
                    </a:cubicBezTo>
                    <a:cubicBezTo>
                      <a:pt x="105" y="5"/>
                      <a:pt x="105" y="6"/>
                      <a:pt x="105" y="6"/>
                    </a:cubicBezTo>
                    <a:cubicBezTo>
                      <a:pt x="105" y="5"/>
                      <a:pt x="106" y="5"/>
                      <a:pt x="106" y="5"/>
                    </a:cubicBezTo>
                    <a:cubicBezTo>
                      <a:pt x="106" y="5"/>
                      <a:pt x="106" y="5"/>
                      <a:pt x="107" y="6"/>
                    </a:cubicBezTo>
                    <a:cubicBezTo>
                      <a:pt x="109" y="6"/>
                      <a:pt x="111" y="6"/>
                      <a:pt x="114" y="5"/>
                    </a:cubicBezTo>
                    <a:cubicBezTo>
                      <a:pt x="114" y="6"/>
                      <a:pt x="113" y="6"/>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7"/>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6"/>
                      <a:pt x="125" y="5"/>
                    </a:cubicBezTo>
                    <a:cubicBezTo>
                      <a:pt x="125" y="5"/>
                      <a:pt x="125" y="5"/>
                      <a:pt x="125" y="5"/>
                    </a:cubicBezTo>
                    <a:cubicBezTo>
                      <a:pt x="126" y="4"/>
                      <a:pt x="127" y="6"/>
                      <a:pt x="128" y="5"/>
                    </a:cubicBezTo>
                    <a:cubicBezTo>
                      <a:pt x="128" y="4"/>
                      <a:pt x="128" y="4"/>
                      <a:pt x="128" y="4"/>
                    </a:cubicBezTo>
                    <a:cubicBezTo>
                      <a:pt x="128" y="4"/>
                      <a:pt x="128" y="5"/>
                      <a:pt x="128" y="5"/>
                    </a:cubicBezTo>
                    <a:cubicBezTo>
                      <a:pt x="129" y="4"/>
                      <a:pt x="129" y="5"/>
                      <a:pt x="130" y="4"/>
                    </a:cubicBezTo>
                    <a:cubicBezTo>
                      <a:pt x="130" y="4"/>
                      <a:pt x="129" y="5"/>
                      <a:pt x="129" y="5"/>
                    </a:cubicBezTo>
                    <a:cubicBezTo>
                      <a:pt x="130" y="5"/>
                      <a:pt x="130" y="4"/>
                      <a:pt x="131" y="4"/>
                    </a:cubicBezTo>
                    <a:cubicBezTo>
                      <a:pt x="131" y="4"/>
                      <a:pt x="131" y="4"/>
                      <a:pt x="131" y="4"/>
                    </a:cubicBezTo>
                    <a:cubicBezTo>
                      <a:pt x="133" y="6"/>
                      <a:pt x="136" y="7"/>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grpSp>
        <p:grpSp>
          <p:nvGrpSpPr>
            <p:cNvPr id="184" name="Grupa 57"/>
            <p:cNvGrpSpPr/>
            <p:nvPr/>
          </p:nvGrpSpPr>
          <p:grpSpPr>
            <a:xfrm>
              <a:off x="2645202" y="3869757"/>
              <a:ext cx="994144" cy="694719"/>
              <a:chOff x="5246340" y="1637308"/>
              <a:chExt cx="1384382" cy="936104"/>
            </a:xfrm>
            <a:grp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sp>
        <p:nvSpPr>
          <p:cNvPr id="202" name="Freeform 145"/>
          <p:cNvSpPr>
            <a:spLocks/>
          </p:cNvSpPr>
          <p:nvPr/>
        </p:nvSpPr>
        <p:spPr bwMode="auto">
          <a:xfrm rot="16200000">
            <a:off x="5016099" y="2242780"/>
            <a:ext cx="3623130"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5046271" y="324395"/>
            <a:ext cx="1415973" cy="400110"/>
          </a:xfrm>
          <a:prstGeom prst="rect">
            <a:avLst/>
          </a:prstGeom>
          <a:noFill/>
        </p:spPr>
        <p:txBody>
          <a:bodyPr wrap="none" rtlCol="0">
            <a:spAutoFit/>
          </a:bodyPr>
          <a:lstStyle/>
          <a:p>
            <a:pPr algn="ctr" defTabSz="457200"/>
            <a:r>
              <a:rPr lang="en-US" sz="2000" dirty="0">
                <a:solidFill>
                  <a:srgbClr val="003366"/>
                </a:solidFill>
                <a:latin typeface="Courier"/>
                <a:cs typeface="Courier"/>
              </a:rPr>
              <a:t>f</a:t>
            </a:r>
            <a:r>
              <a:rPr lang="en-US" sz="2000" dirty="0" smtClean="0">
                <a:solidFill>
                  <a:srgbClr val="003366"/>
                </a:solidFill>
                <a:latin typeface="Courier"/>
                <a:cs typeface="Courier"/>
              </a:rPr>
              <a:t>eedback</a:t>
            </a:r>
            <a:endParaRPr lang="en-US" sz="2000" dirty="0">
              <a:solidFill>
                <a:srgbClr val="003366"/>
              </a:solidFill>
              <a:latin typeface="Courier"/>
              <a:cs typeface="Courier"/>
            </a:endParaRPr>
          </a:p>
        </p:txBody>
      </p:sp>
      <p:sp>
        <p:nvSpPr>
          <p:cNvPr id="204" name="Freeform 145"/>
          <p:cNvSpPr>
            <a:spLocks/>
          </p:cNvSpPr>
          <p:nvPr/>
        </p:nvSpPr>
        <p:spPr bwMode="auto">
          <a:xfrm>
            <a:off x="505720" y="1023191"/>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100651" y="2296117"/>
            <a:ext cx="3516458"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623812" y="2271765"/>
            <a:ext cx="356516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2849892" y="2275421"/>
            <a:ext cx="370823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5" name="Freeform 384"/>
          <p:cNvSpPr>
            <a:spLocks/>
          </p:cNvSpPr>
          <p:nvPr/>
        </p:nvSpPr>
        <p:spPr bwMode="auto">
          <a:xfrm>
            <a:off x="352947" y="2834703"/>
            <a:ext cx="1528792"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Business requests</a:t>
            </a:r>
          </a:p>
        </p:txBody>
      </p:sp>
      <p:sp>
        <p:nvSpPr>
          <p:cNvPr id="2" name="TextBox 1"/>
          <p:cNvSpPr txBox="1"/>
          <p:nvPr/>
        </p:nvSpPr>
        <p:spPr>
          <a:xfrm>
            <a:off x="4681148" y="673599"/>
            <a:ext cx="2123656" cy="369332"/>
          </a:xfrm>
          <a:prstGeom prst="rect">
            <a:avLst/>
          </a:prstGeom>
          <a:noFill/>
        </p:spPr>
        <p:txBody>
          <a:bodyPr wrap="none" rtlCol="0">
            <a:spAutoFit/>
          </a:bodyPr>
          <a:lstStyle/>
          <a:p>
            <a:r>
              <a:rPr lang="en-US" dirty="0" smtClean="0">
                <a:solidFill>
                  <a:srgbClr val="333630"/>
                </a:solidFill>
                <a:latin typeface="Colon Mono Alt Regular"/>
                <a:cs typeface="Colon Mono Alt Regular"/>
              </a:rPr>
              <a:t>cycling   done</a:t>
            </a:r>
            <a:endParaRPr lang="en-US" dirty="0">
              <a:solidFill>
                <a:srgbClr val="333630"/>
              </a:solidFill>
              <a:latin typeface="Colon Mono Alt Regular"/>
              <a:cs typeface="Colon Mono Alt Regular"/>
            </a:endParaRPr>
          </a:p>
        </p:txBody>
      </p:sp>
      <p:sp>
        <p:nvSpPr>
          <p:cNvPr id="77" name="Freeform 145"/>
          <p:cNvSpPr>
            <a:spLocks/>
          </p:cNvSpPr>
          <p:nvPr/>
        </p:nvSpPr>
        <p:spPr bwMode="auto">
          <a:xfrm rot="16200000">
            <a:off x="4180077" y="2457534"/>
            <a:ext cx="3344003"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8" name="Freeform 461"/>
          <p:cNvSpPr>
            <a:spLocks noEditPoints="1"/>
          </p:cNvSpPr>
          <p:nvPr/>
        </p:nvSpPr>
        <p:spPr bwMode="auto">
          <a:xfrm>
            <a:off x="4726970" y="719394"/>
            <a:ext cx="2123656" cy="45719"/>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82" name="TextBox 81"/>
          <p:cNvSpPr txBox="1"/>
          <p:nvPr/>
        </p:nvSpPr>
        <p:spPr>
          <a:xfrm>
            <a:off x="915399" y="3542796"/>
            <a:ext cx="441647" cy="369332"/>
          </a:xfrm>
          <a:prstGeom prst="rect">
            <a:avLst/>
          </a:prstGeom>
          <a:solidFill>
            <a:srgbClr val="C32D2E"/>
          </a:solidFill>
          <a:ln>
            <a:solidFill>
              <a:srgbClr val="000000"/>
            </a:solidFill>
          </a:ln>
        </p:spPr>
        <p:txBody>
          <a:bodyPr wrap="none" rtlCol="0">
            <a:spAutoFit/>
          </a:bodyPr>
          <a:lstStyle/>
          <a:p>
            <a:r>
              <a:rPr lang="en-US" dirty="0" smtClean="0">
                <a:solidFill>
                  <a:srgbClr val="FFFFFF"/>
                </a:solidFill>
              </a:rPr>
              <a:t>(5)</a:t>
            </a:r>
            <a:endParaRPr lang="en-US" dirty="0">
              <a:solidFill>
                <a:srgbClr val="FFFFFF"/>
              </a:solidFill>
            </a:endParaRPr>
          </a:p>
        </p:txBody>
      </p:sp>
      <p:sp>
        <p:nvSpPr>
          <p:cNvPr id="83" name="TextBox 82"/>
          <p:cNvSpPr txBox="1"/>
          <p:nvPr/>
        </p:nvSpPr>
        <p:spPr>
          <a:xfrm>
            <a:off x="915399" y="2485491"/>
            <a:ext cx="441647" cy="369332"/>
          </a:xfrm>
          <a:prstGeom prst="rect">
            <a:avLst/>
          </a:prstGeom>
          <a:solidFill>
            <a:srgbClr val="C32D2E"/>
          </a:solidFill>
          <a:ln>
            <a:solidFill>
              <a:srgbClr val="000000"/>
            </a:solidFill>
          </a:ln>
        </p:spPr>
        <p:txBody>
          <a:bodyPr wrap="none" rtlCol="0">
            <a:spAutoFit/>
          </a:bodyPr>
          <a:lstStyle/>
          <a:p>
            <a:r>
              <a:rPr lang="en-US" dirty="0" smtClean="0">
                <a:solidFill>
                  <a:srgbClr val="FFFFFF"/>
                </a:solidFill>
              </a:rPr>
              <a:t>(3)</a:t>
            </a:r>
            <a:endParaRPr lang="en-US" dirty="0">
              <a:solidFill>
                <a:srgbClr val="FFFFFF"/>
              </a:solidFill>
            </a:endParaRPr>
          </a:p>
        </p:txBody>
      </p:sp>
      <p:sp>
        <p:nvSpPr>
          <p:cNvPr id="4" name="TextBox 3"/>
          <p:cNvSpPr txBox="1"/>
          <p:nvPr/>
        </p:nvSpPr>
        <p:spPr>
          <a:xfrm>
            <a:off x="1836020" y="2935833"/>
            <a:ext cx="4968784" cy="1216563"/>
          </a:xfrm>
          <a:prstGeom prst="rect">
            <a:avLst/>
          </a:prstGeom>
          <a:solidFill>
            <a:schemeClr val="accent3">
              <a:lumMod val="40000"/>
              <a:lumOff val="60000"/>
              <a:alpha val="57000"/>
            </a:schemeClr>
          </a:solidFill>
        </p:spPr>
        <p:txBody>
          <a:bodyPr wrap="square" rtlCol="0">
            <a:spAutoFit/>
          </a:bodyPr>
          <a:lstStyle/>
          <a:p>
            <a:endParaRPr lang="en-US" dirty="0"/>
          </a:p>
        </p:txBody>
      </p:sp>
      <p:sp>
        <p:nvSpPr>
          <p:cNvPr id="84" name="TextBox 83"/>
          <p:cNvSpPr txBox="1"/>
          <p:nvPr/>
        </p:nvSpPr>
        <p:spPr>
          <a:xfrm>
            <a:off x="915399" y="1559779"/>
            <a:ext cx="441647" cy="369332"/>
          </a:xfrm>
          <a:prstGeom prst="rect">
            <a:avLst/>
          </a:prstGeom>
          <a:solidFill>
            <a:schemeClr val="accent3"/>
          </a:solidFill>
          <a:ln>
            <a:solidFill>
              <a:srgbClr val="000000"/>
            </a:solidFill>
          </a:ln>
        </p:spPr>
        <p:txBody>
          <a:bodyPr wrap="none" rtlCol="0">
            <a:spAutoFit/>
          </a:bodyPr>
          <a:lstStyle/>
          <a:p>
            <a:r>
              <a:rPr lang="en-US" dirty="0" smtClean="0">
                <a:solidFill>
                  <a:schemeClr val="bg1"/>
                </a:solidFill>
              </a:rPr>
              <a:t>(1)</a:t>
            </a:r>
            <a:endParaRPr lang="en-US" dirty="0">
              <a:solidFill>
                <a:schemeClr val="bg1"/>
              </a:solidFill>
            </a:endParaRPr>
          </a:p>
        </p:txBody>
      </p:sp>
      <p:grpSp>
        <p:nvGrpSpPr>
          <p:cNvPr id="137" name="Grupa 57"/>
          <p:cNvGrpSpPr/>
          <p:nvPr/>
        </p:nvGrpSpPr>
        <p:grpSpPr>
          <a:xfrm rot="351806">
            <a:off x="4899594" y="3265651"/>
            <a:ext cx="514605" cy="269710"/>
            <a:chOff x="5246340" y="1637308"/>
            <a:chExt cx="1384384" cy="936106"/>
          </a:xfrm>
          <a:solidFill>
            <a:schemeClr val="accent5">
              <a:lumMod val="60000"/>
              <a:lumOff val="40000"/>
            </a:schemeClr>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3636738" y="3291231"/>
            <a:ext cx="514604" cy="269709"/>
            <a:chOff x="5246340" y="1637308"/>
            <a:chExt cx="1384382" cy="936104"/>
          </a:xfrm>
          <a:solidFill>
            <a:schemeClr val="accent5"/>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2178936" y="3441410"/>
            <a:ext cx="514605" cy="269710"/>
            <a:chOff x="5246340" y="1637308"/>
            <a:chExt cx="1384384" cy="936106"/>
          </a:xfrm>
          <a:solidFill>
            <a:schemeClr val="accent5">
              <a:lumMod val="60000"/>
              <a:lumOff val="40000"/>
            </a:schemeClr>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699210" y="3145900"/>
            <a:ext cx="514604" cy="269709"/>
            <a:chOff x="5246340" y="1637308"/>
            <a:chExt cx="1384382" cy="936104"/>
          </a:xfrm>
          <a:solidFill>
            <a:srgbClr val="964305"/>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4" name="Grupa 57"/>
          <p:cNvGrpSpPr/>
          <p:nvPr/>
        </p:nvGrpSpPr>
        <p:grpSpPr>
          <a:xfrm rot="351806">
            <a:off x="2068230" y="3058033"/>
            <a:ext cx="514605" cy="269710"/>
            <a:chOff x="5246340" y="1637308"/>
            <a:chExt cx="1384384" cy="936106"/>
          </a:xfrm>
          <a:solidFill>
            <a:srgbClr val="964305"/>
          </a:solidFill>
        </p:grpSpPr>
        <p:sp>
          <p:nvSpPr>
            <p:cNvPr id="17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1" name="Grupa 57"/>
          <p:cNvGrpSpPr/>
          <p:nvPr/>
        </p:nvGrpSpPr>
        <p:grpSpPr>
          <a:xfrm rot="351806">
            <a:off x="5051994" y="3418051"/>
            <a:ext cx="514605" cy="269710"/>
            <a:chOff x="5246340" y="1637308"/>
            <a:chExt cx="1384384" cy="936106"/>
          </a:xfrm>
          <a:solidFill>
            <a:schemeClr val="accent5">
              <a:lumMod val="60000"/>
              <a:lumOff val="40000"/>
            </a:schemeClr>
          </a:solidFill>
        </p:grpSpPr>
        <p:sp>
          <p:nvSpPr>
            <p:cNvPr id="8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7" name="Grupa 57"/>
          <p:cNvGrpSpPr/>
          <p:nvPr/>
        </p:nvGrpSpPr>
        <p:grpSpPr>
          <a:xfrm rot="351806">
            <a:off x="3748603" y="3666429"/>
            <a:ext cx="514605" cy="269710"/>
            <a:chOff x="5246340" y="1637308"/>
            <a:chExt cx="1384384" cy="936106"/>
          </a:xfrm>
          <a:solidFill>
            <a:schemeClr val="accent5">
              <a:lumMod val="60000"/>
              <a:lumOff val="40000"/>
            </a:schemeClr>
          </a:solidFill>
        </p:grpSpPr>
        <p:sp>
          <p:nvSpPr>
            <p:cNvPr id="8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91" name="Grupa 57"/>
          <p:cNvGrpSpPr/>
          <p:nvPr/>
        </p:nvGrpSpPr>
        <p:grpSpPr>
          <a:xfrm rot="351806">
            <a:off x="5935209" y="3345560"/>
            <a:ext cx="514605" cy="269710"/>
            <a:chOff x="5246340" y="1637308"/>
            <a:chExt cx="1384384" cy="936106"/>
          </a:xfrm>
          <a:solidFill>
            <a:schemeClr val="accent5">
              <a:lumMod val="60000"/>
              <a:lumOff val="40000"/>
            </a:schemeClr>
          </a:solidFill>
        </p:grpSpPr>
        <p:sp>
          <p:nvSpPr>
            <p:cNvPr id="92"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94" name="Title 1"/>
          <p:cNvSpPr>
            <a:spLocks noGrp="1"/>
          </p:cNvSpPr>
          <p:nvPr>
            <p:ph type="title"/>
          </p:nvPr>
        </p:nvSpPr>
        <p:spPr>
          <a:xfrm>
            <a:off x="241851" y="4274292"/>
            <a:ext cx="8693306" cy="752636"/>
          </a:xfrm>
          <a:noFill/>
        </p:spPr>
        <p:txBody>
          <a:bodyPr>
            <a:normAutofit/>
          </a:bodyPr>
          <a:lstStyle/>
          <a:p>
            <a:pPr algn="l"/>
            <a:r>
              <a:rPr lang="en-US" dirty="0" smtClean="0">
                <a:solidFill>
                  <a:schemeClr val="tx1"/>
                </a:solidFill>
                <a:latin typeface="Arial"/>
                <a:cs typeface="Arial"/>
              </a:rPr>
              <a:t>	  </a:t>
            </a:r>
            <a:r>
              <a:rPr lang="en-US" sz="3600" dirty="0">
                <a:solidFill>
                  <a:srgbClr val="FFFFFF"/>
                </a:solidFill>
                <a:latin typeface="Gotham HTF Medium"/>
                <a:cs typeface="Gotham HTF Medium"/>
              </a:rPr>
              <a:t>EXPOSE</a:t>
            </a:r>
            <a:r>
              <a:rPr lang="en-US" sz="3600" dirty="0">
                <a:latin typeface="Gotham HTF Medium"/>
                <a:cs typeface="Gotham HTF Medium"/>
              </a:rPr>
              <a:t> </a:t>
            </a:r>
            <a:r>
              <a:rPr lang="en-US" sz="3600" dirty="0" smtClean="0">
                <a:solidFill>
                  <a:schemeClr val="tx1"/>
                </a:solidFill>
                <a:latin typeface="Gotham HTF Medium"/>
                <a:cs typeface="Gotham HTF Medium"/>
              </a:rPr>
              <a:t>WIP</a:t>
            </a:r>
            <a:endParaRPr lang="en-US" sz="3600" dirty="0">
              <a:solidFill>
                <a:schemeClr val="tx1"/>
              </a:solidFill>
              <a:latin typeface="Gotham HTF Medium"/>
              <a:cs typeface="Gotham HTF Medium"/>
            </a:endParaRPr>
          </a:p>
        </p:txBody>
      </p:sp>
    </p:spTree>
    <p:extLst>
      <p:ext uri="{BB962C8B-B14F-4D97-AF65-F5344CB8AC3E}">
        <p14:creationId xmlns:p14="http://schemas.microsoft.com/office/powerpoint/2010/main" val="25067351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929036"/>
          </a:xfrm>
          <a:solidFill>
            <a:schemeClr val="accent6"/>
          </a:solidFill>
        </p:spPr>
        <p:txBody>
          <a:bodyPr>
            <a:normAutofit fontScale="90000"/>
          </a:bodyPr>
          <a:lstStyle/>
          <a:p>
            <a:pPr algn="l"/>
            <a:r>
              <a:rPr lang="en-US" dirty="0" smtClean="0">
                <a:solidFill>
                  <a:schemeClr val="tx1"/>
                </a:solidFill>
                <a:latin typeface="Gotham HTF Medium"/>
                <a:cs typeface="Gotham HTF Medium"/>
              </a:rPr>
              <a:t>   </a:t>
            </a:r>
            <a:r>
              <a:rPr lang="en-US" sz="3600" dirty="0" smtClean="0">
                <a:solidFill>
                  <a:srgbClr val="FFFFFF"/>
                </a:solidFill>
                <a:latin typeface="Gotham HTF Medium"/>
                <a:cs typeface="Gotham HTF Medium"/>
              </a:rPr>
              <a:t>thief #2 – UNKNOWN DEPENDENCIES</a:t>
            </a:r>
            <a:endParaRPr lang="en-US" sz="3600" dirty="0">
              <a:solidFill>
                <a:srgbClr val="FFFFFF"/>
              </a:solidFill>
              <a:latin typeface="Gotham HTF Medium"/>
              <a:cs typeface="Gotham HTF Medium"/>
            </a:endParaRPr>
          </a:p>
        </p:txBody>
      </p:sp>
      <p:sp>
        <p:nvSpPr>
          <p:cNvPr id="8" name="Freeform 145"/>
          <p:cNvSpPr>
            <a:spLocks/>
          </p:cNvSpPr>
          <p:nvPr/>
        </p:nvSpPr>
        <p:spPr bwMode="auto">
          <a:xfrm>
            <a:off x="92364" y="929036"/>
            <a:ext cx="8851515" cy="49615"/>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 name="TextBox 1"/>
          <p:cNvSpPr txBox="1"/>
          <p:nvPr/>
        </p:nvSpPr>
        <p:spPr>
          <a:xfrm>
            <a:off x="1065926" y="1080582"/>
            <a:ext cx="7877953" cy="4062651"/>
          </a:xfrm>
          <a:prstGeom prst="rect">
            <a:avLst/>
          </a:prstGeom>
          <a:noFill/>
        </p:spPr>
        <p:txBody>
          <a:bodyPr wrap="square" rtlCol="0">
            <a:spAutoFit/>
          </a:bodyPr>
          <a:lstStyle/>
          <a:p>
            <a:endParaRPr lang="en-US" sz="2400" dirty="0" smtClean="0">
              <a:latin typeface="Colon Mono Alt Regular"/>
              <a:cs typeface="Colon Mono Alt Regular"/>
            </a:endParaRPr>
          </a:p>
          <a:p>
            <a:r>
              <a:rPr lang="en-US" sz="2400" dirty="0" smtClean="0">
                <a:latin typeface="Colon Mono Alt Regular"/>
                <a:cs typeface="Colon Mono Alt Regular"/>
              </a:rPr>
              <a:t>Time delays due to:</a:t>
            </a:r>
          </a:p>
          <a:p>
            <a:pPr marL="342900" indent="-342900">
              <a:buFont typeface="Wingdings" charset="2"/>
              <a:buChar char="Ø"/>
            </a:pPr>
            <a:endParaRPr lang="en-US" sz="2400" dirty="0" smtClean="0">
              <a:latin typeface="Colon Mono Alt Regular"/>
              <a:cs typeface="Colon Mono Alt Regular"/>
            </a:endParaRPr>
          </a:p>
          <a:p>
            <a:pPr marL="342900" indent="-342900">
              <a:buFont typeface="Wingdings" charset="2"/>
              <a:buChar char="Ø"/>
            </a:pPr>
            <a:r>
              <a:rPr lang="en-US" sz="2400" dirty="0" smtClean="0">
                <a:latin typeface="Colon Mono Alt Regular"/>
                <a:cs typeface="Colon Mono Alt Regular"/>
              </a:rPr>
              <a:t>	Tightly coupled architecture</a:t>
            </a:r>
          </a:p>
          <a:p>
            <a:pPr marL="342900" indent="-342900">
              <a:buFont typeface="Wingdings" charset="2"/>
              <a:buChar char="Ø"/>
            </a:pPr>
            <a:r>
              <a:rPr lang="en-US" sz="2400" dirty="0" smtClean="0">
                <a:latin typeface="Colon Mono Alt Regular"/>
                <a:cs typeface="Colon Mono Alt Regular"/>
              </a:rPr>
              <a:t>	Bottlenecks from specialized skillset</a:t>
            </a:r>
          </a:p>
          <a:p>
            <a:pPr marL="342900" indent="-342900">
              <a:buFont typeface="Wingdings" charset="2"/>
              <a:buChar char="Ø"/>
            </a:pPr>
            <a:r>
              <a:rPr lang="en-US" sz="2400" dirty="0">
                <a:latin typeface="Colon Mono Alt Regular"/>
                <a:cs typeface="Colon Mono Alt Regular"/>
              </a:rPr>
              <a:t> </a:t>
            </a:r>
            <a:r>
              <a:rPr lang="en-US" sz="2400" dirty="0" smtClean="0">
                <a:latin typeface="Colon Mono Alt Regular"/>
                <a:cs typeface="Colon Mono Alt Regular"/>
              </a:rPr>
              <a:t>Work outside of our control</a:t>
            </a:r>
          </a:p>
          <a:p>
            <a:endParaRPr lang="en-US" sz="2400" dirty="0" smtClean="0">
              <a:latin typeface="Colon Mono Alt Regular"/>
              <a:cs typeface="Colon Mono Alt Regular"/>
            </a:endParaRPr>
          </a:p>
          <a:p>
            <a:endParaRPr lang="en-US" sz="2400" dirty="0" smtClean="0">
              <a:latin typeface="Colon Mono Alt Regular"/>
              <a:cs typeface="Colon Mono Alt Regular"/>
            </a:endParaRPr>
          </a:p>
          <a:p>
            <a:endParaRPr lang="en-US" sz="2400" dirty="0">
              <a:latin typeface="Colon Mono Alt Regular"/>
              <a:cs typeface="Colon Mono Alt Regular"/>
            </a:endParaRPr>
          </a:p>
          <a:p>
            <a:endParaRPr lang="en-US" sz="2400" dirty="0" smtClean="0">
              <a:latin typeface="Colon Mono Alt Regular"/>
              <a:cs typeface="Colon Mono Alt Regular"/>
            </a:endParaRPr>
          </a:p>
          <a:p>
            <a:r>
              <a:rPr lang="en-US" dirty="0" smtClean="0"/>
              <a:t> </a:t>
            </a:r>
            <a:endParaRPr lang="en-US" dirty="0"/>
          </a:p>
        </p:txBody>
      </p:sp>
      <p:pic>
        <p:nvPicPr>
          <p:cNvPr id="3" name="Picture 2"/>
          <p:cNvPicPr>
            <a:picLocks noChangeAspect="1"/>
          </p:cNvPicPr>
          <p:nvPr/>
        </p:nvPicPr>
        <p:blipFill>
          <a:blip r:embed="rId3"/>
          <a:stretch>
            <a:fillRect/>
          </a:stretch>
        </p:blipFill>
        <p:spPr>
          <a:xfrm>
            <a:off x="217782" y="2709699"/>
            <a:ext cx="943626" cy="1984260"/>
          </a:xfrm>
          <a:prstGeom prst="rect">
            <a:avLst/>
          </a:prstGeom>
        </p:spPr>
      </p:pic>
    </p:spTree>
    <p:extLst>
      <p:ext uri="{BB962C8B-B14F-4D97-AF65-F5344CB8AC3E}">
        <p14:creationId xmlns:p14="http://schemas.microsoft.com/office/powerpoint/2010/main" val="14263537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eanKit_V2">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18710</TotalTime>
  <Words>3214</Words>
  <Application>Microsoft Macintosh PowerPoint</Application>
  <PresentationFormat>On-screen Show (16:9)</PresentationFormat>
  <Paragraphs>305</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LeanKit_V2</vt:lpstr>
      <vt:lpstr>PowerPoint Presentation</vt:lpstr>
      <vt:lpstr>PowerPoint Presentation</vt:lpstr>
      <vt:lpstr>5</vt:lpstr>
      <vt:lpstr>   thief #1 – TOO MUCH WIP</vt:lpstr>
      <vt:lpstr>     WHY TOO MUCH WIP Matters</vt:lpstr>
      <vt:lpstr>PowerPoint Presentation</vt:lpstr>
      <vt:lpstr>  You know Thief #1 steals time when...</vt:lpstr>
      <vt:lpstr>   EXPOSE WIP</vt:lpstr>
      <vt:lpstr>   thief #2 – UNKNOWN DEPENDENCIES</vt:lpstr>
      <vt:lpstr> WHY DEPENDENCIES MATTER</vt:lpstr>
      <vt:lpstr>PowerPoint Presentation</vt:lpstr>
      <vt:lpstr>  You know Thief #2 steals time when...</vt:lpstr>
      <vt:lpstr>   EXPOSE DEPENDENCIES</vt:lpstr>
      <vt:lpstr>   thief #3 – UNPLANNED WORK</vt:lpstr>
      <vt:lpstr>  Why Unplanned Work MATTERS</vt:lpstr>
      <vt:lpstr>   You know Thief #3 steals time when...</vt:lpstr>
      <vt:lpstr>PowerPoint Presentation</vt:lpstr>
      <vt:lpstr> thief #4 – CONFLICTING PRIORITIES</vt:lpstr>
      <vt:lpstr>   WHY conflicting PRIORITIES MATTER</vt:lpstr>
      <vt:lpstr>  You know Thief #4 steals time when...</vt:lpstr>
      <vt:lpstr>   EXPOSE CONFLICTING PRIORITIES</vt:lpstr>
      <vt:lpstr>  thief #5 - Neglected WORK</vt:lpstr>
      <vt:lpstr> WHY neglected WORK MATTERS</vt:lpstr>
      <vt:lpstr>You know Thief #5 steals time when...</vt:lpstr>
      <vt:lpstr>   EXPOSE neglected WORK</vt:lpstr>
      <vt:lpstr>PowerPoint Presentation</vt:lpstr>
      <vt:lpstr>PowerPoint Presentation</vt:lpstr>
      <vt:lpstr>  ALL THE TIME THIEVES EXPOSED</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Glabman</dc:creator>
  <cp:lastModifiedBy>Dominica DeGrandis</cp:lastModifiedBy>
  <cp:revision>1384</cp:revision>
  <cp:lastPrinted>2016-11-06T01:28:15Z</cp:lastPrinted>
  <dcterms:created xsi:type="dcterms:W3CDTF">2014-04-03T17:24:32Z</dcterms:created>
  <dcterms:modified xsi:type="dcterms:W3CDTF">2016-11-09T17:17:30Z</dcterms:modified>
</cp:coreProperties>
</file>